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9" r:id="rId2"/>
    <p:sldId id="263" r:id="rId3"/>
    <p:sldId id="262" r:id="rId4"/>
    <p:sldId id="264" r:id="rId5"/>
    <p:sldId id="265" r:id="rId6"/>
    <p:sldId id="266" r:id="rId7"/>
    <p:sldId id="267" r:id="rId8"/>
    <p:sldId id="257" r:id="rId9"/>
    <p:sldId id="261" r:id="rId10"/>
    <p:sldId id="258" r:id="rId11"/>
    <p:sldId id="259" r:id="rId12"/>
    <p:sldId id="260" r:id="rId13"/>
    <p:sldId id="270" r:id="rId14"/>
    <p:sldId id="271" r:id="rId15"/>
  </p:sldIdLst>
  <p:sldSz cx="6858000" cy="9144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A0D00"/>
    <a:srgbClr val="111111"/>
    <a:srgbClr val="563712"/>
    <a:srgbClr val="FFD3AB"/>
    <a:srgbClr val="FFEB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20" autoAdjust="0"/>
  </p:normalViewPr>
  <p:slideViewPr>
    <p:cSldViewPr>
      <p:cViewPr>
        <p:scale>
          <a:sx n="100" d="100"/>
          <a:sy n="100" d="100"/>
        </p:scale>
        <p:origin x="-1008" y="123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80DB8160-553D-422F-AD66-D462C9B002FB}" type="datetimeFigureOut">
              <a:rPr lang="en-US" smtClean="0"/>
              <a:pPr/>
              <a:t>2/4/2013</a:t>
            </a:fld>
            <a:endParaRPr lang="en-US"/>
          </a:p>
        </p:txBody>
      </p:sp>
      <p:sp>
        <p:nvSpPr>
          <p:cNvPr id="4" name="Slide Image Placeholder 3"/>
          <p:cNvSpPr>
            <a:spLocks noGrp="1" noRot="1" noChangeAspect="1"/>
          </p:cNvSpPr>
          <p:nvPr>
            <p:ph type="sldImg" idx="2"/>
          </p:nvPr>
        </p:nvSpPr>
        <p:spPr>
          <a:xfrm>
            <a:off x="2122488" y="696913"/>
            <a:ext cx="2613025"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FB615007-FC41-4590-BAB5-55EFBC1EB4B3}" type="slidenum">
              <a:rPr lang="en-US" smtClean="0"/>
              <a:pPr/>
              <a:t>‹#›</a:t>
            </a:fld>
            <a:endParaRPr lang="en-US"/>
          </a:p>
        </p:txBody>
      </p:sp>
    </p:spTree>
    <p:extLst>
      <p:ext uri="{BB962C8B-B14F-4D97-AF65-F5344CB8AC3E}">
        <p14:creationId xmlns:p14="http://schemas.microsoft.com/office/powerpoint/2010/main" val="3617391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F450F5D-A8C4-4568-BDB2-87992F58E3AF}"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2</a:t>
            </a:fld>
            <a:endParaRPr lang="en-US"/>
          </a:p>
        </p:txBody>
      </p:sp>
    </p:spTree>
    <p:extLst>
      <p:ext uri="{BB962C8B-B14F-4D97-AF65-F5344CB8AC3E}">
        <p14:creationId xmlns:p14="http://schemas.microsoft.com/office/powerpoint/2010/main" val="709387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3</a:t>
            </a:fld>
            <a:endParaRPr lang="en-US"/>
          </a:p>
        </p:txBody>
      </p:sp>
    </p:spTree>
    <p:extLst>
      <p:ext uri="{BB962C8B-B14F-4D97-AF65-F5344CB8AC3E}">
        <p14:creationId xmlns:p14="http://schemas.microsoft.com/office/powerpoint/2010/main" val="2791717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4</a:t>
            </a:fld>
            <a:endParaRPr lang="en-US"/>
          </a:p>
        </p:txBody>
      </p:sp>
    </p:spTree>
    <p:extLst>
      <p:ext uri="{BB962C8B-B14F-4D97-AF65-F5344CB8AC3E}">
        <p14:creationId xmlns:p14="http://schemas.microsoft.com/office/powerpoint/2010/main" val="1402399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5</a:t>
            </a:fld>
            <a:endParaRPr lang="en-US"/>
          </a:p>
        </p:txBody>
      </p:sp>
    </p:spTree>
    <p:extLst>
      <p:ext uri="{BB962C8B-B14F-4D97-AF65-F5344CB8AC3E}">
        <p14:creationId xmlns:p14="http://schemas.microsoft.com/office/powerpoint/2010/main" val="2124593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p:txBody>
          <a:bodyPr/>
          <a:lstStyle/>
          <a:p>
            <a:pPr eaLnBrk="1" hangingPunct="1">
              <a:spcBef>
                <a:spcPct val="0"/>
              </a:spcBef>
            </a:pPr>
            <a:r>
              <a:rPr lang="en-US" dirty="0" smtClean="0"/>
              <a:t>Option:</a:t>
            </a:r>
            <a:r>
              <a:rPr lang="en-US" baseline="0" dirty="0" smtClean="0"/>
              <a:t> Use this autopsy with 2 short descriptions of Bubonic and Ebola for students to compare.</a:t>
            </a:r>
            <a:endParaRPr lang="en-US" dirty="0" smtClean="0"/>
          </a:p>
        </p:txBody>
      </p:sp>
      <p:sp>
        <p:nvSpPr>
          <p:cNvPr id="29700" name="Slide Number Placeholder 3"/>
          <p:cNvSpPr>
            <a:spLocks noGrp="1"/>
          </p:cNvSpPr>
          <p:nvPr>
            <p:ph type="sldNum" sz="quarter" idx="5"/>
          </p:nvPr>
        </p:nvSpPr>
        <p:spPr>
          <a:noFill/>
        </p:spPr>
        <p:txBody>
          <a:bodyPr/>
          <a:lstStyle>
            <a:lvl1pPr defTabSz="874713" eaLnBrk="0" hangingPunct="0">
              <a:defRPr>
                <a:solidFill>
                  <a:schemeClr val="tx1"/>
                </a:solidFill>
                <a:latin typeface="Arial" pitchFamily="34" charset="0"/>
              </a:defRPr>
            </a:lvl1pPr>
            <a:lvl2pPr marL="711200" indent="-274638" defTabSz="874713" eaLnBrk="0" hangingPunct="0">
              <a:defRPr>
                <a:solidFill>
                  <a:schemeClr val="tx1"/>
                </a:solidFill>
                <a:latin typeface="Arial" pitchFamily="34" charset="0"/>
              </a:defRPr>
            </a:lvl2pPr>
            <a:lvl3pPr marL="1093788" indent="-219075" defTabSz="874713" eaLnBrk="0" hangingPunct="0">
              <a:defRPr>
                <a:solidFill>
                  <a:schemeClr val="tx1"/>
                </a:solidFill>
                <a:latin typeface="Arial" pitchFamily="34" charset="0"/>
              </a:defRPr>
            </a:lvl3pPr>
            <a:lvl4pPr marL="1530350" indent="-219075" defTabSz="874713" eaLnBrk="0" hangingPunct="0">
              <a:defRPr>
                <a:solidFill>
                  <a:schemeClr val="tx1"/>
                </a:solidFill>
                <a:latin typeface="Arial" pitchFamily="34" charset="0"/>
              </a:defRPr>
            </a:lvl4pPr>
            <a:lvl5pPr marL="1966913" indent="-217488" defTabSz="874713" eaLnBrk="0" hangingPunct="0">
              <a:defRPr>
                <a:solidFill>
                  <a:schemeClr val="tx1"/>
                </a:solidFill>
                <a:latin typeface="Arial" pitchFamily="34" charset="0"/>
              </a:defRPr>
            </a:lvl5pPr>
            <a:lvl6pPr marL="2424113" indent="-217488" defTabSz="874713" eaLnBrk="0" fontAlgn="base" hangingPunct="0">
              <a:spcBef>
                <a:spcPct val="0"/>
              </a:spcBef>
              <a:spcAft>
                <a:spcPct val="0"/>
              </a:spcAft>
              <a:defRPr>
                <a:solidFill>
                  <a:schemeClr val="tx1"/>
                </a:solidFill>
                <a:latin typeface="Arial" pitchFamily="34" charset="0"/>
              </a:defRPr>
            </a:lvl6pPr>
            <a:lvl7pPr marL="2881313" indent="-217488" defTabSz="874713" eaLnBrk="0" fontAlgn="base" hangingPunct="0">
              <a:spcBef>
                <a:spcPct val="0"/>
              </a:spcBef>
              <a:spcAft>
                <a:spcPct val="0"/>
              </a:spcAft>
              <a:defRPr>
                <a:solidFill>
                  <a:schemeClr val="tx1"/>
                </a:solidFill>
                <a:latin typeface="Arial" pitchFamily="34" charset="0"/>
              </a:defRPr>
            </a:lvl7pPr>
            <a:lvl8pPr marL="3338513" indent="-217488" defTabSz="874713" eaLnBrk="0" fontAlgn="base" hangingPunct="0">
              <a:spcBef>
                <a:spcPct val="0"/>
              </a:spcBef>
              <a:spcAft>
                <a:spcPct val="0"/>
              </a:spcAft>
              <a:defRPr>
                <a:solidFill>
                  <a:schemeClr val="tx1"/>
                </a:solidFill>
                <a:latin typeface="Arial" pitchFamily="34" charset="0"/>
              </a:defRPr>
            </a:lvl8pPr>
            <a:lvl9pPr marL="3795713" indent="-217488" defTabSz="874713" eaLnBrk="0" fontAlgn="base" hangingPunct="0">
              <a:spcBef>
                <a:spcPct val="0"/>
              </a:spcBef>
              <a:spcAft>
                <a:spcPct val="0"/>
              </a:spcAft>
              <a:defRPr>
                <a:solidFill>
                  <a:schemeClr val="tx1"/>
                </a:solidFill>
                <a:latin typeface="Arial" pitchFamily="34" charset="0"/>
              </a:defRPr>
            </a:lvl9pPr>
          </a:lstStyle>
          <a:p>
            <a:pPr eaLnBrk="1" hangingPunct="1"/>
            <a:fld id="{38E03CF1-02B8-405C-85FD-F8992C1B55E6}" type="slidenum">
              <a:rPr lang="en-US"/>
              <a:pPr eaLnBrk="1" hangingPunct="1"/>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7</a:t>
            </a:fld>
            <a:endParaRPr lang="en-US"/>
          </a:p>
        </p:txBody>
      </p:sp>
    </p:spTree>
    <p:extLst>
      <p:ext uri="{BB962C8B-B14F-4D97-AF65-F5344CB8AC3E}">
        <p14:creationId xmlns:p14="http://schemas.microsoft.com/office/powerpoint/2010/main" val="2124593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8</a:t>
            </a:fld>
            <a:endParaRPr lang="en-US"/>
          </a:p>
        </p:txBody>
      </p:sp>
    </p:spTree>
    <p:extLst>
      <p:ext uri="{BB962C8B-B14F-4D97-AF65-F5344CB8AC3E}">
        <p14:creationId xmlns:p14="http://schemas.microsoft.com/office/powerpoint/2010/main" val="3947131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9</a:t>
            </a:fld>
            <a:endParaRPr lang="en-US"/>
          </a:p>
        </p:txBody>
      </p:sp>
    </p:spTree>
    <p:extLst>
      <p:ext uri="{BB962C8B-B14F-4D97-AF65-F5344CB8AC3E}">
        <p14:creationId xmlns:p14="http://schemas.microsoft.com/office/powerpoint/2010/main" val="4118044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10</a:t>
            </a:fld>
            <a:endParaRPr lang="en-US"/>
          </a:p>
        </p:txBody>
      </p:sp>
    </p:spTree>
    <p:extLst>
      <p:ext uri="{BB962C8B-B14F-4D97-AF65-F5344CB8AC3E}">
        <p14:creationId xmlns:p14="http://schemas.microsoft.com/office/powerpoint/2010/main" val="4115288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would they do this if cats </a:t>
            </a:r>
            <a:r>
              <a:rPr lang="en-US" smtClean="0"/>
              <a:t>kill rats?</a:t>
            </a:r>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11</a:t>
            </a:fld>
            <a:endParaRPr lang="en-US"/>
          </a:p>
        </p:txBody>
      </p:sp>
    </p:spTree>
    <p:extLst>
      <p:ext uri="{BB962C8B-B14F-4D97-AF65-F5344CB8AC3E}">
        <p14:creationId xmlns:p14="http://schemas.microsoft.com/office/powerpoint/2010/main" val="1513782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615007-FC41-4590-BAB5-55EFBC1EB4B3}" type="slidenum">
              <a:rPr lang="en-US" smtClean="0"/>
              <a:pPr/>
              <a:t>12</a:t>
            </a:fld>
            <a:endParaRPr lang="en-US"/>
          </a:p>
        </p:txBody>
      </p:sp>
    </p:spTree>
    <p:extLst>
      <p:ext uri="{BB962C8B-B14F-4D97-AF65-F5344CB8AC3E}">
        <p14:creationId xmlns:p14="http://schemas.microsoft.com/office/powerpoint/2010/main" val="1134444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774702-1F09-4669-81EE-D4F31D8719AC}"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82630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74702-1F09-4669-81EE-D4F31D8719AC}"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3343380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774702-1F09-4669-81EE-D4F31D8719AC}"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1349774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774702-1F09-4669-81EE-D4F31D8719AC}"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2581905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774702-1F09-4669-81EE-D4F31D8719AC}" type="datetimeFigureOut">
              <a:rPr lang="en-US" smtClean="0"/>
              <a:pPr/>
              <a:t>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148333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774702-1F09-4669-81EE-D4F31D8719AC}" type="datetimeFigureOut">
              <a:rPr lang="en-US" smtClean="0"/>
              <a:pPr/>
              <a:t>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13979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774702-1F09-4669-81EE-D4F31D8719AC}" type="datetimeFigureOut">
              <a:rPr lang="en-US" smtClean="0"/>
              <a:pPr/>
              <a:t>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2986377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774702-1F09-4669-81EE-D4F31D8719AC}"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310661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774702-1F09-4669-81EE-D4F31D8719AC}"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220337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74702-1F09-4669-81EE-D4F31D8719AC}"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1458081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74702-1F09-4669-81EE-D4F31D8719AC}"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D3CAC-E256-4E91-B0F1-B9683B9E97A7}" type="slidenum">
              <a:rPr lang="en-US" smtClean="0"/>
              <a:pPr/>
              <a:t>‹#›</a:t>
            </a:fld>
            <a:endParaRPr lang="en-US"/>
          </a:p>
        </p:txBody>
      </p:sp>
    </p:spTree>
    <p:extLst>
      <p:ext uri="{BB962C8B-B14F-4D97-AF65-F5344CB8AC3E}">
        <p14:creationId xmlns:p14="http://schemas.microsoft.com/office/powerpoint/2010/main" val="3612208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8D774702-1F09-4669-81EE-D4F31D8719AC}" type="datetimeFigureOut">
              <a:rPr lang="en-US" smtClean="0"/>
              <a:pPr/>
              <a:t>2/4/2013</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A5D3CAC-E256-4E91-B0F1-B9683B9E97A7}" type="slidenum">
              <a:rPr lang="en-US" smtClean="0"/>
              <a:pPr/>
              <a:t>‹#›</a:t>
            </a:fld>
            <a:endParaRPr lang="en-US"/>
          </a:p>
        </p:txBody>
      </p:sp>
    </p:spTree>
    <p:extLst>
      <p:ext uri="{BB962C8B-B14F-4D97-AF65-F5344CB8AC3E}">
        <p14:creationId xmlns:p14="http://schemas.microsoft.com/office/powerpoint/2010/main" val="2003292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hyperlink" Target="http://en.wikipedia.org/wiki/Papule" TargetMode="External"/><Relationship Id="rId3" Type="http://schemas.openxmlformats.org/officeDocument/2006/relationships/hyperlink" Target="http://en.wikipedia.org/wiki/Malaise" TargetMode="External"/><Relationship Id="rId7" Type="http://schemas.openxmlformats.org/officeDocument/2006/relationships/hyperlink" Target="http://en.wikipedia.org/wiki/Macul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en.wikipedia.org/wiki/Rash" TargetMode="External"/><Relationship Id="rId5" Type="http://schemas.openxmlformats.org/officeDocument/2006/relationships/hyperlink" Target="http://en.wikipedia.org/wiki/Maculopapular_rash" TargetMode="External"/><Relationship Id="rId4" Type="http://schemas.openxmlformats.org/officeDocument/2006/relationships/hyperlink" Target="http://en.wikipedia.org/wiki/Pharynx" TargetMode="External"/><Relationship Id="rId9" Type="http://schemas.openxmlformats.org/officeDocument/2006/relationships/hyperlink" Target="http://en.wikipedia.org/wiki/Erythematou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8" y="0"/>
            <a:ext cx="7556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ChangeArrowheads="1"/>
          </p:cNvSpPr>
          <p:nvPr/>
        </p:nvSpPr>
        <p:spPr bwMode="auto">
          <a:xfrm>
            <a:off x="762000" y="19050"/>
            <a:ext cx="7239000" cy="129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en-US" b="1" dirty="0">
                <a:latin typeface="Times New Roman" pitchFamily="18" charset="0"/>
                <a:cs typeface="Times New Roman" pitchFamily="18" charset="0"/>
              </a:rPr>
              <a:t>Federal Bureau of Investigation	        	</a:t>
            </a:r>
            <a:endParaRPr lang="en-US" sz="600" dirty="0">
              <a:latin typeface="Times New Roman" pitchFamily="18" charset="0"/>
              <a:cs typeface="Times New Roman" pitchFamily="18" charset="0"/>
            </a:endParaRPr>
          </a:p>
          <a:p>
            <a:pPr eaLnBrk="0" hangingPunct="0"/>
            <a:r>
              <a:rPr lang="en-US" sz="1400" dirty="0" smtClean="0">
                <a:latin typeface="Times New Roman" pitchFamily="18" charset="0"/>
                <a:cs typeface="Times New Roman" pitchFamily="18" charset="0"/>
              </a:rPr>
              <a:t>Biohazard </a:t>
            </a:r>
            <a:r>
              <a:rPr lang="en-US" sz="1400" dirty="0">
                <a:latin typeface="Times New Roman" pitchFamily="18" charset="0"/>
                <a:cs typeface="Times New Roman" pitchFamily="18" charset="0"/>
              </a:rPr>
              <a:t>Division</a:t>
            </a:r>
            <a:endParaRPr lang="en-US" sz="600" dirty="0">
              <a:latin typeface="Times New Roman" pitchFamily="18" charset="0"/>
              <a:cs typeface="Times New Roman" pitchFamily="18" charset="0"/>
            </a:endParaRPr>
          </a:p>
          <a:p>
            <a:pPr eaLnBrk="0" hangingPunct="0"/>
            <a:r>
              <a:rPr lang="en-US" sz="1400" dirty="0">
                <a:latin typeface="Times New Roman" pitchFamily="18" charset="0"/>
                <a:cs typeface="Times New Roman" pitchFamily="18" charset="0"/>
              </a:rPr>
              <a:t>www.fbi.gov</a:t>
            </a:r>
            <a:r>
              <a:rPr lang="en-US" sz="1200" dirty="0">
                <a:cs typeface="Times New Roman" pitchFamily="18" charset="0"/>
              </a:rPr>
              <a:t>	</a:t>
            </a:r>
          </a:p>
          <a:p>
            <a:pPr eaLnBrk="0" hangingPunct="0"/>
            <a:endParaRPr lang="en-US" sz="1200" dirty="0"/>
          </a:p>
          <a:p>
            <a:pPr eaLnBrk="0" hangingPunct="0"/>
            <a:r>
              <a:rPr lang="en-US" sz="1400" b="1" dirty="0">
                <a:latin typeface="Times New Roman" pitchFamily="18" charset="0"/>
                <a:cs typeface="Times New Roman" pitchFamily="18" charset="0"/>
              </a:rPr>
              <a:t>INTERNAL DEPARTMENT USE ONLY – NOT TO BE DISTRIBUTED</a:t>
            </a:r>
          </a:p>
          <a:p>
            <a:pPr eaLnBrk="0" hangingPunct="0"/>
            <a:endParaRPr lang="en-US" sz="600" dirty="0"/>
          </a:p>
        </p:txBody>
      </p:sp>
      <p:sp>
        <p:nvSpPr>
          <p:cNvPr id="6" name="Rectangle 5"/>
          <p:cNvSpPr/>
          <p:nvPr/>
        </p:nvSpPr>
        <p:spPr>
          <a:xfrm>
            <a:off x="79375" y="1247775"/>
            <a:ext cx="6778625" cy="7632859"/>
          </a:xfrm>
          <a:prstGeom prst="rect">
            <a:avLst/>
          </a:prstGeom>
        </p:spPr>
        <p:txBody>
          <a:bodyPr>
            <a:spAutoFit/>
          </a:bodyPr>
          <a:lstStyle/>
          <a:p>
            <a:pPr eaLnBrk="0" hangingPunct="0"/>
            <a:r>
              <a:rPr lang="en-US" sz="1400" dirty="0">
                <a:cs typeface="Times New Roman" pitchFamily="18" charset="0"/>
              </a:rPr>
              <a:t>From: </a:t>
            </a:r>
            <a:r>
              <a:rPr lang="en-US" sz="1400" dirty="0" smtClean="0">
                <a:cs typeface="Times New Roman" pitchFamily="18" charset="0"/>
              </a:rPr>
              <a:t>Agent Robert </a:t>
            </a:r>
            <a:r>
              <a:rPr lang="en-US" sz="1400" dirty="0" err="1" smtClean="0">
                <a:cs typeface="Times New Roman" pitchFamily="18" charset="0"/>
              </a:rPr>
              <a:t>Hode</a:t>
            </a:r>
            <a:endParaRPr lang="en-US" sz="1400" dirty="0">
              <a:cs typeface="Times New Roman" pitchFamily="18" charset="0"/>
            </a:endParaRPr>
          </a:p>
          <a:p>
            <a:pPr eaLnBrk="0" hangingPunct="0"/>
            <a:endParaRPr lang="en-US" sz="1400" dirty="0">
              <a:cs typeface="Times New Roman" pitchFamily="18" charset="0"/>
            </a:endParaRPr>
          </a:p>
          <a:p>
            <a:pPr eaLnBrk="0" hangingPunct="0"/>
            <a:r>
              <a:rPr lang="en-US" sz="1400" dirty="0">
                <a:cs typeface="Times New Roman" pitchFamily="18" charset="0"/>
              </a:rPr>
              <a:t>To: Assistant Director Skinner</a:t>
            </a:r>
          </a:p>
          <a:p>
            <a:pPr eaLnBrk="0" hangingPunct="0"/>
            <a:endParaRPr lang="en-US" sz="1400" dirty="0">
              <a:cs typeface="Times New Roman" pitchFamily="18" charset="0"/>
            </a:endParaRPr>
          </a:p>
          <a:p>
            <a:pPr eaLnBrk="0" hangingPunct="0"/>
            <a:r>
              <a:rPr lang="en-US" sz="1400" dirty="0">
                <a:cs typeface="Times New Roman" pitchFamily="18" charset="0"/>
              </a:rPr>
              <a:t>Subject: </a:t>
            </a:r>
            <a:r>
              <a:rPr lang="en-US" sz="1400" dirty="0" smtClean="0">
                <a:cs typeface="Times New Roman" pitchFamily="18" charset="0"/>
              </a:rPr>
              <a:t>Updated briefing </a:t>
            </a:r>
            <a:r>
              <a:rPr lang="en-US" sz="1400" dirty="0">
                <a:cs typeface="Times New Roman" pitchFamily="18" charset="0"/>
              </a:rPr>
              <a:t>for Case Number </a:t>
            </a:r>
            <a:r>
              <a:rPr lang="en-US" sz="1400" dirty="0" smtClean="0">
                <a:cs typeface="Times New Roman" pitchFamily="18" charset="0"/>
              </a:rPr>
              <a:t>#BD1347</a:t>
            </a:r>
            <a:endParaRPr lang="en-US" sz="1400" dirty="0">
              <a:cs typeface="Times New Roman" pitchFamily="18" charset="0"/>
            </a:endParaRPr>
          </a:p>
          <a:p>
            <a:pPr eaLnBrk="0" hangingPunct="0"/>
            <a:endParaRPr lang="en-US" sz="1400" dirty="0">
              <a:cs typeface="Times New Roman" pitchFamily="18" charset="0"/>
            </a:endParaRPr>
          </a:p>
          <a:p>
            <a:pPr eaLnBrk="0" hangingPunct="0"/>
            <a:r>
              <a:rPr lang="en-US" sz="1400" dirty="0" smtClean="0">
                <a:cs typeface="Times New Roman" pitchFamily="18" charset="0"/>
              </a:rPr>
              <a:t>Upon receipt of new information a secondary review of this case was ordered. Our findings are outlined below.</a:t>
            </a:r>
            <a:endParaRPr lang="en-US" sz="1400" dirty="0">
              <a:cs typeface="Times New Roman" pitchFamily="18" charset="0"/>
            </a:endParaRPr>
          </a:p>
          <a:p>
            <a:pPr eaLnBrk="0" hangingPunct="0"/>
            <a:endParaRPr lang="en-US" sz="1400" dirty="0">
              <a:cs typeface="Times New Roman" pitchFamily="18" charset="0"/>
            </a:endParaRPr>
          </a:p>
          <a:p>
            <a:pPr eaLnBrk="0" hangingPunct="0"/>
            <a:r>
              <a:rPr lang="en-US" sz="1400" b="1" dirty="0">
                <a:cs typeface="Times New Roman" pitchFamily="18" charset="0"/>
              </a:rPr>
              <a:t>Summary:</a:t>
            </a:r>
            <a:endParaRPr lang="en-US" sz="1400" dirty="0">
              <a:cs typeface="Times New Roman" pitchFamily="18" charset="0"/>
            </a:endParaRPr>
          </a:p>
          <a:p>
            <a:pPr eaLnBrk="0" hangingPunct="0"/>
            <a:r>
              <a:rPr lang="en-US" sz="1400" dirty="0" smtClean="0">
                <a:cs typeface="Times New Roman" pitchFamily="18" charset="0"/>
              </a:rPr>
              <a:t>For roughly 100 years scientists have claimed that the medieval Black Death was a case of Bubonic Plague. This was “proven” by comparing the medieval accounts to modern outbreaks of the Plague. Since Bubonic Plague is caused by fleas on rats it has been assumed that the Black Death was caused by the same factor. You will find this  stated as fact in most modern sources.</a:t>
            </a:r>
          </a:p>
          <a:p>
            <a:pPr eaLnBrk="0" hangingPunct="0"/>
            <a:endParaRPr lang="en-US" sz="1400" dirty="0">
              <a:cs typeface="Times New Roman" pitchFamily="18" charset="0"/>
            </a:endParaRPr>
          </a:p>
          <a:p>
            <a:pPr eaLnBrk="0" hangingPunct="0"/>
            <a:r>
              <a:rPr lang="en-US" sz="1400" dirty="0" smtClean="0">
                <a:cs typeface="Times New Roman" pitchFamily="18" charset="0"/>
              </a:rPr>
              <a:t>However, recent evidence has led some to question that theory. The truth is we simply cannot state with 100% certainty what caused the Black Death.</a:t>
            </a:r>
            <a:endParaRPr lang="en-US" sz="1400" dirty="0">
              <a:cs typeface="Times New Roman" pitchFamily="18" charset="0"/>
            </a:endParaRPr>
          </a:p>
          <a:p>
            <a:pPr eaLnBrk="0" hangingPunct="0"/>
            <a:endParaRPr lang="en-US" sz="1400" dirty="0">
              <a:cs typeface="Times New Roman" pitchFamily="18" charset="0"/>
            </a:endParaRPr>
          </a:p>
          <a:p>
            <a:pPr eaLnBrk="0" hangingPunct="0"/>
            <a:r>
              <a:rPr lang="en-US" sz="1400" b="1" dirty="0">
                <a:cs typeface="Times New Roman" pitchFamily="18" charset="0"/>
              </a:rPr>
              <a:t>The Theories:</a:t>
            </a:r>
            <a:endParaRPr lang="en-US" sz="1400" dirty="0">
              <a:cs typeface="Times New Roman" pitchFamily="18" charset="0"/>
            </a:endParaRPr>
          </a:p>
          <a:p>
            <a:pPr eaLnBrk="0" hangingPunct="0"/>
            <a:r>
              <a:rPr lang="en-US" sz="1400" dirty="0" smtClean="0">
                <a:cs typeface="Times New Roman" pitchFamily="18" charset="0"/>
              </a:rPr>
              <a:t>It is still very possible that the Black Death was Bubonic Plague spread by rats. However, if that is not the case we do have some other options to investigate. The doctors of the Medieval period believed the disease was caused by a “miasma” which is, in modern language, bad air. They didn’t understand the concept of germs at the time but this may give us a clue. The most common explanation of the time, however, was that the disease was a punishment from God. Though this may sound ridiculous we have certainly seen stranger things and the evidence is there to support the theory. </a:t>
            </a:r>
            <a:endParaRPr lang="en-US" sz="1400" dirty="0">
              <a:cs typeface="Times New Roman" pitchFamily="18" charset="0"/>
            </a:endParaRPr>
          </a:p>
          <a:p>
            <a:pPr eaLnBrk="0" hangingPunct="0"/>
            <a:endParaRPr lang="en-US" sz="1400" b="1" dirty="0">
              <a:cs typeface="Times New Roman" pitchFamily="18" charset="0"/>
            </a:endParaRPr>
          </a:p>
          <a:p>
            <a:pPr eaLnBrk="0" hangingPunct="0"/>
            <a:r>
              <a:rPr lang="en-US" sz="1400" b="1" dirty="0" smtClean="0">
                <a:cs typeface="Times New Roman" pitchFamily="18" charset="0"/>
              </a:rPr>
              <a:t>Threat Level: Very High</a:t>
            </a:r>
            <a:endParaRPr lang="en-US" sz="1400" dirty="0">
              <a:cs typeface="Times New Roman" pitchFamily="18" charset="0"/>
            </a:endParaRPr>
          </a:p>
          <a:p>
            <a:pPr eaLnBrk="0" hangingPunct="0"/>
            <a:r>
              <a:rPr lang="en-US" sz="1400" dirty="0" smtClean="0">
                <a:cs typeface="Times New Roman" pitchFamily="18" charset="0"/>
              </a:rPr>
              <a:t>Determining the cause of this  disease is very important. If the Black Death was not Bubonic Plague we need to find out. We need to be ready to act if this disease returns. There are many reasons why this may not be Black Death so take this investigation very seriously. We do not want to cause a panic in the people so this investigation should </a:t>
            </a:r>
            <a:r>
              <a:rPr lang="en-US" sz="1400" smtClean="0">
                <a:cs typeface="Times New Roman" pitchFamily="18" charset="0"/>
              </a:rPr>
              <a:t>remain classified</a:t>
            </a:r>
            <a:r>
              <a:rPr lang="en-US" sz="1400" dirty="0" smtClean="0">
                <a:cs typeface="Times New Roman" pitchFamily="18" charset="0"/>
              </a:rPr>
              <a:t>.</a:t>
            </a:r>
            <a:endParaRPr lang="en-US" sz="1400" dirty="0">
              <a:cs typeface="Times New Roman" pitchFamily="18" charset="0"/>
            </a:endParaRPr>
          </a:p>
        </p:txBody>
      </p:sp>
      <p:cxnSp>
        <p:nvCxnSpPr>
          <p:cNvPr id="8" name="Straight Connector 7"/>
          <p:cNvCxnSpPr/>
          <p:nvPr/>
        </p:nvCxnSpPr>
        <p:spPr>
          <a:xfrm>
            <a:off x="0" y="1235075"/>
            <a:ext cx="6858000" cy="0"/>
          </a:xfrm>
          <a:prstGeom prst="line">
            <a:avLst/>
          </a:prstGeom>
          <a:ln w="15875"/>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762000" y="777875"/>
            <a:ext cx="6096000" cy="0"/>
          </a:xfrm>
          <a:prstGeom prst="line">
            <a:avLst/>
          </a:prstGeom>
        </p:spPr>
        <p:style>
          <a:lnRef idx="1">
            <a:schemeClr val="dk1"/>
          </a:lnRef>
          <a:fillRef idx="0">
            <a:schemeClr val="dk1"/>
          </a:fillRef>
          <a:effectRef idx="0">
            <a:schemeClr val="dk1"/>
          </a:effectRef>
          <a:fontRef idx="minor">
            <a:schemeClr val="tx1"/>
          </a:fontRef>
        </p:style>
      </p:cxn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9277" y="117236"/>
            <a:ext cx="622523" cy="584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626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56" t="1042" r="3489" b="-1042"/>
          <a:stretch/>
        </p:blipFill>
        <p:spPr bwMode="auto">
          <a:xfrm>
            <a:off x="0" y="-228600"/>
            <a:ext cx="68580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0" y="6803410"/>
            <a:ext cx="6858000" cy="1938992"/>
          </a:xfrm>
          <a:prstGeom prst="rect">
            <a:avLst/>
          </a:prstGeom>
        </p:spPr>
        <p:txBody>
          <a:bodyPr wrap="square">
            <a:spAutoFit/>
          </a:bodyPr>
          <a:lstStyle/>
          <a:p>
            <a:endParaRPr lang="en-US" sz="1200" dirty="0"/>
          </a:p>
          <a:p>
            <a:r>
              <a:rPr lang="en-US" sz="1200" dirty="0"/>
              <a:t> The Black Death </a:t>
            </a:r>
            <a:r>
              <a:rPr lang="en-US" sz="1200" dirty="0" smtClean="0"/>
              <a:t>was </a:t>
            </a:r>
            <a:r>
              <a:rPr lang="en-US" sz="1200" dirty="0"/>
              <a:t>first reported in Messina, Italy, on the island of Sicily, in October, 1347, and then </a:t>
            </a:r>
            <a:r>
              <a:rPr lang="en-US" sz="1200" dirty="0" smtClean="0"/>
              <a:t>moved </a:t>
            </a:r>
            <a:r>
              <a:rPr lang="en-US" sz="1200" dirty="0"/>
              <a:t>through Europe. Below are the likely dates of the arrival of the Black Death in a variety of cities: </a:t>
            </a:r>
          </a:p>
          <a:p>
            <a:pPr marL="171450" indent="-171450">
              <a:buFont typeface="Arial" pitchFamily="34" charset="0"/>
              <a:buChar char="•"/>
            </a:pPr>
            <a:r>
              <a:rPr lang="en-US" sz="1200" dirty="0" smtClean="0"/>
              <a:t>Genoa</a:t>
            </a:r>
            <a:r>
              <a:rPr lang="en-US" sz="1200" dirty="0"/>
              <a:t>, Italy </a:t>
            </a:r>
            <a:r>
              <a:rPr lang="en-US" sz="1200" dirty="0" smtClean="0"/>
              <a:t>- January</a:t>
            </a:r>
            <a:r>
              <a:rPr lang="en-US" sz="1200" dirty="0"/>
              <a:t>, 1348 </a:t>
            </a:r>
          </a:p>
          <a:p>
            <a:pPr marL="171450" indent="-171450">
              <a:buFont typeface="Arial" pitchFamily="34" charset="0"/>
              <a:buChar char="•"/>
            </a:pPr>
            <a:r>
              <a:rPr lang="en-US" sz="1200" dirty="0" smtClean="0"/>
              <a:t>Venice, </a:t>
            </a:r>
            <a:r>
              <a:rPr lang="en-US" sz="1200" dirty="0"/>
              <a:t>Italy </a:t>
            </a:r>
            <a:r>
              <a:rPr lang="en-US" sz="1200" dirty="0" smtClean="0"/>
              <a:t>- February</a:t>
            </a:r>
            <a:r>
              <a:rPr lang="en-US" sz="1200" dirty="0"/>
              <a:t>, 1348 </a:t>
            </a:r>
          </a:p>
          <a:p>
            <a:pPr marL="171450" indent="-171450">
              <a:buFont typeface="Arial" pitchFamily="34" charset="0"/>
              <a:buChar char="•"/>
            </a:pPr>
            <a:r>
              <a:rPr lang="fr-FR" sz="1200" dirty="0" err="1" smtClean="0"/>
              <a:t>Marseilles</a:t>
            </a:r>
            <a:r>
              <a:rPr lang="fr-FR" sz="1200" dirty="0"/>
              <a:t>, France </a:t>
            </a:r>
            <a:r>
              <a:rPr lang="fr-FR" sz="1200" dirty="0" smtClean="0"/>
              <a:t>- </a:t>
            </a:r>
            <a:r>
              <a:rPr lang="fr-FR" sz="1200" dirty="0" err="1" smtClean="0"/>
              <a:t>February</a:t>
            </a:r>
            <a:r>
              <a:rPr lang="fr-FR" sz="1200" dirty="0"/>
              <a:t>, 1348 </a:t>
            </a:r>
            <a:endParaRPr lang="fr-FR" sz="1200" dirty="0" smtClean="0"/>
          </a:p>
          <a:p>
            <a:pPr marL="171450" indent="-171450">
              <a:buFont typeface="Arial" pitchFamily="34" charset="0"/>
              <a:buChar char="•"/>
            </a:pPr>
            <a:r>
              <a:rPr lang="fr-FR" sz="1200" dirty="0" smtClean="0"/>
              <a:t>Paris</a:t>
            </a:r>
            <a:r>
              <a:rPr lang="fr-FR" sz="1200" dirty="0"/>
              <a:t>, France </a:t>
            </a:r>
            <a:r>
              <a:rPr lang="fr-FR" sz="1200" dirty="0" smtClean="0"/>
              <a:t>- </a:t>
            </a:r>
            <a:r>
              <a:rPr lang="fr-FR" sz="1200" dirty="0" err="1" smtClean="0"/>
              <a:t>June</a:t>
            </a:r>
            <a:r>
              <a:rPr lang="fr-FR" sz="1200" dirty="0"/>
              <a:t>, 1348 </a:t>
            </a:r>
          </a:p>
          <a:p>
            <a:pPr marL="171450" indent="-171450">
              <a:buFont typeface="Arial" pitchFamily="34" charset="0"/>
              <a:buChar char="•"/>
            </a:pPr>
            <a:r>
              <a:rPr lang="de-DE" sz="1200" dirty="0" smtClean="0"/>
              <a:t>Liege, Belgium - June, 1349 </a:t>
            </a:r>
          </a:p>
          <a:p>
            <a:pPr marL="171450" indent="-171450">
              <a:buFont typeface="Arial" pitchFamily="34" charset="0"/>
              <a:buChar char="•"/>
            </a:pPr>
            <a:r>
              <a:rPr lang="en-US" sz="1200" dirty="0" smtClean="0"/>
              <a:t>London</a:t>
            </a:r>
            <a:r>
              <a:rPr lang="en-US" sz="1200" dirty="0"/>
              <a:t>, England </a:t>
            </a:r>
            <a:r>
              <a:rPr lang="en-US" sz="1200" dirty="0" smtClean="0"/>
              <a:t>- July, </a:t>
            </a:r>
            <a:r>
              <a:rPr lang="en-US" sz="1200" dirty="0"/>
              <a:t>1349 </a:t>
            </a:r>
          </a:p>
          <a:p>
            <a:pPr marL="171450" indent="-171450">
              <a:buFont typeface="Arial" pitchFamily="34" charset="0"/>
              <a:buChar char="•"/>
            </a:pPr>
            <a:r>
              <a:rPr lang="en-US" sz="1200" dirty="0" smtClean="0"/>
              <a:t>Hamburg</a:t>
            </a:r>
            <a:r>
              <a:rPr lang="en-US" sz="1200" dirty="0"/>
              <a:t>, </a:t>
            </a:r>
            <a:r>
              <a:rPr lang="en-US" sz="1200" dirty="0" smtClean="0"/>
              <a:t>Germany - </a:t>
            </a:r>
            <a:r>
              <a:rPr lang="en-US" sz="1200" dirty="0"/>
              <a:t>June 1350 </a:t>
            </a:r>
          </a:p>
        </p:txBody>
      </p:sp>
      <p:sp>
        <p:nvSpPr>
          <p:cNvPr id="6" name="Oval 5"/>
          <p:cNvSpPr/>
          <p:nvPr/>
        </p:nvSpPr>
        <p:spPr>
          <a:xfrm>
            <a:off x="3048000" y="5029200"/>
            <a:ext cx="76200" cy="7620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95600" y="5029200"/>
            <a:ext cx="914400" cy="307777"/>
          </a:xfrm>
          <a:prstGeom prst="rect">
            <a:avLst/>
          </a:prstGeom>
          <a:noFill/>
        </p:spPr>
        <p:txBody>
          <a:bodyPr wrap="square" rtlCol="0">
            <a:spAutoFit/>
          </a:bodyPr>
          <a:lstStyle/>
          <a:p>
            <a:r>
              <a:rPr lang="en-US" sz="1400" dirty="0" smtClean="0">
                <a:solidFill>
                  <a:schemeClr val="bg1"/>
                </a:solidFill>
              </a:rPr>
              <a:t>Genoa</a:t>
            </a:r>
            <a:endParaRPr lang="en-US" sz="1400" dirty="0">
              <a:solidFill>
                <a:schemeClr val="bg1"/>
              </a:solidFill>
            </a:endParaRPr>
          </a:p>
        </p:txBody>
      </p:sp>
      <p:sp>
        <p:nvSpPr>
          <p:cNvPr id="8" name="TextBox 7"/>
          <p:cNvSpPr txBox="1"/>
          <p:nvPr/>
        </p:nvSpPr>
        <p:spPr>
          <a:xfrm>
            <a:off x="3505200" y="6019800"/>
            <a:ext cx="914400" cy="307777"/>
          </a:xfrm>
          <a:prstGeom prst="rect">
            <a:avLst/>
          </a:prstGeom>
          <a:noFill/>
        </p:spPr>
        <p:txBody>
          <a:bodyPr wrap="square" rtlCol="0">
            <a:spAutoFit/>
          </a:bodyPr>
          <a:lstStyle/>
          <a:p>
            <a:r>
              <a:rPr lang="en-US" sz="1400" dirty="0" smtClean="0">
                <a:solidFill>
                  <a:schemeClr val="bg1"/>
                </a:solidFill>
              </a:rPr>
              <a:t>Messina</a:t>
            </a:r>
            <a:endParaRPr lang="en-US" sz="1400" dirty="0">
              <a:solidFill>
                <a:schemeClr val="bg1"/>
              </a:solidFill>
            </a:endParaRPr>
          </a:p>
        </p:txBody>
      </p:sp>
      <p:sp>
        <p:nvSpPr>
          <p:cNvPr id="9" name="Oval 8"/>
          <p:cNvSpPr/>
          <p:nvPr/>
        </p:nvSpPr>
        <p:spPr>
          <a:xfrm>
            <a:off x="3810000" y="6019800"/>
            <a:ext cx="76200" cy="7620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78845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012" r="4605"/>
          <a:stretch/>
        </p:blipFill>
        <p:spPr bwMode="auto">
          <a:xfrm>
            <a:off x="0" y="0"/>
            <a:ext cx="6858000"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108447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mp:transition xmlns:mp="http://schemas.microsoft.com/office/mac/powerpoint/2008/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6172200" cy="1524000"/>
          </a:xfrm>
        </p:spPr>
        <p:txBody>
          <a:bodyPr>
            <a:normAutofit/>
          </a:bodyPr>
          <a:lstStyle/>
          <a:p>
            <a:r>
              <a:rPr lang="en-US" sz="4000" dirty="0" smtClean="0">
                <a:latin typeface="Bodoni MT Condensed" pitchFamily="18" charset="0"/>
              </a:rPr>
              <a:t>Description of the  Medieval Black Death</a:t>
            </a:r>
            <a:endParaRPr lang="en-US" sz="4000" dirty="0">
              <a:latin typeface="Bodoni MT Condensed" pitchFamily="18" charset="0"/>
            </a:endParaRPr>
          </a:p>
        </p:txBody>
      </p:sp>
      <p:sp>
        <p:nvSpPr>
          <p:cNvPr id="3" name="Content Placeholder 2"/>
          <p:cNvSpPr>
            <a:spLocks noGrp="1"/>
          </p:cNvSpPr>
          <p:nvPr>
            <p:ph idx="1"/>
          </p:nvPr>
        </p:nvSpPr>
        <p:spPr>
          <a:xfrm>
            <a:off x="342900" y="914400"/>
            <a:ext cx="6172200" cy="6781800"/>
          </a:xfrm>
        </p:spPr>
        <p:txBody>
          <a:bodyPr>
            <a:normAutofit/>
          </a:bodyPr>
          <a:lstStyle/>
          <a:p>
            <a:pPr marL="0" indent="0">
              <a:buNone/>
            </a:pPr>
            <a:r>
              <a:rPr lang="en-US" sz="1400" dirty="0" smtClean="0"/>
              <a:t>	Those </a:t>
            </a:r>
            <a:r>
              <a:rPr lang="en-US" sz="1400" dirty="0"/>
              <a:t>infected felt themselves penetrated by a pain throughout their whole bodies and, so to say, undermined. Then there developed on the thighs or upper arms a boil about the size of a lentil which the people called "burn boil". This infected the whole body, and penetrated it so that the patient violently vomited blood. </a:t>
            </a:r>
            <a:endParaRPr lang="en-US" sz="1400" dirty="0" smtClean="0"/>
          </a:p>
          <a:p>
            <a:pPr marL="0" indent="0">
              <a:buNone/>
            </a:pPr>
            <a:r>
              <a:rPr lang="en-US" sz="1400" dirty="0" smtClean="0"/>
              <a:t>	Then there </a:t>
            </a:r>
            <a:r>
              <a:rPr lang="en-US" sz="1400" dirty="0"/>
              <a:t>developed gland boils on the groin, the thighs, the arms, or on the neck. At first these were of the size of a hazel nut, and developed accompanied by violent shivering fits, which soon rendered those attacked so weak that they could not stand up, but were forced to lie in their beds consumed by violent fever. Soon the boils grew to the size of a walnut, then to that of a hen's egg or a goose's egg, and they were exceedingly painful, and irritated the body, causing the sufferer to vomit blood. The sickness lasted three days, and on the fourth, at the latest, the patient succumbed. </a:t>
            </a:r>
            <a:endParaRPr lang="en-US" sz="1400" dirty="0" smtClean="0"/>
          </a:p>
          <a:p>
            <a:pPr marL="0" indent="0">
              <a:buNone/>
            </a:pPr>
            <a:endParaRPr lang="en-US" sz="1400" dirty="0" smtClean="0"/>
          </a:p>
          <a:p>
            <a:pPr marL="0" indent="0">
              <a:buNone/>
            </a:pPr>
            <a:r>
              <a:rPr lang="en-US" sz="1400" dirty="0" smtClean="0"/>
              <a:t>Michael </a:t>
            </a:r>
            <a:r>
              <a:rPr lang="en-US" sz="1400" dirty="0" err="1"/>
              <a:t>Platiensis</a:t>
            </a:r>
            <a:r>
              <a:rPr lang="en-US" sz="1400" dirty="0"/>
              <a:t> (1357</a:t>
            </a:r>
            <a:r>
              <a:rPr lang="en-US" sz="1400" dirty="0" smtClean="0"/>
              <a:t>)</a:t>
            </a:r>
            <a:endParaRPr lang="en-US" sz="1400" dirty="0"/>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302" t="4747" r="4794" b="9267"/>
          <a:stretch/>
        </p:blipFill>
        <p:spPr bwMode="auto">
          <a:xfrm>
            <a:off x="1524000" y="4485463"/>
            <a:ext cx="4038600" cy="4429937"/>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92240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81000"/>
            <a:ext cx="6172200" cy="1524000"/>
          </a:xfrm>
        </p:spPr>
        <p:txBody>
          <a:bodyPr>
            <a:normAutofit/>
          </a:bodyPr>
          <a:lstStyle/>
          <a:p>
            <a:r>
              <a:rPr lang="en-US" sz="4000" dirty="0" smtClean="0">
                <a:latin typeface="Bodoni MT Condensed" pitchFamily="18" charset="0"/>
              </a:rPr>
              <a:t>Description of Modern Bubonic Plague</a:t>
            </a:r>
            <a:endParaRPr lang="en-US" sz="4000" dirty="0">
              <a:latin typeface="Bodoni MT Condensed" pitchFamily="18" charset="0"/>
            </a:endParaRPr>
          </a:p>
        </p:txBody>
      </p:sp>
      <p:sp>
        <p:nvSpPr>
          <p:cNvPr id="3" name="Content Placeholder 2"/>
          <p:cNvSpPr>
            <a:spLocks noGrp="1"/>
          </p:cNvSpPr>
          <p:nvPr>
            <p:ph idx="1"/>
          </p:nvPr>
        </p:nvSpPr>
        <p:spPr>
          <a:xfrm>
            <a:off x="342900" y="762000"/>
            <a:ext cx="6172200" cy="6034617"/>
          </a:xfrm>
        </p:spPr>
        <p:txBody>
          <a:bodyPr>
            <a:normAutofit/>
          </a:bodyPr>
          <a:lstStyle/>
          <a:p>
            <a:pPr marL="0" indent="0">
              <a:buNone/>
            </a:pPr>
            <a:r>
              <a:rPr lang="en-US" sz="1400" dirty="0" smtClean="0"/>
              <a:t>Bubonic </a:t>
            </a:r>
            <a:r>
              <a:rPr lang="en-US" sz="1400" dirty="0"/>
              <a:t>plague symptoms appear suddenly, usually 2–5 days after exposure to the bacteria. Symptoms include</a:t>
            </a:r>
            <a:r>
              <a:rPr lang="en-US" sz="1400" dirty="0" smtClean="0"/>
              <a:t>:</a:t>
            </a:r>
          </a:p>
          <a:p>
            <a:pPr marL="0" indent="0">
              <a:buNone/>
            </a:pPr>
            <a:endParaRPr lang="en-US" sz="1400" dirty="0"/>
          </a:p>
          <a:p>
            <a:r>
              <a:rPr lang="en-US" sz="1400" dirty="0"/>
              <a:t>Chills</a:t>
            </a:r>
          </a:p>
          <a:p>
            <a:r>
              <a:rPr lang="en-US" sz="1400" dirty="0"/>
              <a:t>General ill </a:t>
            </a:r>
            <a:r>
              <a:rPr lang="en-US" sz="1400" dirty="0" smtClean="0"/>
              <a:t>feeling</a:t>
            </a:r>
            <a:endParaRPr lang="en-US" sz="1400" dirty="0"/>
          </a:p>
          <a:p>
            <a:r>
              <a:rPr lang="en-US" sz="1400" dirty="0"/>
              <a:t>High fever </a:t>
            </a:r>
          </a:p>
          <a:p>
            <a:r>
              <a:rPr lang="en-US" sz="1400" dirty="0" smtClean="0"/>
              <a:t>Muscle Cramps</a:t>
            </a:r>
            <a:endParaRPr lang="en-US" sz="1400" dirty="0"/>
          </a:p>
          <a:p>
            <a:r>
              <a:rPr lang="en-US" sz="1400" dirty="0" smtClean="0"/>
              <a:t>Seizures</a:t>
            </a:r>
            <a:endParaRPr lang="en-US" sz="1400" dirty="0"/>
          </a:p>
          <a:p>
            <a:r>
              <a:rPr lang="en-US" sz="1400" dirty="0"/>
              <a:t>Smooth, painful lymph gland swelling called a bubo, commonly found in the groin, but may occur in the armpits or neck, most often at the site of the initial infection (bite or scratch)</a:t>
            </a:r>
          </a:p>
          <a:p>
            <a:r>
              <a:rPr lang="en-US" sz="1400" dirty="0"/>
              <a:t>Pain may occur in the area before the swelling appears</a:t>
            </a:r>
          </a:p>
          <a:p>
            <a:r>
              <a:rPr lang="en-US" sz="1400" dirty="0"/>
              <a:t>Skin color changes to a pink hue in some extreme cases</a:t>
            </a:r>
          </a:p>
          <a:p>
            <a:r>
              <a:rPr lang="en-US" sz="1400" dirty="0"/>
              <a:t>Bleeding out of the </a:t>
            </a:r>
            <a:r>
              <a:rPr lang="en-US" sz="1400" dirty="0" smtClean="0"/>
              <a:t>ear will </a:t>
            </a:r>
            <a:r>
              <a:rPr lang="en-US" sz="1400" dirty="0"/>
              <a:t>begin after 12 hours of infection</a:t>
            </a:r>
          </a:p>
          <a:p>
            <a:pPr marL="0" indent="0">
              <a:buNone/>
            </a:pPr>
            <a:r>
              <a:rPr lang="en-US" sz="1400" dirty="0"/>
              <a:t/>
            </a:r>
            <a:br>
              <a:rPr lang="en-US" sz="1400" dirty="0"/>
            </a:br>
            <a:r>
              <a:rPr lang="en-US" sz="1400" dirty="0"/>
              <a:t>Other symptoms </a:t>
            </a:r>
            <a:r>
              <a:rPr lang="en-US" sz="1400" dirty="0" smtClean="0"/>
              <a:t>may include </a:t>
            </a:r>
            <a:r>
              <a:rPr lang="en-US" sz="1400" dirty="0"/>
              <a:t>heavy breathing, continuous blood vomiting, </a:t>
            </a:r>
            <a:r>
              <a:rPr lang="en-US" sz="1400" dirty="0" smtClean="0"/>
              <a:t>aching </a:t>
            </a:r>
            <a:r>
              <a:rPr lang="en-US" sz="1400" dirty="0"/>
              <a:t>limbs, coughing, and extreme pain. The pain is usually caused by the decaying or decomposing of the skin while the person is still alive. Additional symptoms include extreme fatigue, </a:t>
            </a:r>
            <a:r>
              <a:rPr lang="en-US" sz="1400" dirty="0" err="1" smtClean="0"/>
              <a:t>lenticulae</a:t>
            </a:r>
            <a:r>
              <a:rPr lang="en-US" sz="1400" dirty="0" smtClean="0"/>
              <a:t> </a:t>
            </a:r>
            <a:r>
              <a:rPr lang="en-US" sz="1400" dirty="0"/>
              <a:t>(black dots scattered throughout the body), delirium and </a:t>
            </a:r>
            <a:r>
              <a:rPr lang="en-US" sz="1400" dirty="0" smtClean="0"/>
              <a:t>coma.</a:t>
            </a:r>
            <a:endParaRPr lang="en-US" sz="1400" dirty="0"/>
          </a:p>
          <a:p>
            <a:pPr marL="0" indent="0">
              <a:buNone/>
            </a:pPr>
            <a:endParaRPr lang="en-US"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6076950"/>
            <a:ext cx="3810000" cy="268605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92368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5067300" y="3149600"/>
            <a:ext cx="1704975" cy="3276600"/>
          </a:xfrm>
          <a:prstGeom prst="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291" name="Text Box 4"/>
          <p:cNvSpPr txBox="1">
            <a:spLocks noChangeArrowheads="1"/>
          </p:cNvSpPr>
          <p:nvPr/>
        </p:nvSpPr>
        <p:spPr bwMode="auto">
          <a:xfrm>
            <a:off x="1828800" y="152400"/>
            <a:ext cx="510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b="1"/>
              <a:t>Office of the Medical Examiner</a:t>
            </a:r>
          </a:p>
        </p:txBody>
      </p:sp>
      <p:sp>
        <p:nvSpPr>
          <p:cNvPr id="12292" name="Text Box 5"/>
          <p:cNvSpPr txBox="1">
            <a:spLocks noChangeArrowheads="1"/>
          </p:cNvSpPr>
          <p:nvPr/>
        </p:nvSpPr>
        <p:spPr bwMode="auto">
          <a:xfrm>
            <a:off x="2514600" y="438150"/>
            <a:ext cx="510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400" dirty="0" smtClean="0"/>
              <a:t>14 Abbey </a:t>
            </a:r>
            <a:r>
              <a:rPr lang="en-US" sz="1400" dirty="0"/>
              <a:t>Road</a:t>
            </a:r>
          </a:p>
        </p:txBody>
      </p:sp>
      <p:sp>
        <p:nvSpPr>
          <p:cNvPr id="12293" name="Text Box 6"/>
          <p:cNvSpPr txBox="1">
            <a:spLocks noChangeArrowheads="1"/>
          </p:cNvSpPr>
          <p:nvPr/>
        </p:nvSpPr>
        <p:spPr bwMode="auto">
          <a:xfrm>
            <a:off x="2362200" y="685800"/>
            <a:ext cx="510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dirty="0" smtClean="0"/>
              <a:t>London, England</a:t>
            </a:r>
            <a:endParaRPr lang="en-US" sz="1600" dirty="0"/>
          </a:p>
        </p:txBody>
      </p:sp>
      <p:sp>
        <p:nvSpPr>
          <p:cNvPr id="12294" name="Text Box 7"/>
          <p:cNvSpPr txBox="1">
            <a:spLocks noChangeArrowheads="1"/>
          </p:cNvSpPr>
          <p:nvPr/>
        </p:nvSpPr>
        <p:spPr bwMode="auto">
          <a:xfrm>
            <a:off x="457200" y="1143000"/>
            <a:ext cx="678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b="1"/>
              <a:t>REPORT OF INVESTIGATION BY THE MEDICAL EXAMINER</a:t>
            </a:r>
          </a:p>
        </p:txBody>
      </p:sp>
      <p:sp>
        <p:nvSpPr>
          <p:cNvPr id="12295" name="Line 8"/>
          <p:cNvSpPr>
            <a:spLocks noChangeShapeType="1"/>
          </p:cNvSpPr>
          <p:nvPr/>
        </p:nvSpPr>
        <p:spPr bwMode="auto">
          <a:xfrm>
            <a:off x="0" y="1066800"/>
            <a:ext cx="6858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96" name="Text Box 9"/>
          <p:cNvSpPr txBox="1">
            <a:spLocks noChangeArrowheads="1"/>
          </p:cNvSpPr>
          <p:nvPr/>
        </p:nvSpPr>
        <p:spPr bwMode="auto">
          <a:xfrm>
            <a:off x="285750" y="1524000"/>
            <a:ext cx="6419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400" dirty="0"/>
              <a:t>NAME: </a:t>
            </a:r>
            <a:r>
              <a:rPr lang="en-US" sz="1400" dirty="0" smtClean="0">
                <a:latin typeface="Bookman Old Style" pitchFamily="18" charset="0"/>
              </a:rPr>
              <a:t>John Shoemaker</a:t>
            </a:r>
            <a:r>
              <a:rPr lang="en-US" sz="1400" dirty="0"/>
              <a:t>	SEX: </a:t>
            </a:r>
            <a:r>
              <a:rPr lang="en-US" sz="1400" dirty="0">
                <a:latin typeface="Bookman Old Style" pitchFamily="18" charset="0"/>
              </a:rPr>
              <a:t>male	</a:t>
            </a:r>
            <a:r>
              <a:rPr lang="en-US" sz="1400" dirty="0"/>
              <a:t>	AGE: </a:t>
            </a:r>
            <a:r>
              <a:rPr lang="en-US" sz="1400" dirty="0" smtClean="0">
                <a:latin typeface="Bookman Old Style" pitchFamily="18" charset="0"/>
              </a:rPr>
              <a:t>23</a:t>
            </a:r>
            <a:endParaRPr lang="en-US" sz="1400" dirty="0">
              <a:latin typeface="Bookman Old Style" pitchFamily="18" charset="0"/>
            </a:endParaRPr>
          </a:p>
        </p:txBody>
      </p:sp>
      <p:sp>
        <p:nvSpPr>
          <p:cNvPr id="12297" name="Text Box 10"/>
          <p:cNvSpPr txBox="1">
            <a:spLocks noChangeArrowheads="1"/>
          </p:cNvSpPr>
          <p:nvPr/>
        </p:nvSpPr>
        <p:spPr bwMode="auto">
          <a:xfrm>
            <a:off x="285750" y="1897063"/>
            <a:ext cx="64198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400"/>
              <a:t>CAUSE OF DEATH:</a:t>
            </a:r>
          </a:p>
          <a:p>
            <a:pPr eaLnBrk="1" hangingPunct="1">
              <a:spcBef>
                <a:spcPct val="50000"/>
              </a:spcBef>
            </a:pPr>
            <a:r>
              <a:rPr lang="en-US" sz="1200"/>
              <a:t>     (mark one only)</a:t>
            </a:r>
          </a:p>
        </p:txBody>
      </p:sp>
      <p:sp>
        <p:nvSpPr>
          <p:cNvPr id="12298" name="Rectangle 11"/>
          <p:cNvSpPr>
            <a:spLocks noChangeArrowheads="1"/>
          </p:cNvSpPr>
          <p:nvPr/>
        </p:nvSpPr>
        <p:spPr bwMode="auto">
          <a:xfrm>
            <a:off x="2133600" y="1981200"/>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299" name="Text Box 12"/>
          <p:cNvSpPr txBox="1">
            <a:spLocks noChangeArrowheads="1"/>
          </p:cNvSpPr>
          <p:nvPr/>
        </p:nvSpPr>
        <p:spPr bwMode="auto">
          <a:xfrm>
            <a:off x="2286000" y="19050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a:t>violent</a:t>
            </a:r>
          </a:p>
        </p:txBody>
      </p:sp>
      <p:sp>
        <p:nvSpPr>
          <p:cNvPr id="12300" name="Rectangle 13"/>
          <p:cNvSpPr>
            <a:spLocks noChangeArrowheads="1"/>
          </p:cNvSpPr>
          <p:nvPr/>
        </p:nvSpPr>
        <p:spPr bwMode="auto">
          <a:xfrm>
            <a:off x="3219450" y="1987550"/>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01" name="Text Box 14"/>
          <p:cNvSpPr txBox="1">
            <a:spLocks noChangeArrowheads="1"/>
          </p:cNvSpPr>
          <p:nvPr/>
        </p:nvSpPr>
        <p:spPr bwMode="auto">
          <a:xfrm>
            <a:off x="3371850" y="1909763"/>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dirty="0" smtClean="0"/>
              <a:t>disease</a:t>
            </a:r>
            <a:endParaRPr lang="en-US" sz="1600" dirty="0"/>
          </a:p>
        </p:txBody>
      </p:sp>
      <p:sp>
        <p:nvSpPr>
          <p:cNvPr id="12302" name="Rectangle 15"/>
          <p:cNvSpPr>
            <a:spLocks noChangeArrowheads="1"/>
          </p:cNvSpPr>
          <p:nvPr/>
        </p:nvSpPr>
        <p:spPr bwMode="auto">
          <a:xfrm>
            <a:off x="4362450" y="1982788"/>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03" name="Text Box 16"/>
          <p:cNvSpPr txBox="1">
            <a:spLocks noChangeArrowheads="1"/>
          </p:cNvSpPr>
          <p:nvPr/>
        </p:nvSpPr>
        <p:spPr bwMode="auto">
          <a:xfrm>
            <a:off x="4495800" y="1887538"/>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a:t>sudden</a:t>
            </a:r>
          </a:p>
        </p:txBody>
      </p:sp>
      <p:sp>
        <p:nvSpPr>
          <p:cNvPr id="12304" name="Rectangle 17"/>
          <p:cNvSpPr>
            <a:spLocks noChangeArrowheads="1"/>
          </p:cNvSpPr>
          <p:nvPr/>
        </p:nvSpPr>
        <p:spPr bwMode="auto">
          <a:xfrm>
            <a:off x="2114550" y="2292350"/>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05" name="Text Box 18"/>
          <p:cNvSpPr txBox="1">
            <a:spLocks noChangeArrowheads="1"/>
          </p:cNvSpPr>
          <p:nvPr/>
        </p:nvSpPr>
        <p:spPr bwMode="auto">
          <a:xfrm>
            <a:off x="2247900" y="2197100"/>
            <a:ext cx="36766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dirty="0"/>
              <a:t>suspicious, unusual or unnatural</a:t>
            </a:r>
          </a:p>
        </p:txBody>
      </p:sp>
      <p:sp>
        <p:nvSpPr>
          <p:cNvPr id="12306" name="Text Box 19"/>
          <p:cNvSpPr txBox="1">
            <a:spLocks noChangeArrowheads="1"/>
          </p:cNvSpPr>
          <p:nvPr/>
        </p:nvSpPr>
        <p:spPr bwMode="auto">
          <a:xfrm>
            <a:off x="304800" y="2590800"/>
            <a:ext cx="6419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400" dirty="0"/>
              <a:t>Investigating Agency: </a:t>
            </a:r>
            <a:r>
              <a:rPr lang="en-US" sz="1400" dirty="0">
                <a:latin typeface="Bookman Old Style" pitchFamily="18" charset="0"/>
              </a:rPr>
              <a:t>FBI </a:t>
            </a:r>
            <a:r>
              <a:rPr lang="en-US" sz="1400" dirty="0" smtClean="0">
                <a:latin typeface="Bookman Old Style" pitchFamily="18" charset="0"/>
              </a:rPr>
              <a:t>(Biohazard Division)</a:t>
            </a:r>
            <a:endParaRPr lang="en-US" sz="1200" dirty="0">
              <a:latin typeface="Bookman Old Style" pitchFamily="18" charset="0"/>
            </a:endParaRPr>
          </a:p>
        </p:txBody>
      </p:sp>
      <p:sp>
        <p:nvSpPr>
          <p:cNvPr id="12307" name="Line 20"/>
          <p:cNvSpPr>
            <a:spLocks noChangeShapeType="1"/>
          </p:cNvSpPr>
          <p:nvPr/>
        </p:nvSpPr>
        <p:spPr bwMode="auto">
          <a:xfrm>
            <a:off x="0" y="2971800"/>
            <a:ext cx="6858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8" name="Line 21"/>
          <p:cNvSpPr>
            <a:spLocks noChangeShapeType="1"/>
          </p:cNvSpPr>
          <p:nvPr/>
        </p:nvSpPr>
        <p:spPr bwMode="auto">
          <a:xfrm>
            <a:off x="0" y="3048000"/>
            <a:ext cx="6858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9" name="Text Box 22"/>
          <p:cNvSpPr txBox="1">
            <a:spLocks noChangeArrowheads="1"/>
          </p:cNvSpPr>
          <p:nvPr/>
        </p:nvSpPr>
        <p:spPr bwMode="auto">
          <a:xfrm>
            <a:off x="3175000" y="1874838"/>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dirty="0" smtClean="0"/>
              <a:t>x</a:t>
            </a:r>
            <a:endParaRPr lang="en-US" dirty="0"/>
          </a:p>
        </p:txBody>
      </p:sp>
      <p:sp>
        <p:nvSpPr>
          <p:cNvPr id="12310" name="Line 23"/>
          <p:cNvSpPr>
            <a:spLocks noChangeShapeType="1"/>
          </p:cNvSpPr>
          <p:nvPr/>
        </p:nvSpPr>
        <p:spPr bwMode="auto">
          <a:xfrm>
            <a:off x="0" y="6934200"/>
            <a:ext cx="6858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1" name="Text Box 24"/>
          <p:cNvSpPr txBox="1">
            <a:spLocks noChangeArrowheads="1"/>
          </p:cNvSpPr>
          <p:nvPr/>
        </p:nvSpPr>
        <p:spPr bwMode="auto">
          <a:xfrm>
            <a:off x="285750" y="6991350"/>
            <a:ext cx="6419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400"/>
              <a:t>PROBABLE CAUSE OF DEATH		MANNER OF DEATH</a:t>
            </a:r>
          </a:p>
        </p:txBody>
      </p:sp>
      <p:sp>
        <p:nvSpPr>
          <p:cNvPr id="12312" name="Line 25"/>
          <p:cNvSpPr>
            <a:spLocks noChangeShapeType="1"/>
          </p:cNvSpPr>
          <p:nvPr/>
        </p:nvSpPr>
        <p:spPr bwMode="auto">
          <a:xfrm>
            <a:off x="0" y="7315200"/>
            <a:ext cx="6858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3" name="Line 26"/>
          <p:cNvSpPr>
            <a:spLocks noChangeShapeType="1"/>
          </p:cNvSpPr>
          <p:nvPr/>
        </p:nvSpPr>
        <p:spPr bwMode="auto">
          <a:xfrm>
            <a:off x="0" y="8001000"/>
            <a:ext cx="6858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4" name="Line 27"/>
          <p:cNvSpPr>
            <a:spLocks noChangeShapeType="1"/>
          </p:cNvSpPr>
          <p:nvPr/>
        </p:nvSpPr>
        <p:spPr bwMode="auto">
          <a:xfrm>
            <a:off x="3409950" y="6953250"/>
            <a:ext cx="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5" name="Text Box 28"/>
          <p:cNvSpPr txBox="1">
            <a:spLocks noChangeArrowheads="1"/>
          </p:cNvSpPr>
          <p:nvPr/>
        </p:nvSpPr>
        <p:spPr bwMode="auto">
          <a:xfrm>
            <a:off x="228600" y="7375525"/>
            <a:ext cx="3200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400" dirty="0" smtClean="0">
                <a:latin typeface="Bookman Old Style" pitchFamily="18" charset="0"/>
              </a:rPr>
              <a:t>Multiple organ failure as a result of disease</a:t>
            </a:r>
            <a:endParaRPr lang="en-US" sz="1400" dirty="0">
              <a:latin typeface="Bookman Old Style" pitchFamily="18" charset="0"/>
            </a:endParaRPr>
          </a:p>
        </p:txBody>
      </p:sp>
      <p:sp>
        <p:nvSpPr>
          <p:cNvPr id="12316" name="Rectangle 29"/>
          <p:cNvSpPr>
            <a:spLocks noChangeArrowheads="1"/>
          </p:cNvSpPr>
          <p:nvPr/>
        </p:nvSpPr>
        <p:spPr bwMode="auto">
          <a:xfrm>
            <a:off x="3505200" y="7443788"/>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17" name="Text Box 30"/>
          <p:cNvSpPr txBox="1">
            <a:spLocks noChangeArrowheads="1"/>
          </p:cNvSpPr>
          <p:nvPr/>
        </p:nvSpPr>
        <p:spPr bwMode="auto">
          <a:xfrm>
            <a:off x="3657600" y="7367588"/>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a:t>natural</a:t>
            </a:r>
          </a:p>
        </p:txBody>
      </p:sp>
      <p:sp>
        <p:nvSpPr>
          <p:cNvPr id="12318" name="Rectangle 31"/>
          <p:cNvSpPr>
            <a:spLocks noChangeArrowheads="1"/>
          </p:cNvSpPr>
          <p:nvPr/>
        </p:nvSpPr>
        <p:spPr bwMode="auto">
          <a:xfrm>
            <a:off x="4591050" y="7450138"/>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19" name="Text Box 32"/>
          <p:cNvSpPr txBox="1">
            <a:spLocks noChangeArrowheads="1"/>
          </p:cNvSpPr>
          <p:nvPr/>
        </p:nvSpPr>
        <p:spPr bwMode="auto">
          <a:xfrm>
            <a:off x="4743450" y="7354888"/>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a:t>suicide</a:t>
            </a:r>
          </a:p>
        </p:txBody>
      </p:sp>
      <p:sp>
        <p:nvSpPr>
          <p:cNvPr id="12320" name="Rectangle 33"/>
          <p:cNvSpPr>
            <a:spLocks noChangeArrowheads="1"/>
          </p:cNvSpPr>
          <p:nvPr/>
        </p:nvSpPr>
        <p:spPr bwMode="auto">
          <a:xfrm>
            <a:off x="5734050" y="7462838"/>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21" name="Text Box 34"/>
          <p:cNvSpPr txBox="1">
            <a:spLocks noChangeArrowheads="1"/>
          </p:cNvSpPr>
          <p:nvPr/>
        </p:nvSpPr>
        <p:spPr bwMode="auto">
          <a:xfrm>
            <a:off x="5867400" y="7367588"/>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a:t>homicide</a:t>
            </a:r>
          </a:p>
        </p:txBody>
      </p:sp>
      <p:sp>
        <p:nvSpPr>
          <p:cNvPr id="12322" name="Rectangle 35"/>
          <p:cNvSpPr>
            <a:spLocks noChangeArrowheads="1"/>
          </p:cNvSpPr>
          <p:nvPr/>
        </p:nvSpPr>
        <p:spPr bwMode="auto">
          <a:xfrm>
            <a:off x="3486150" y="7754938"/>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23" name="Text Box 36"/>
          <p:cNvSpPr txBox="1">
            <a:spLocks noChangeArrowheads="1"/>
          </p:cNvSpPr>
          <p:nvPr/>
        </p:nvSpPr>
        <p:spPr bwMode="auto">
          <a:xfrm>
            <a:off x="3638550" y="7659688"/>
            <a:ext cx="36766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a:t>accident</a:t>
            </a:r>
          </a:p>
        </p:txBody>
      </p:sp>
      <p:sp>
        <p:nvSpPr>
          <p:cNvPr id="12324" name="Rectangle 38"/>
          <p:cNvSpPr>
            <a:spLocks noChangeArrowheads="1"/>
          </p:cNvSpPr>
          <p:nvPr/>
        </p:nvSpPr>
        <p:spPr bwMode="auto">
          <a:xfrm>
            <a:off x="4838700" y="7753350"/>
            <a:ext cx="152400" cy="152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2326" name="Text Box 40"/>
          <p:cNvSpPr txBox="1">
            <a:spLocks noChangeArrowheads="1"/>
          </p:cNvSpPr>
          <p:nvPr/>
        </p:nvSpPr>
        <p:spPr bwMode="auto">
          <a:xfrm>
            <a:off x="4972050" y="7645400"/>
            <a:ext cx="36766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600"/>
              <a:t>unknown</a:t>
            </a:r>
          </a:p>
        </p:txBody>
      </p:sp>
      <p:sp>
        <p:nvSpPr>
          <p:cNvPr id="12327" name="Text Box 41"/>
          <p:cNvSpPr txBox="1">
            <a:spLocks noChangeArrowheads="1"/>
          </p:cNvSpPr>
          <p:nvPr/>
        </p:nvSpPr>
        <p:spPr bwMode="auto">
          <a:xfrm>
            <a:off x="76200" y="8001000"/>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200"/>
              <a:t>I hereby declare that after receiving notice of the death described above I took possession of the body and made inquiries regarding the cause of death in accordance with Section 28-654038.</a:t>
            </a:r>
          </a:p>
        </p:txBody>
      </p:sp>
      <p:sp>
        <p:nvSpPr>
          <p:cNvPr id="12328" name="Text Box 42"/>
          <p:cNvSpPr txBox="1">
            <a:spLocks noChangeArrowheads="1"/>
          </p:cNvSpPr>
          <p:nvPr/>
        </p:nvSpPr>
        <p:spPr bwMode="auto">
          <a:xfrm>
            <a:off x="92075" y="8534400"/>
            <a:ext cx="662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t>Date: ______________	Signature: ___________________</a:t>
            </a:r>
          </a:p>
        </p:txBody>
      </p:sp>
      <p:sp>
        <p:nvSpPr>
          <p:cNvPr id="12329" name="Text Box 48"/>
          <p:cNvSpPr txBox="1">
            <a:spLocks noChangeArrowheads="1"/>
          </p:cNvSpPr>
          <p:nvPr/>
        </p:nvSpPr>
        <p:spPr bwMode="auto">
          <a:xfrm>
            <a:off x="76200" y="3089970"/>
            <a:ext cx="4800600"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400" dirty="0">
                <a:latin typeface="Bookman Old Style" pitchFamily="18" charset="0"/>
              </a:rPr>
              <a:t>Figure 1 shows a </a:t>
            </a:r>
            <a:r>
              <a:rPr lang="en-US" sz="1400" dirty="0" smtClean="0">
                <a:latin typeface="Bookman Old Style" pitchFamily="18" charset="0"/>
              </a:rPr>
              <a:t>sketch of the deceased shortly after death. He first </a:t>
            </a:r>
            <a:r>
              <a:rPr lang="en-US" sz="1400" dirty="0">
                <a:latin typeface="Bookman Old Style" pitchFamily="18" charset="0"/>
              </a:rPr>
              <a:t>developed </a:t>
            </a:r>
            <a:r>
              <a:rPr lang="en-US" sz="1400" dirty="0" smtClean="0">
                <a:latin typeface="Bookman Old Style" pitchFamily="18" charset="0"/>
              </a:rPr>
              <a:t>red boils on </a:t>
            </a:r>
            <a:r>
              <a:rPr lang="en-US" sz="1400" dirty="0">
                <a:latin typeface="Bookman Old Style" pitchFamily="18" charset="0"/>
              </a:rPr>
              <a:t>the </a:t>
            </a:r>
            <a:r>
              <a:rPr lang="en-US" sz="1400" dirty="0" smtClean="0">
                <a:latin typeface="Bookman Old Style" pitchFamily="18" charset="0"/>
              </a:rPr>
              <a:t>thighs </a:t>
            </a:r>
            <a:r>
              <a:rPr lang="en-US" sz="1400" dirty="0">
                <a:latin typeface="Bookman Old Style" pitchFamily="18" charset="0"/>
              </a:rPr>
              <a:t>or upper arms a </a:t>
            </a:r>
            <a:r>
              <a:rPr lang="en-US" sz="1400" dirty="0" smtClean="0">
                <a:latin typeface="Bookman Old Style" pitchFamily="18" charset="0"/>
              </a:rPr>
              <a:t>about </a:t>
            </a:r>
            <a:r>
              <a:rPr lang="en-US" sz="1400" dirty="0">
                <a:latin typeface="Bookman Old Style" pitchFamily="18" charset="0"/>
              </a:rPr>
              <a:t>the size of a </a:t>
            </a:r>
            <a:r>
              <a:rPr lang="en-US" sz="1400" dirty="0" smtClean="0">
                <a:latin typeface="Bookman Old Style" pitchFamily="18" charset="0"/>
              </a:rPr>
              <a:t>bean. Eventually this </a:t>
            </a:r>
            <a:r>
              <a:rPr lang="en-US" sz="1400" dirty="0">
                <a:latin typeface="Bookman Old Style" pitchFamily="18" charset="0"/>
              </a:rPr>
              <a:t>infected the whole body, and penetrated it so that the patient violently vomited blood. This vomiting of blood continued without intermission for three </a:t>
            </a:r>
            <a:r>
              <a:rPr lang="en-US" sz="1400" dirty="0" smtClean="0">
                <a:latin typeface="Bookman Old Style" pitchFamily="18" charset="0"/>
              </a:rPr>
              <a:t>days.</a:t>
            </a:r>
            <a:endParaRPr lang="en-US" sz="1400" dirty="0">
              <a:latin typeface="Bookman Old Style" pitchFamily="18" charset="0"/>
            </a:endParaRPr>
          </a:p>
          <a:p>
            <a:endParaRPr lang="en-US" sz="1400" dirty="0" smtClean="0">
              <a:latin typeface="Bookman Old Style" pitchFamily="18" charset="0"/>
            </a:endParaRPr>
          </a:p>
          <a:p>
            <a:r>
              <a:rPr lang="en-US" sz="1400" dirty="0" smtClean="0">
                <a:latin typeface="Bookman Old Style" pitchFamily="18" charset="0"/>
              </a:rPr>
              <a:t>He also developed larger gland </a:t>
            </a:r>
            <a:r>
              <a:rPr lang="en-US" sz="1400" dirty="0">
                <a:latin typeface="Bookman Old Style" pitchFamily="18" charset="0"/>
              </a:rPr>
              <a:t>boils on </a:t>
            </a:r>
            <a:r>
              <a:rPr lang="en-US" sz="1400" dirty="0" smtClean="0">
                <a:latin typeface="Bookman Old Style" pitchFamily="18" charset="0"/>
              </a:rPr>
              <a:t>the </a:t>
            </a:r>
            <a:r>
              <a:rPr lang="en-US" sz="1400" dirty="0">
                <a:latin typeface="Bookman Old Style" pitchFamily="18" charset="0"/>
              </a:rPr>
              <a:t>thighs, the arms, </a:t>
            </a:r>
            <a:r>
              <a:rPr lang="en-US" sz="1400" dirty="0" smtClean="0">
                <a:latin typeface="Bookman Old Style" pitchFamily="18" charset="0"/>
              </a:rPr>
              <a:t>and on </a:t>
            </a:r>
            <a:r>
              <a:rPr lang="en-US" sz="1400" dirty="0">
                <a:latin typeface="Bookman Old Style" pitchFamily="18" charset="0"/>
              </a:rPr>
              <a:t>the neck. At first these were of the size of a hazel nut, and developed accompanied by violent shivering </a:t>
            </a:r>
            <a:r>
              <a:rPr lang="en-US" sz="1400" dirty="0" smtClean="0">
                <a:latin typeface="Bookman Old Style" pitchFamily="18" charset="0"/>
              </a:rPr>
              <a:t>fits. Soon </a:t>
            </a:r>
            <a:r>
              <a:rPr lang="en-US" sz="1400" dirty="0">
                <a:latin typeface="Bookman Old Style" pitchFamily="18" charset="0"/>
              </a:rPr>
              <a:t>the boils grew to the size of a walnut, then to that of a hen's egg </a:t>
            </a:r>
            <a:r>
              <a:rPr lang="en-US" sz="1400" dirty="0" smtClean="0">
                <a:latin typeface="Bookman Old Style" pitchFamily="18" charset="0"/>
              </a:rPr>
              <a:t>. The </a:t>
            </a:r>
            <a:r>
              <a:rPr lang="en-US" sz="1400" dirty="0">
                <a:latin typeface="Bookman Old Style" pitchFamily="18" charset="0"/>
              </a:rPr>
              <a:t>sickness lasted three days, and on the fourth, at the latest, </a:t>
            </a:r>
            <a:r>
              <a:rPr lang="en-US" sz="1400" dirty="0" smtClean="0">
                <a:latin typeface="Bookman Old Style" pitchFamily="18" charset="0"/>
              </a:rPr>
              <a:t>he succumbed and died.</a:t>
            </a:r>
          </a:p>
          <a:p>
            <a:endParaRPr lang="en-US" sz="1400" dirty="0">
              <a:latin typeface="Bookman Old Style" pitchFamily="18" charset="0"/>
            </a:endParaRPr>
          </a:p>
          <a:p>
            <a:r>
              <a:rPr lang="en-US" sz="1400" dirty="0" smtClean="0">
                <a:latin typeface="Bookman Old Style" pitchFamily="18" charset="0"/>
              </a:rPr>
              <a:t>It is unknown what disease caused this.</a:t>
            </a:r>
            <a:endParaRPr lang="en-US" sz="1400" dirty="0">
              <a:latin typeface="Bookman Old Style" pitchFamily="18" charset="0"/>
            </a:endParaRPr>
          </a:p>
        </p:txBody>
      </p:sp>
      <p:sp>
        <p:nvSpPr>
          <p:cNvPr id="12330" name="Text Box 45"/>
          <p:cNvSpPr txBox="1">
            <a:spLocks noChangeArrowheads="1"/>
          </p:cNvSpPr>
          <p:nvPr/>
        </p:nvSpPr>
        <p:spPr bwMode="auto">
          <a:xfrm>
            <a:off x="5562600" y="6445250"/>
            <a:ext cx="15240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1100" dirty="0">
                <a:latin typeface="Bookman Old Style" pitchFamily="18" charset="0"/>
              </a:rPr>
              <a:t>Figure 1</a:t>
            </a:r>
          </a:p>
        </p:txBody>
      </p:sp>
      <p:sp>
        <p:nvSpPr>
          <p:cNvPr id="2" name="Rectangle 1"/>
          <p:cNvSpPr/>
          <p:nvPr/>
        </p:nvSpPr>
        <p:spPr>
          <a:xfrm>
            <a:off x="5257800" y="3340161"/>
            <a:ext cx="247650" cy="54603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2"/>
          <p:cNvPicPr>
            <a:picLocks noChangeAspect="1" noChangeArrowheads="1"/>
          </p:cNvPicPr>
          <p:nvPr/>
        </p:nvPicPr>
        <p:blipFill rotWithShape="1">
          <a:blip r:embed="rId3" cstate="print">
            <a:grayscl/>
            <a:extLst>
              <a:ext uri="{BEBA8EAE-BF5A-486C-A8C5-ECC9F3942E4B}">
                <a14:imgProps xmlns:a14="http://schemas.microsoft.com/office/drawing/2010/main">
                  <a14:imgLayer r:embed="rId4">
                    <a14:imgEffect>
                      <a14:backgroundRemoval t="44867" b="89734" l="36571" r="95429">
                        <a14:foregroundMark x1="66571" y1="85171" x2="64857" y2="87072"/>
                        <a14:backgroundMark x1="55714" y1="49430" x2="42571" y2="57034"/>
                        <a14:backgroundMark x1="52571" y1="54373" x2="46857" y2="64639"/>
                        <a14:backgroundMark x1="67714" y1="48669" x2="67714" y2="53992"/>
                        <a14:backgroundMark x1="86571" y1="76426" x2="65429" y2="89354"/>
                      </a14:backgroundRemoval>
                    </a14:imgEffect>
                  </a14:imgLayer>
                </a14:imgProps>
              </a:ext>
              <a:ext uri="{28A0092B-C50C-407E-A947-70E740481C1C}">
                <a14:useLocalDpi xmlns:a14="http://schemas.microsoft.com/office/drawing/2010/main" val="0"/>
              </a:ext>
            </a:extLst>
          </a:blip>
          <a:srcRect l="36302" t="42879" r="4794" b="9267"/>
          <a:stretch/>
        </p:blipFill>
        <p:spPr bwMode="auto">
          <a:xfrm rot="16722930">
            <a:off x="4313306" y="3879467"/>
            <a:ext cx="3071421" cy="1874995"/>
          </a:xfrm>
          <a:prstGeom prst="rect">
            <a:avLst/>
          </a:prstGeom>
          <a:ln w="127000" cap="sq">
            <a:no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
        <p:nvSpPr>
          <p:cNvPr id="47" name="Text Box 39"/>
          <p:cNvSpPr txBox="1">
            <a:spLocks noChangeArrowheads="1"/>
          </p:cNvSpPr>
          <p:nvPr/>
        </p:nvSpPr>
        <p:spPr bwMode="auto">
          <a:xfrm>
            <a:off x="3454400" y="7323138"/>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dirty="0"/>
              <a:t>x</a:t>
            </a:r>
          </a:p>
        </p:txBody>
      </p:sp>
      <p:sp>
        <p:nvSpPr>
          <p:cNvPr id="48" name="Text Box 39"/>
          <p:cNvSpPr txBox="1">
            <a:spLocks noChangeArrowheads="1"/>
          </p:cNvSpPr>
          <p:nvPr/>
        </p:nvSpPr>
        <p:spPr bwMode="auto">
          <a:xfrm>
            <a:off x="4800600" y="7634288"/>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dirty="0"/>
              <a:t>x</a:t>
            </a:r>
          </a:p>
        </p:txBody>
      </p:sp>
    </p:spTree>
    <p:extLst>
      <p:ext uri="{BB962C8B-B14F-4D97-AF65-F5344CB8AC3E}">
        <p14:creationId xmlns:p14="http://schemas.microsoft.com/office/powerpoint/2010/main" val="81139655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81000"/>
            <a:ext cx="6172200" cy="1524000"/>
          </a:xfrm>
        </p:spPr>
        <p:txBody>
          <a:bodyPr>
            <a:normAutofit/>
          </a:bodyPr>
          <a:lstStyle/>
          <a:p>
            <a:r>
              <a:rPr lang="en-US" sz="4000" dirty="0" smtClean="0">
                <a:latin typeface="Bodoni MT Condensed" pitchFamily="18" charset="0"/>
              </a:rPr>
              <a:t>Description of Ebola Virus</a:t>
            </a:r>
            <a:endParaRPr lang="en-US" sz="4000" dirty="0">
              <a:latin typeface="Bodoni MT Condensed" pitchFamily="18" charset="0"/>
            </a:endParaRPr>
          </a:p>
        </p:txBody>
      </p:sp>
      <p:sp>
        <p:nvSpPr>
          <p:cNvPr id="3" name="Content Placeholder 2"/>
          <p:cNvSpPr>
            <a:spLocks noGrp="1"/>
          </p:cNvSpPr>
          <p:nvPr>
            <p:ph idx="1"/>
          </p:nvPr>
        </p:nvSpPr>
        <p:spPr>
          <a:xfrm>
            <a:off x="342900" y="762000"/>
            <a:ext cx="6172200" cy="6034617"/>
          </a:xfrm>
        </p:spPr>
        <p:txBody>
          <a:bodyPr>
            <a:normAutofit/>
          </a:bodyPr>
          <a:lstStyle/>
          <a:p>
            <a:pPr marL="0" indent="0">
              <a:buNone/>
            </a:pPr>
            <a:r>
              <a:rPr lang="en-US" sz="1400" dirty="0"/>
              <a:t>Illness is characterized by the rapid onset of fever, </a:t>
            </a:r>
            <a:r>
              <a:rPr lang="en-US" sz="1400" dirty="0">
                <a:hlinkClick r:id="rId3" tooltip="Malaise"/>
              </a:rPr>
              <a:t>malaise</a:t>
            </a:r>
            <a:r>
              <a:rPr lang="en-US" sz="1400" dirty="0"/>
              <a:t>, muscle pain, headache, and the inflammation of the </a:t>
            </a:r>
            <a:r>
              <a:rPr lang="en-US" sz="1400" dirty="0">
                <a:hlinkClick r:id="rId4" tooltip="Pharynx"/>
              </a:rPr>
              <a:t>pharynx</a:t>
            </a:r>
            <a:r>
              <a:rPr lang="en-US" sz="1400" dirty="0"/>
              <a:t>. Six days following vomiting and bloody diarrhea, individuals may develop </a:t>
            </a:r>
            <a:r>
              <a:rPr lang="en-US" sz="1400" dirty="0" err="1">
                <a:hlinkClick r:id="rId5" tooltip="Maculopapular rash"/>
              </a:rPr>
              <a:t>maculopapular</a:t>
            </a:r>
            <a:r>
              <a:rPr lang="en-US" sz="1400" dirty="0">
                <a:hlinkClick r:id="rId5" tooltip="Maculopapular rash"/>
              </a:rPr>
              <a:t> rash</a:t>
            </a:r>
            <a:r>
              <a:rPr lang="en-US" sz="1400" dirty="0"/>
              <a:t> with bleeding at needle sites and bodily </a:t>
            </a:r>
            <a:r>
              <a:rPr lang="en-US" sz="1400" dirty="0" smtClean="0"/>
              <a:t>orifices</a:t>
            </a:r>
          </a:p>
          <a:p>
            <a:pPr marL="0" indent="0">
              <a:buNone/>
            </a:pPr>
            <a:endParaRPr lang="en-US" sz="1400" dirty="0"/>
          </a:p>
          <a:p>
            <a:pPr marL="0" indent="0">
              <a:buNone/>
            </a:pPr>
            <a:r>
              <a:rPr lang="en-US" sz="1400" dirty="0"/>
              <a:t>A </a:t>
            </a:r>
            <a:r>
              <a:rPr lang="en-US" sz="1400" b="1" dirty="0" err="1"/>
              <a:t>maculopapular</a:t>
            </a:r>
            <a:r>
              <a:rPr lang="en-US" sz="1400" b="1" dirty="0"/>
              <a:t> rash</a:t>
            </a:r>
            <a:r>
              <a:rPr lang="en-US" sz="1400" dirty="0"/>
              <a:t> is a type of </a:t>
            </a:r>
            <a:r>
              <a:rPr lang="en-US" sz="1400" dirty="0">
                <a:hlinkClick r:id="rId6" tooltip="Rash"/>
              </a:rPr>
              <a:t>rash</a:t>
            </a:r>
            <a:r>
              <a:rPr lang="en-US" sz="1400" dirty="0"/>
              <a:t> characterized by a flat, red area on the skin that is covered with small confluent bumps. The term "</a:t>
            </a:r>
            <a:r>
              <a:rPr lang="en-US" sz="1400" dirty="0" err="1"/>
              <a:t>maculopapular</a:t>
            </a:r>
            <a:r>
              <a:rPr lang="en-US" sz="1400" dirty="0"/>
              <a:t>" is a compound: </a:t>
            </a:r>
            <a:r>
              <a:rPr lang="en-US" sz="1400" i="1" dirty="0">
                <a:hlinkClick r:id="rId7" tooltip="Macule"/>
              </a:rPr>
              <a:t>macules</a:t>
            </a:r>
            <a:r>
              <a:rPr lang="en-US" sz="1400" dirty="0"/>
              <a:t> are small, flat discolored spots on the surface of the skin; and </a:t>
            </a:r>
            <a:r>
              <a:rPr lang="en-US" sz="1400" i="1" dirty="0">
                <a:hlinkClick r:id="rId8" tooltip="Papule"/>
              </a:rPr>
              <a:t>papules</a:t>
            </a:r>
            <a:r>
              <a:rPr lang="en-US" sz="1400" dirty="0"/>
              <a:t> are small, raised bumps. It is also described as </a:t>
            </a:r>
            <a:r>
              <a:rPr lang="en-US" sz="1400" dirty="0">
                <a:hlinkClick r:id="rId9" tooltip="Erythematous"/>
              </a:rPr>
              <a:t>erythematous</a:t>
            </a:r>
            <a:r>
              <a:rPr lang="en-US" sz="1400" dirty="0"/>
              <a:t>, or red.</a:t>
            </a:r>
          </a:p>
        </p:txBody>
      </p:sp>
    </p:spTree>
    <p:extLst>
      <p:ext uri="{BB962C8B-B14F-4D97-AF65-F5344CB8AC3E}">
        <p14:creationId xmlns:p14="http://schemas.microsoft.com/office/powerpoint/2010/main" val="240143647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mp:transition xmlns:mp="http://schemas.microsoft.com/office/mac/powerpoint/2008/mai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2013"/>
            <a:ext cx="5150289" cy="9159240"/>
          </a:xfrm>
          <a:prstGeom prst="rect">
            <a:avLst/>
          </a:prstGeom>
        </p:spPr>
      </p:pic>
      <p:sp>
        <p:nvSpPr>
          <p:cNvPr id="4" name="Rectangle 1"/>
          <p:cNvSpPr>
            <a:spLocks noChangeArrowheads="1"/>
          </p:cNvSpPr>
          <p:nvPr/>
        </p:nvSpPr>
        <p:spPr bwMode="auto">
          <a:xfrm>
            <a:off x="7010400" y="5756970"/>
            <a:ext cx="4092787"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i="1" dirty="0">
                <a:latin typeface="Arial" charset="0"/>
                <a:cs typeface="Arial" charset="0"/>
              </a:rPr>
              <a:t> </a:t>
            </a:r>
            <a:r>
              <a:rPr lang="en-US" sz="1600" i="1" dirty="0" smtClean="0">
                <a:latin typeface="Arial" charset="0"/>
                <a:cs typeface="Arial" charset="0"/>
              </a:rPr>
              <a:t>       </a:t>
            </a:r>
            <a:r>
              <a:rPr kumimoji="0" lang="en-US" sz="1600" b="0" i="1" u="none" strike="noStrike" cap="none" normalizeH="0" baseline="0" dirty="0" smtClean="0">
                <a:ln>
                  <a:noFill/>
                </a:ln>
                <a:solidFill>
                  <a:schemeClr val="tx1"/>
                </a:solidFill>
                <a:effectLst/>
                <a:latin typeface="Arial" charset="0"/>
                <a:cs typeface="Arial" charset="0"/>
              </a:rPr>
              <a:t>As may be seen on picture here,</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In Rome the doctors do appear,</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When to their patients they are called,</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In places by the plague appalled,</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Their hats and cloaks, of fashion new,</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Are made of oilcloth, dark of hue,</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Their caps with glasses are designed,</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Their bills with antidotes all lined,</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That </a:t>
            </a:r>
            <a:r>
              <a:rPr kumimoji="0" lang="en-US" sz="1600" b="0" i="1" u="none" strike="noStrike" cap="none" normalizeH="0" baseline="0" dirty="0" err="1" smtClean="0">
                <a:ln>
                  <a:noFill/>
                </a:ln>
                <a:solidFill>
                  <a:schemeClr val="tx1"/>
                </a:solidFill>
                <a:effectLst/>
                <a:latin typeface="Arial" charset="0"/>
                <a:cs typeface="Arial" charset="0"/>
              </a:rPr>
              <a:t>foulsome</a:t>
            </a:r>
            <a:r>
              <a:rPr kumimoji="0" lang="en-US" sz="1600" b="0" i="1" u="none" strike="noStrike" cap="none" normalizeH="0" baseline="0" dirty="0" smtClean="0">
                <a:ln>
                  <a:noFill/>
                </a:ln>
                <a:solidFill>
                  <a:schemeClr val="tx1"/>
                </a:solidFill>
                <a:effectLst/>
                <a:latin typeface="Arial" charset="0"/>
                <a:cs typeface="Arial" charset="0"/>
              </a:rPr>
              <a:t> air may do no harm,</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Nor cause the doctor man alarm,</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The staff in hand must serve to show</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charset="0"/>
                <a:cs typeface="Arial" charset="0"/>
              </a:rPr>
              <a:t>Their noble trade </a:t>
            </a:r>
            <a:r>
              <a:rPr kumimoji="0" lang="en-US" sz="1600" b="0" i="1" u="none" strike="noStrike" cap="none" normalizeH="0" baseline="0" dirty="0" err="1" smtClean="0">
                <a:ln>
                  <a:noFill/>
                </a:ln>
                <a:solidFill>
                  <a:schemeClr val="tx1"/>
                </a:solidFill>
                <a:effectLst/>
                <a:latin typeface="Arial" charset="0"/>
                <a:cs typeface="Arial" charset="0"/>
              </a:rPr>
              <a:t>where'er</a:t>
            </a:r>
            <a:r>
              <a:rPr kumimoji="0" lang="en-US" sz="1600" b="0" i="1" u="none" strike="noStrike" cap="none" normalizeH="0" baseline="0" dirty="0" smtClean="0">
                <a:ln>
                  <a:noFill/>
                </a:ln>
                <a:solidFill>
                  <a:schemeClr val="tx1"/>
                </a:solidFill>
                <a:effectLst/>
                <a:latin typeface="Arial" charset="0"/>
                <a:cs typeface="Arial" charset="0"/>
              </a:rPr>
              <a:t> they go.</a:t>
            </a:r>
          </a:p>
          <a:p>
            <a:pPr marL="457200" marR="0" lvl="1" indent="0" algn="l" defTabSz="914400" rtl="0" eaLnBrk="0" fontAlgn="base" latinLnBrk="0" hangingPunct="0">
              <a:lnSpc>
                <a:spcPct val="100000"/>
              </a:lnSpc>
              <a:spcBef>
                <a:spcPct val="0"/>
              </a:spcBef>
              <a:spcAft>
                <a:spcPct val="0"/>
              </a:spcAft>
              <a:buClrTx/>
              <a:buSzTx/>
              <a:buFontTx/>
              <a:buNone/>
              <a:tabLst/>
            </a:pPr>
            <a:r>
              <a:rPr lang="en-US" sz="1600" i="1" dirty="0">
                <a:latin typeface="Arial" charset="0"/>
                <a:cs typeface="Arial" charset="0"/>
              </a:rPr>
              <a:t>	</a:t>
            </a:r>
            <a:r>
              <a:rPr lang="en-US" sz="1600" i="1" dirty="0" smtClean="0">
                <a:latin typeface="Arial" charset="0"/>
                <a:cs typeface="Arial" charset="0"/>
              </a:rPr>
              <a:t>	-Renaissance Poem</a:t>
            </a:r>
            <a:endParaRPr kumimoji="0" lang="en-US" sz="16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dirty="0" smtClean="0">
              <a:ln>
                <a:noFill/>
              </a:ln>
              <a:solidFill>
                <a:schemeClr val="tx1"/>
              </a:solidFill>
              <a:effectLst/>
              <a:latin typeface="Arial" charset="0"/>
              <a:cs typeface="Arial" charset="0"/>
            </a:endParaRPr>
          </a:p>
        </p:txBody>
      </p:sp>
      <p:sp>
        <p:nvSpPr>
          <p:cNvPr id="2" name="TextBox 1"/>
          <p:cNvSpPr txBox="1"/>
          <p:nvPr/>
        </p:nvSpPr>
        <p:spPr>
          <a:xfrm>
            <a:off x="8960289" y="762000"/>
            <a:ext cx="1707711" cy="369332"/>
          </a:xfrm>
          <a:prstGeom prst="rect">
            <a:avLst/>
          </a:prstGeom>
          <a:noFill/>
        </p:spPr>
        <p:txBody>
          <a:bodyPr wrap="square" rtlCol="0">
            <a:spAutoFit/>
          </a:bodyPr>
          <a:lstStyle/>
          <a:p>
            <a:r>
              <a:rPr lang="en-US" dirty="0" smtClean="0"/>
              <a:t>As may be seen</a:t>
            </a:r>
            <a:endParaRPr lang="en-US" dirty="0"/>
          </a:p>
        </p:txBody>
      </p:sp>
      <p:sp>
        <p:nvSpPr>
          <p:cNvPr id="8" name="TextBox 7"/>
          <p:cNvSpPr txBox="1"/>
          <p:nvPr/>
        </p:nvSpPr>
        <p:spPr>
          <a:xfrm>
            <a:off x="8823960" y="1002268"/>
            <a:ext cx="1707711" cy="369332"/>
          </a:xfrm>
          <a:prstGeom prst="rect">
            <a:avLst/>
          </a:prstGeom>
          <a:noFill/>
        </p:spPr>
        <p:txBody>
          <a:bodyPr wrap="square" rtlCol="0">
            <a:spAutoFit/>
          </a:bodyPr>
          <a:lstStyle/>
          <a:p>
            <a:r>
              <a:rPr lang="en-US" dirty="0" smtClean="0"/>
              <a:t>on picture here,</a:t>
            </a:r>
            <a:endParaRPr lang="en-US" dirty="0"/>
          </a:p>
        </p:txBody>
      </p:sp>
      <p:sp>
        <p:nvSpPr>
          <p:cNvPr id="10" name="TextBox 9"/>
          <p:cNvSpPr txBox="1"/>
          <p:nvPr/>
        </p:nvSpPr>
        <p:spPr>
          <a:xfrm>
            <a:off x="8657151" y="1242536"/>
            <a:ext cx="2102289" cy="369332"/>
          </a:xfrm>
          <a:prstGeom prst="rect">
            <a:avLst/>
          </a:prstGeom>
          <a:noFill/>
        </p:spPr>
        <p:txBody>
          <a:bodyPr wrap="square" rtlCol="0">
            <a:spAutoFit/>
          </a:bodyPr>
          <a:lstStyle/>
          <a:p>
            <a:r>
              <a:rPr lang="en-US" dirty="0"/>
              <a:t>i</a:t>
            </a:r>
            <a:r>
              <a:rPr lang="en-US" dirty="0" smtClean="0"/>
              <a:t>n Rome the doctors</a:t>
            </a:r>
            <a:endParaRPr lang="en-US" dirty="0"/>
          </a:p>
        </p:txBody>
      </p:sp>
      <p:sp>
        <p:nvSpPr>
          <p:cNvPr id="11" name="TextBox 10"/>
          <p:cNvSpPr txBox="1"/>
          <p:nvPr/>
        </p:nvSpPr>
        <p:spPr>
          <a:xfrm>
            <a:off x="8610600" y="1482804"/>
            <a:ext cx="2057400" cy="369332"/>
          </a:xfrm>
          <a:prstGeom prst="rect">
            <a:avLst/>
          </a:prstGeom>
          <a:noFill/>
        </p:spPr>
        <p:txBody>
          <a:bodyPr wrap="square" rtlCol="0">
            <a:spAutoFit/>
          </a:bodyPr>
          <a:lstStyle/>
          <a:p>
            <a:r>
              <a:rPr lang="en-US" dirty="0"/>
              <a:t>d</a:t>
            </a:r>
            <a:r>
              <a:rPr lang="en-US" dirty="0" smtClean="0"/>
              <a:t>o appear. When to </a:t>
            </a:r>
            <a:endParaRPr lang="en-US" dirty="0"/>
          </a:p>
        </p:txBody>
      </p:sp>
      <p:sp>
        <p:nvSpPr>
          <p:cNvPr id="12" name="TextBox 11"/>
          <p:cNvSpPr txBox="1"/>
          <p:nvPr/>
        </p:nvSpPr>
        <p:spPr>
          <a:xfrm>
            <a:off x="8533568" y="1723072"/>
            <a:ext cx="2439232" cy="369332"/>
          </a:xfrm>
          <a:prstGeom prst="rect">
            <a:avLst/>
          </a:prstGeom>
          <a:noFill/>
        </p:spPr>
        <p:txBody>
          <a:bodyPr wrap="square" rtlCol="0">
            <a:spAutoFit/>
          </a:bodyPr>
          <a:lstStyle/>
          <a:p>
            <a:r>
              <a:rPr lang="en-US" dirty="0"/>
              <a:t>t</a:t>
            </a:r>
            <a:r>
              <a:rPr lang="en-US" dirty="0" smtClean="0"/>
              <a:t>heir patients they</a:t>
            </a:r>
            <a:endParaRPr lang="en-US" dirty="0"/>
          </a:p>
        </p:txBody>
      </p:sp>
      <p:sp>
        <p:nvSpPr>
          <p:cNvPr id="13" name="TextBox 12"/>
          <p:cNvSpPr txBox="1"/>
          <p:nvPr/>
        </p:nvSpPr>
        <p:spPr>
          <a:xfrm>
            <a:off x="8458200" y="1963340"/>
            <a:ext cx="2209800" cy="369332"/>
          </a:xfrm>
          <a:prstGeom prst="rect">
            <a:avLst/>
          </a:prstGeom>
          <a:noFill/>
        </p:spPr>
        <p:txBody>
          <a:bodyPr wrap="square" rtlCol="0">
            <a:spAutoFit/>
          </a:bodyPr>
          <a:lstStyle/>
          <a:p>
            <a:r>
              <a:rPr lang="en-US" dirty="0"/>
              <a:t>a</a:t>
            </a:r>
            <a:r>
              <a:rPr lang="en-US" dirty="0" smtClean="0"/>
              <a:t>re called, in places </a:t>
            </a:r>
            <a:endParaRPr lang="en-US" dirty="0"/>
          </a:p>
        </p:txBody>
      </p:sp>
      <p:sp>
        <p:nvSpPr>
          <p:cNvPr id="14" name="TextBox 13"/>
          <p:cNvSpPr txBox="1"/>
          <p:nvPr/>
        </p:nvSpPr>
        <p:spPr>
          <a:xfrm>
            <a:off x="8336280" y="2203608"/>
            <a:ext cx="2590800" cy="369332"/>
          </a:xfrm>
          <a:prstGeom prst="rect">
            <a:avLst/>
          </a:prstGeom>
          <a:noFill/>
        </p:spPr>
        <p:txBody>
          <a:bodyPr wrap="square" rtlCol="0">
            <a:spAutoFit/>
          </a:bodyPr>
          <a:lstStyle/>
          <a:p>
            <a:r>
              <a:rPr lang="en-US" dirty="0"/>
              <a:t>b</a:t>
            </a:r>
            <a:r>
              <a:rPr lang="en-US" dirty="0" smtClean="0"/>
              <a:t>y the plague appalled.</a:t>
            </a:r>
            <a:endParaRPr lang="en-US" dirty="0"/>
          </a:p>
        </p:txBody>
      </p:sp>
      <p:sp>
        <p:nvSpPr>
          <p:cNvPr id="15" name="TextBox 14"/>
          <p:cNvSpPr txBox="1"/>
          <p:nvPr/>
        </p:nvSpPr>
        <p:spPr>
          <a:xfrm>
            <a:off x="8350689" y="2443876"/>
            <a:ext cx="2317311" cy="369332"/>
          </a:xfrm>
          <a:prstGeom prst="rect">
            <a:avLst/>
          </a:prstGeom>
          <a:noFill/>
        </p:spPr>
        <p:txBody>
          <a:bodyPr wrap="square" rtlCol="0">
            <a:spAutoFit/>
          </a:bodyPr>
          <a:lstStyle/>
          <a:p>
            <a:r>
              <a:rPr lang="en-US" dirty="0" smtClean="0"/>
              <a:t>Their hats and cloaks</a:t>
            </a:r>
            <a:endParaRPr lang="en-US" dirty="0"/>
          </a:p>
        </p:txBody>
      </p:sp>
      <p:sp>
        <p:nvSpPr>
          <p:cNvPr id="16" name="TextBox 15"/>
          <p:cNvSpPr txBox="1"/>
          <p:nvPr/>
        </p:nvSpPr>
        <p:spPr>
          <a:xfrm>
            <a:off x="8289729" y="2684144"/>
            <a:ext cx="2393511" cy="369332"/>
          </a:xfrm>
          <a:prstGeom prst="rect">
            <a:avLst/>
          </a:prstGeom>
          <a:noFill/>
        </p:spPr>
        <p:txBody>
          <a:bodyPr wrap="square" rtlCol="0">
            <a:spAutoFit/>
          </a:bodyPr>
          <a:lstStyle/>
          <a:p>
            <a:r>
              <a:rPr lang="en-US" dirty="0"/>
              <a:t>o</a:t>
            </a:r>
            <a:r>
              <a:rPr lang="en-US" dirty="0" smtClean="0"/>
              <a:t>f fashion new, are </a:t>
            </a:r>
            <a:endParaRPr lang="en-US" dirty="0"/>
          </a:p>
        </p:txBody>
      </p:sp>
      <p:sp>
        <p:nvSpPr>
          <p:cNvPr id="17" name="TextBox 16"/>
          <p:cNvSpPr txBox="1"/>
          <p:nvPr/>
        </p:nvSpPr>
        <p:spPr>
          <a:xfrm>
            <a:off x="8213529" y="2924412"/>
            <a:ext cx="2469711" cy="369332"/>
          </a:xfrm>
          <a:prstGeom prst="rect">
            <a:avLst/>
          </a:prstGeom>
          <a:noFill/>
        </p:spPr>
        <p:txBody>
          <a:bodyPr wrap="square" rtlCol="0">
            <a:spAutoFit/>
          </a:bodyPr>
          <a:lstStyle/>
          <a:p>
            <a:r>
              <a:rPr lang="en-US" dirty="0"/>
              <a:t>m</a:t>
            </a:r>
            <a:r>
              <a:rPr lang="en-US" dirty="0" smtClean="0"/>
              <a:t>ade of oilcloth, dark </a:t>
            </a:r>
            <a:endParaRPr lang="en-US" dirty="0"/>
          </a:p>
        </p:txBody>
      </p:sp>
      <p:sp>
        <p:nvSpPr>
          <p:cNvPr id="18" name="TextBox 17"/>
          <p:cNvSpPr txBox="1"/>
          <p:nvPr/>
        </p:nvSpPr>
        <p:spPr>
          <a:xfrm>
            <a:off x="8153400" y="3164680"/>
            <a:ext cx="2514600" cy="369332"/>
          </a:xfrm>
          <a:prstGeom prst="rect">
            <a:avLst/>
          </a:prstGeom>
          <a:noFill/>
        </p:spPr>
        <p:txBody>
          <a:bodyPr wrap="square" rtlCol="0">
            <a:spAutoFit/>
          </a:bodyPr>
          <a:lstStyle/>
          <a:p>
            <a:r>
              <a:rPr lang="en-US" dirty="0"/>
              <a:t>o</a:t>
            </a:r>
            <a:r>
              <a:rPr lang="en-US" dirty="0" smtClean="0"/>
              <a:t>f hue. Their caps with</a:t>
            </a:r>
            <a:endParaRPr lang="en-US" dirty="0"/>
          </a:p>
        </p:txBody>
      </p:sp>
      <p:sp>
        <p:nvSpPr>
          <p:cNvPr id="19" name="TextBox 18"/>
          <p:cNvSpPr txBox="1"/>
          <p:nvPr/>
        </p:nvSpPr>
        <p:spPr>
          <a:xfrm>
            <a:off x="8077200" y="3404948"/>
            <a:ext cx="2590800" cy="369332"/>
          </a:xfrm>
          <a:prstGeom prst="rect">
            <a:avLst/>
          </a:prstGeom>
          <a:noFill/>
        </p:spPr>
        <p:txBody>
          <a:bodyPr wrap="square" rtlCol="0">
            <a:spAutoFit/>
          </a:bodyPr>
          <a:lstStyle/>
          <a:p>
            <a:r>
              <a:rPr lang="en-US" dirty="0"/>
              <a:t>g</a:t>
            </a:r>
            <a:r>
              <a:rPr lang="en-US" dirty="0" smtClean="0"/>
              <a:t>lasses are designed, </a:t>
            </a:r>
            <a:endParaRPr lang="en-US" dirty="0"/>
          </a:p>
        </p:txBody>
      </p:sp>
      <p:sp>
        <p:nvSpPr>
          <p:cNvPr id="20" name="TextBox 19"/>
          <p:cNvSpPr txBox="1"/>
          <p:nvPr/>
        </p:nvSpPr>
        <p:spPr>
          <a:xfrm>
            <a:off x="8045889" y="3645216"/>
            <a:ext cx="2622111" cy="369332"/>
          </a:xfrm>
          <a:prstGeom prst="rect">
            <a:avLst/>
          </a:prstGeom>
          <a:noFill/>
        </p:spPr>
        <p:txBody>
          <a:bodyPr wrap="square" rtlCol="0">
            <a:spAutoFit/>
          </a:bodyPr>
          <a:lstStyle/>
          <a:p>
            <a:r>
              <a:rPr lang="en-US" dirty="0"/>
              <a:t>t</a:t>
            </a:r>
            <a:r>
              <a:rPr lang="en-US" dirty="0" smtClean="0"/>
              <a:t>heir bills with antidotes</a:t>
            </a:r>
            <a:endParaRPr lang="en-US" dirty="0"/>
          </a:p>
        </p:txBody>
      </p:sp>
      <p:sp>
        <p:nvSpPr>
          <p:cNvPr id="21" name="TextBox 20"/>
          <p:cNvSpPr txBox="1"/>
          <p:nvPr/>
        </p:nvSpPr>
        <p:spPr>
          <a:xfrm>
            <a:off x="8198289" y="3885484"/>
            <a:ext cx="2469711" cy="369332"/>
          </a:xfrm>
          <a:prstGeom prst="rect">
            <a:avLst/>
          </a:prstGeom>
          <a:noFill/>
        </p:spPr>
        <p:txBody>
          <a:bodyPr wrap="square" rtlCol="0">
            <a:spAutoFit/>
          </a:bodyPr>
          <a:lstStyle/>
          <a:p>
            <a:r>
              <a:rPr lang="en-US" dirty="0"/>
              <a:t>a</a:t>
            </a:r>
            <a:r>
              <a:rPr lang="en-US" dirty="0" smtClean="0"/>
              <a:t>ll lined, that </a:t>
            </a:r>
            <a:r>
              <a:rPr lang="en-US" dirty="0" err="1" smtClean="0"/>
              <a:t>foulsome</a:t>
            </a:r>
            <a:endParaRPr lang="en-US" dirty="0"/>
          </a:p>
        </p:txBody>
      </p:sp>
      <p:sp>
        <p:nvSpPr>
          <p:cNvPr id="22" name="TextBox 21"/>
          <p:cNvSpPr txBox="1"/>
          <p:nvPr/>
        </p:nvSpPr>
        <p:spPr>
          <a:xfrm>
            <a:off x="8198289" y="4125752"/>
            <a:ext cx="2469711" cy="369332"/>
          </a:xfrm>
          <a:prstGeom prst="rect">
            <a:avLst/>
          </a:prstGeom>
          <a:noFill/>
        </p:spPr>
        <p:txBody>
          <a:bodyPr wrap="square" rtlCol="0">
            <a:spAutoFit/>
          </a:bodyPr>
          <a:lstStyle/>
          <a:p>
            <a:r>
              <a:rPr lang="en-US" dirty="0"/>
              <a:t>a</a:t>
            </a:r>
            <a:r>
              <a:rPr lang="en-US" dirty="0" smtClean="0"/>
              <a:t>ir may do no harm, nor</a:t>
            </a:r>
            <a:endParaRPr lang="en-US" dirty="0"/>
          </a:p>
        </p:txBody>
      </p:sp>
      <p:sp>
        <p:nvSpPr>
          <p:cNvPr id="23" name="TextBox 22"/>
          <p:cNvSpPr txBox="1"/>
          <p:nvPr/>
        </p:nvSpPr>
        <p:spPr>
          <a:xfrm>
            <a:off x="8153400" y="4366020"/>
            <a:ext cx="2667000" cy="369332"/>
          </a:xfrm>
          <a:prstGeom prst="rect">
            <a:avLst/>
          </a:prstGeom>
          <a:noFill/>
        </p:spPr>
        <p:txBody>
          <a:bodyPr wrap="square" rtlCol="0">
            <a:spAutoFit/>
          </a:bodyPr>
          <a:lstStyle/>
          <a:p>
            <a:r>
              <a:rPr lang="en-US" dirty="0"/>
              <a:t>c</a:t>
            </a:r>
            <a:r>
              <a:rPr lang="en-US" dirty="0" smtClean="0"/>
              <a:t>ause the doctor man</a:t>
            </a:r>
            <a:endParaRPr lang="en-US" dirty="0"/>
          </a:p>
        </p:txBody>
      </p:sp>
      <p:sp>
        <p:nvSpPr>
          <p:cNvPr id="24" name="TextBox 23"/>
          <p:cNvSpPr txBox="1"/>
          <p:nvPr/>
        </p:nvSpPr>
        <p:spPr>
          <a:xfrm>
            <a:off x="8030649" y="4606288"/>
            <a:ext cx="2865951" cy="369332"/>
          </a:xfrm>
          <a:prstGeom prst="rect">
            <a:avLst/>
          </a:prstGeom>
          <a:noFill/>
        </p:spPr>
        <p:txBody>
          <a:bodyPr wrap="square" rtlCol="0">
            <a:spAutoFit/>
          </a:bodyPr>
          <a:lstStyle/>
          <a:p>
            <a:r>
              <a:rPr lang="en-US" dirty="0"/>
              <a:t>a</a:t>
            </a:r>
            <a:r>
              <a:rPr lang="en-US" dirty="0" smtClean="0"/>
              <a:t>larm. The staff in hand</a:t>
            </a:r>
            <a:endParaRPr lang="en-US" dirty="0"/>
          </a:p>
        </p:txBody>
      </p:sp>
      <p:sp>
        <p:nvSpPr>
          <p:cNvPr id="25" name="TextBox 24"/>
          <p:cNvSpPr txBox="1"/>
          <p:nvPr/>
        </p:nvSpPr>
        <p:spPr>
          <a:xfrm>
            <a:off x="7893488" y="4846556"/>
            <a:ext cx="2774511" cy="369332"/>
          </a:xfrm>
          <a:prstGeom prst="rect">
            <a:avLst/>
          </a:prstGeom>
          <a:noFill/>
        </p:spPr>
        <p:txBody>
          <a:bodyPr wrap="square" rtlCol="0">
            <a:spAutoFit/>
          </a:bodyPr>
          <a:lstStyle/>
          <a:p>
            <a:r>
              <a:rPr lang="en-US" dirty="0"/>
              <a:t>m</a:t>
            </a:r>
            <a:r>
              <a:rPr lang="en-US" dirty="0" smtClean="0"/>
              <a:t>ust serve to show their</a:t>
            </a:r>
            <a:endParaRPr lang="en-US" dirty="0"/>
          </a:p>
        </p:txBody>
      </p:sp>
      <p:sp>
        <p:nvSpPr>
          <p:cNvPr id="26" name="TextBox 25"/>
          <p:cNvSpPr txBox="1"/>
          <p:nvPr/>
        </p:nvSpPr>
        <p:spPr>
          <a:xfrm>
            <a:off x="7620000" y="5086824"/>
            <a:ext cx="3276600" cy="369332"/>
          </a:xfrm>
          <a:prstGeom prst="rect">
            <a:avLst/>
          </a:prstGeom>
          <a:noFill/>
        </p:spPr>
        <p:txBody>
          <a:bodyPr wrap="square" rtlCol="0">
            <a:spAutoFit/>
          </a:bodyPr>
          <a:lstStyle/>
          <a:p>
            <a:r>
              <a:rPr lang="en-US" dirty="0"/>
              <a:t>n</a:t>
            </a:r>
            <a:r>
              <a:rPr lang="en-US" dirty="0" smtClean="0"/>
              <a:t>oble trade wherever they go.</a:t>
            </a:r>
            <a:endParaRPr lang="en-US" dirty="0"/>
          </a:p>
        </p:txBody>
      </p:sp>
      <p:sp>
        <p:nvSpPr>
          <p:cNvPr id="3" name="Rectangle 2"/>
          <p:cNvSpPr/>
          <p:nvPr/>
        </p:nvSpPr>
        <p:spPr>
          <a:xfrm>
            <a:off x="7498081" y="5756970"/>
            <a:ext cx="3505200" cy="32639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2517994" y="4975620"/>
            <a:ext cx="1368206" cy="165378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2000250" y="6477000"/>
            <a:ext cx="1885950" cy="152400"/>
          </a:xfrm>
          <a:prstGeom prst="line">
            <a:avLst/>
          </a:prstGeom>
        </p:spPr>
        <p:style>
          <a:lnRef idx="1">
            <a:schemeClr val="dk1"/>
          </a:lnRef>
          <a:fillRef idx="0">
            <a:schemeClr val="dk1"/>
          </a:fillRef>
          <a:effectRef idx="0">
            <a:schemeClr val="dk1"/>
          </a:effectRef>
          <a:fontRef idx="minor">
            <a:schemeClr val="tx1"/>
          </a:fontRef>
        </p:style>
      </p:cxnSp>
      <p:sp>
        <p:nvSpPr>
          <p:cNvPr id="28" name="TextBox 27"/>
          <p:cNvSpPr txBox="1"/>
          <p:nvPr/>
        </p:nvSpPr>
        <p:spPr>
          <a:xfrm>
            <a:off x="3886200" y="5941874"/>
            <a:ext cx="2819400" cy="2308324"/>
          </a:xfrm>
          <a:prstGeom prst="rect">
            <a:avLst/>
          </a:prstGeom>
          <a:noFill/>
        </p:spPr>
        <p:txBody>
          <a:bodyPr wrap="square" rtlCol="0">
            <a:spAutoFit/>
          </a:bodyPr>
          <a:lstStyle/>
          <a:p>
            <a:pPr algn="just"/>
            <a:r>
              <a:rPr lang="en-US" dirty="0" smtClean="0"/>
              <a:t>The doctors wore thick coverings over their hands and bodies. Their cloaks were coated with wax on the inside to help seal out the disease. It seems to have helped. Few doctors appear to have gotten sick.</a:t>
            </a:r>
            <a:endParaRPr lang="en-US" dirty="0"/>
          </a:p>
        </p:txBody>
      </p:sp>
      <p:sp>
        <p:nvSpPr>
          <p:cNvPr id="32" name="TextBox 31"/>
          <p:cNvSpPr txBox="1"/>
          <p:nvPr/>
        </p:nvSpPr>
        <p:spPr>
          <a:xfrm>
            <a:off x="4876800" y="2388274"/>
            <a:ext cx="1828800" cy="1200329"/>
          </a:xfrm>
          <a:prstGeom prst="rect">
            <a:avLst/>
          </a:prstGeom>
          <a:noFill/>
        </p:spPr>
        <p:txBody>
          <a:bodyPr wrap="square" rtlCol="0">
            <a:spAutoFit/>
          </a:bodyPr>
          <a:lstStyle/>
          <a:p>
            <a:pPr algn="just"/>
            <a:r>
              <a:rPr lang="en-US" dirty="0" smtClean="0"/>
              <a:t>The staff was used to keep infected people at a distance.</a:t>
            </a:r>
            <a:endParaRPr lang="en-US" dirty="0"/>
          </a:p>
        </p:txBody>
      </p:sp>
      <p:sp>
        <p:nvSpPr>
          <p:cNvPr id="33" name="TextBox 32"/>
          <p:cNvSpPr txBox="1"/>
          <p:nvPr/>
        </p:nvSpPr>
        <p:spPr>
          <a:xfrm>
            <a:off x="2943225" y="152400"/>
            <a:ext cx="3609975" cy="646331"/>
          </a:xfrm>
          <a:prstGeom prst="rect">
            <a:avLst/>
          </a:prstGeom>
          <a:noFill/>
        </p:spPr>
        <p:txBody>
          <a:bodyPr wrap="square" rtlCol="0">
            <a:spAutoFit/>
          </a:bodyPr>
          <a:lstStyle/>
          <a:p>
            <a:r>
              <a:rPr lang="en-US" dirty="0" smtClean="0"/>
              <a:t>The hat was likely just a way to identify a person as a doctor.</a:t>
            </a:r>
            <a:endParaRPr lang="en-US" dirty="0"/>
          </a:p>
        </p:txBody>
      </p:sp>
      <p:cxnSp>
        <p:nvCxnSpPr>
          <p:cNvPr id="35" name="Straight Connector 34"/>
          <p:cNvCxnSpPr/>
          <p:nvPr/>
        </p:nvCxnSpPr>
        <p:spPr>
          <a:xfrm>
            <a:off x="2667000" y="323165"/>
            <a:ext cx="276225" cy="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4600575" y="3048000"/>
            <a:ext cx="276225"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63707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181600"/>
            <a:ext cx="3326572" cy="2656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320" y="82493"/>
            <a:ext cx="1658850" cy="3575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cstate="print">
            <a:extLst>
              <a:ext uri="{BEBA8EAE-BF5A-486C-A8C5-ECC9F3942E4B}">
                <a14:imgProps xmlns:a14="http://schemas.microsoft.com/office/drawing/2010/main">
                  <a14:imgLayer r:embed="rId6">
                    <a14:imgEffect>
                      <a14:backgroundRemoval t="16109" b="89956" l="15221" r="89994">
                        <a14:foregroundMark x1="50879" y1="34555" x2="42147" y2="36450"/>
                        <a14:backgroundMark x1="23772" y1="77890" x2="72044" y2="75237"/>
                        <a14:backgroundMark x1="55913" y1="21162" x2="85567" y2="46747"/>
                        <a14:backgroundMark x1="56398" y1="68099" x2="23044" y2="72142"/>
                        <a14:backgroundMark x1="63311" y1="42451" x2="87871" y2="66646"/>
                      </a14:backgroundRemoval>
                    </a14:imgEffect>
                  </a14:imgLayer>
                </a14:imgProps>
              </a:ext>
              <a:ext uri="{28A0092B-C50C-407E-A947-70E740481C1C}">
                <a14:useLocalDpi xmlns:a14="http://schemas.microsoft.com/office/drawing/2010/main" val="0"/>
              </a:ext>
            </a:extLst>
          </a:blip>
          <a:stretch>
            <a:fillRect/>
          </a:stretch>
        </p:blipFill>
        <p:spPr>
          <a:xfrm flipH="1">
            <a:off x="-609600" y="-1143000"/>
            <a:ext cx="5715000" cy="6584146"/>
          </a:xfrm>
          <a:prstGeom prst="rect">
            <a:avLst/>
          </a:prstGeom>
        </p:spPr>
      </p:pic>
      <p:sp>
        <p:nvSpPr>
          <p:cNvPr id="5" name="TextBox 4"/>
          <p:cNvSpPr txBox="1"/>
          <p:nvPr/>
        </p:nvSpPr>
        <p:spPr>
          <a:xfrm>
            <a:off x="76200" y="3733800"/>
            <a:ext cx="6705600" cy="1323439"/>
          </a:xfrm>
          <a:prstGeom prst="rect">
            <a:avLst/>
          </a:prstGeom>
          <a:noFill/>
        </p:spPr>
        <p:txBody>
          <a:bodyPr wrap="square" rtlCol="0">
            <a:spAutoFit/>
          </a:bodyPr>
          <a:lstStyle/>
          <a:p>
            <a:pPr algn="just"/>
            <a:r>
              <a:rPr lang="en-US" sz="1600" dirty="0" smtClean="0"/>
              <a:t>“Plague Doctors” stuffed their masks with herbs and flowers to keep out the bad smells that many doctors believed was causing the disease. The glass eye coverings helped to seal out the smell. It is interesting that though doctors of the time didn’t really know about germs these techniques are not very different from modern biological safety techniques.</a:t>
            </a:r>
            <a:endParaRPr lang="en-US" sz="1600" dirty="0"/>
          </a:p>
        </p:txBody>
      </p:sp>
      <p:sp>
        <p:nvSpPr>
          <p:cNvPr id="3" name="Rectangle 2"/>
          <p:cNvSpPr/>
          <p:nvPr/>
        </p:nvSpPr>
        <p:spPr>
          <a:xfrm>
            <a:off x="76200" y="3771900"/>
            <a:ext cx="6705600" cy="12853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52400" y="7924800"/>
            <a:ext cx="3429000" cy="1015663"/>
          </a:xfrm>
          <a:prstGeom prst="rect">
            <a:avLst/>
          </a:prstGeom>
        </p:spPr>
        <p:txBody>
          <a:bodyPr>
            <a:spAutoFit/>
          </a:bodyPr>
          <a:lstStyle/>
          <a:p>
            <a:pPr algn="ctr"/>
            <a:r>
              <a:rPr lang="en-US" sz="2000" b="1" i="1" dirty="0"/>
              <a:t>A ring, a ring </a:t>
            </a:r>
            <a:r>
              <a:rPr lang="en-US" sz="2000" b="1" i="1" dirty="0" smtClean="0"/>
              <a:t>of </a:t>
            </a:r>
            <a:r>
              <a:rPr lang="en-US" sz="2000" b="1" i="1" dirty="0"/>
              <a:t>roses,</a:t>
            </a:r>
            <a:br>
              <a:rPr lang="en-US" sz="2000" b="1" i="1" dirty="0"/>
            </a:br>
            <a:r>
              <a:rPr lang="en-US" sz="2000" b="1" i="1" dirty="0"/>
              <a:t>A pocket full </a:t>
            </a:r>
            <a:r>
              <a:rPr lang="en-US" sz="2000" b="1" i="1" dirty="0" smtClean="0"/>
              <a:t>of posies-</a:t>
            </a:r>
            <a:r>
              <a:rPr lang="en-US" sz="2000" b="1" i="1" dirty="0"/>
              <a:t/>
            </a:r>
            <a:br>
              <a:rPr lang="en-US" sz="2000" b="1" i="1" dirty="0"/>
            </a:br>
            <a:r>
              <a:rPr lang="en-US" sz="2000" b="1" i="1" dirty="0" smtClean="0"/>
              <a:t>Ashes, Ashes we </a:t>
            </a:r>
            <a:r>
              <a:rPr lang="en-US" sz="2000" b="1" i="1" dirty="0"/>
              <a:t>all fall down.</a:t>
            </a:r>
          </a:p>
        </p:txBody>
      </p:sp>
      <p:sp>
        <p:nvSpPr>
          <p:cNvPr id="7" name="TextBox 6"/>
          <p:cNvSpPr txBox="1"/>
          <p:nvPr/>
        </p:nvSpPr>
        <p:spPr>
          <a:xfrm>
            <a:off x="3581400" y="5867400"/>
            <a:ext cx="3048000" cy="2585323"/>
          </a:xfrm>
          <a:prstGeom prst="rect">
            <a:avLst/>
          </a:prstGeom>
          <a:noFill/>
        </p:spPr>
        <p:txBody>
          <a:bodyPr wrap="square" rtlCol="0">
            <a:spAutoFit/>
          </a:bodyPr>
          <a:lstStyle/>
          <a:p>
            <a:pPr algn="just"/>
            <a:r>
              <a:rPr lang="en-US" dirty="0" smtClean="0"/>
              <a:t>Another indication of bad smells being thought to cause the disease is the children’s rhyme shown here.  Many believe this rhyme references the Black Death and recommends carrying around posies (flowers) to keep out bad smells.</a:t>
            </a:r>
            <a:endParaRPr lang="en-US" dirty="0"/>
          </a:p>
        </p:txBody>
      </p:sp>
    </p:spTree>
    <p:extLst>
      <p:ext uri="{BB962C8B-B14F-4D97-AF65-F5344CB8AC3E}">
        <p14:creationId xmlns:p14="http://schemas.microsoft.com/office/powerpoint/2010/main" val="903532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2586" y="2971800"/>
            <a:ext cx="3248218"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3429000" y="735747"/>
            <a:ext cx="3429000" cy="8802410"/>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San Francisco – 1906</a:t>
            </a:r>
          </a:p>
          <a:p>
            <a:endParaRPr lang="en-US" sz="1400" b="1" dirty="0">
              <a:latin typeface="Times New Roman" pitchFamily="18" charset="0"/>
              <a:cs typeface="Times New Roman" pitchFamily="18" charset="0"/>
            </a:endParaRPr>
          </a:p>
          <a:p>
            <a:pPr algn="just"/>
            <a:r>
              <a:rPr lang="en-US" sz="1400" dirty="0" smtClean="0">
                <a:latin typeface="Times New Roman" pitchFamily="18" charset="0"/>
                <a:cs typeface="Times New Roman" pitchFamily="18" charset="0"/>
              </a:rPr>
              <a:t>The largest Plague scare in US history was part of this pandemic. Following the massive earthquake in 1906 rats were driven out of the sewers and into the streets of San Francisco.</a:t>
            </a:r>
          </a:p>
          <a:p>
            <a:pPr algn="just"/>
            <a:endParaRPr lang="en-US" sz="1400" dirty="0">
              <a:latin typeface="Times New Roman" pitchFamily="18" charset="0"/>
              <a:cs typeface="Times New Roman" pitchFamily="18" charset="0"/>
            </a:endParaRPr>
          </a:p>
          <a:p>
            <a:pPr algn="just"/>
            <a:r>
              <a:rPr lang="en-US" sz="1400" dirty="0" smtClean="0">
                <a:latin typeface="Times New Roman" pitchFamily="18" charset="0"/>
                <a:cs typeface="Times New Roman" pitchFamily="18" charset="0"/>
              </a:rPr>
              <a:t>A massive extermination effort (over 10 million rats were killed) prevented the disease from spreading to many humans. This helped prove rats were the cause of this particular Plague.</a:t>
            </a:r>
            <a:endParaRPr lang="en-US" sz="1400" dirty="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India - 1994</a:t>
            </a:r>
          </a:p>
          <a:p>
            <a:endParaRPr lang="en-US" sz="1400" b="1" dirty="0">
              <a:latin typeface="Times New Roman" pitchFamily="18" charset="0"/>
              <a:cs typeface="Times New Roman" pitchFamily="18" charset="0"/>
            </a:endParaRPr>
          </a:p>
          <a:p>
            <a:pPr algn="just"/>
            <a:r>
              <a:rPr lang="en-US" sz="1400" dirty="0" smtClean="0">
                <a:latin typeface="Times New Roman" pitchFamily="18" charset="0"/>
                <a:cs typeface="Times New Roman" pitchFamily="18" charset="0"/>
              </a:rPr>
              <a:t>The latest worldwide outbreak was in India in 1994. Like the other Plagues recorded there was first a massive die-off of rats in the streets.</a:t>
            </a:r>
          </a:p>
          <a:p>
            <a:pPr algn="just"/>
            <a:r>
              <a:rPr lang="en-US" sz="1400" dirty="0">
                <a:latin typeface="Times New Roman" pitchFamily="18" charset="0"/>
                <a:cs typeface="Times New Roman" pitchFamily="18" charset="0"/>
              </a:rPr>
              <a:t/>
            </a:r>
            <a:br>
              <a:rPr lang="en-US" sz="1400" dirty="0">
                <a:latin typeface="Times New Roman" pitchFamily="18" charset="0"/>
                <a:cs typeface="Times New Roman" pitchFamily="18" charset="0"/>
              </a:rPr>
            </a:br>
            <a:r>
              <a:rPr lang="en-US" sz="1400" dirty="0" smtClean="0">
                <a:latin typeface="Times New Roman" pitchFamily="18" charset="0"/>
                <a:cs typeface="Times New Roman" pitchFamily="18" charset="0"/>
              </a:rPr>
              <a:t>Once again actions like extermination helped to stop the spread and prove once and for all that the fleas on rats were both the carrier, and transmitter, of the Bubonic Plague.</a:t>
            </a:r>
          </a:p>
          <a:p>
            <a:pPr algn="just"/>
            <a:endParaRPr lang="en-US" sz="1400" dirty="0">
              <a:latin typeface="Times New Roman" pitchFamily="18" charset="0"/>
              <a:cs typeface="Times New Roman" pitchFamily="18" charset="0"/>
            </a:endParaRPr>
          </a:p>
          <a:p>
            <a:pPr algn="just"/>
            <a:r>
              <a:rPr lang="en-US" sz="1400" dirty="0" smtClean="0">
                <a:latin typeface="Times New Roman" pitchFamily="18" charset="0"/>
                <a:cs typeface="Times New Roman" pitchFamily="18" charset="0"/>
              </a:rPr>
              <a:t>But what if the Medieval Black Death wasn’t actually the Bubonic Plague? Medieval texts</a:t>
            </a:r>
          </a:p>
          <a:p>
            <a:pPr algn="just"/>
            <a:endParaRPr lang="en-US" sz="1400" dirty="0">
              <a:latin typeface="Times New Roman" pitchFamily="18" charset="0"/>
              <a:cs typeface="Times New Roman" pitchFamily="18" charset="0"/>
            </a:endParaRPr>
          </a:p>
          <a:p>
            <a:pPr algn="ctr"/>
            <a:endParaRPr lang="en-US" sz="1400" b="1" dirty="0">
              <a:latin typeface="Times New Roman" pitchFamily="18" charset="0"/>
              <a:cs typeface="Times New Roman" pitchFamily="18" charset="0"/>
            </a:endParaRPr>
          </a:p>
          <a:p>
            <a:endParaRPr lang="en-US" sz="14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2800" y="0"/>
            <a:ext cx="3505200" cy="690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0" y="690859"/>
            <a:ext cx="68580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0" y="0"/>
            <a:ext cx="3276600" cy="677108"/>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New Take on an Old Disease</a:t>
            </a:r>
          </a:p>
          <a:p>
            <a:r>
              <a:rPr lang="en-US" sz="1200" dirty="0" smtClean="0">
                <a:latin typeface="Times New Roman" pitchFamily="18" charset="0"/>
                <a:cs typeface="Times New Roman" pitchFamily="18" charset="0"/>
              </a:rPr>
              <a:t>Vol. CLII, No. 71</a:t>
            </a:r>
          </a:p>
          <a:p>
            <a:r>
              <a:rPr lang="en-US" sz="1200" dirty="0" smtClean="0">
                <a:latin typeface="Times New Roman" pitchFamily="18" charset="0"/>
                <a:cs typeface="Times New Roman" pitchFamily="18" charset="0"/>
              </a:rPr>
              <a:t>April 17, 2004</a:t>
            </a:r>
            <a:endParaRPr lang="en-US" sz="1200" dirty="0">
              <a:latin typeface="Times New Roman" pitchFamily="18" charset="0"/>
              <a:cs typeface="Times New Roman" pitchFamily="18" charset="0"/>
            </a:endParaRPr>
          </a:p>
        </p:txBody>
      </p:sp>
      <p:cxnSp>
        <p:nvCxnSpPr>
          <p:cNvPr id="9" name="Straight Connector 8"/>
          <p:cNvCxnSpPr/>
          <p:nvPr/>
        </p:nvCxnSpPr>
        <p:spPr>
          <a:xfrm>
            <a:off x="3429000" y="690859"/>
            <a:ext cx="0" cy="8453141"/>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0" y="762000"/>
            <a:ext cx="3429000" cy="5632311"/>
          </a:xfrm>
          <a:prstGeom prst="rect">
            <a:avLst/>
          </a:prstGeom>
          <a:noFill/>
        </p:spPr>
        <p:txBody>
          <a:bodyPr wrap="square" rtlCol="0">
            <a:spAutoFit/>
          </a:bodyPr>
          <a:lstStyle/>
          <a:p>
            <a:pPr algn="just"/>
            <a:r>
              <a:rPr lang="en-US" sz="1400" dirty="0">
                <a:latin typeface="Times New Roman" pitchFamily="18" charset="0"/>
                <a:cs typeface="Times New Roman" pitchFamily="18" charset="0"/>
              </a:rPr>
              <a:t>a</a:t>
            </a:r>
            <a:r>
              <a:rPr lang="en-US" sz="1400" dirty="0" smtClean="0">
                <a:latin typeface="Times New Roman" pitchFamily="18" charset="0"/>
                <a:cs typeface="Times New Roman" pitchFamily="18" charset="0"/>
              </a:rPr>
              <a:t>nd as a result some in today’s modern scientific community are questioning the true cause of the Medieval Black Death.</a:t>
            </a:r>
          </a:p>
          <a:p>
            <a:pPr algn="just"/>
            <a:endParaRPr lang="en-US" sz="1400" dirty="0">
              <a:latin typeface="Times New Roman" pitchFamily="18" charset="0"/>
              <a:cs typeface="Times New Roman" pitchFamily="18" charset="0"/>
            </a:endParaRPr>
          </a:p>
          <a:p>
            <a:pPr algn="ctr"/>
            <a:r>
              <a:rPr lang="en-US" sz="1600" b="1" dirty="0" smtClean="0">
                <a:latin typeface="Times New Roman" pitchFamily="18" charset="0"/>
                <a:cs typeface="Times New Roman" pitchFamily="18" charset="0"/>
              </a:rPr>
              <a:t>Other Plagues in History</a:t>
            </a:r>
          </a:p>
          <a:p>
            <a:pPr algn="ctr"/>
            <a:endParaRPr lang="en-US" sz="1600" b="1" dirty="0">
              <a:latin typeface="Times New Roman" pitchFamily="18" charset="0"/>
              <a:cs typeface="Times New Roman" pitchFamily="18" charset="0"/>
            </a:endParaRPr>
          </a:p>
          <a:p>
            <a:r>
              <a:rPr lang="en-US" sz="1400" b="1" dirty="0" smtClean="0">
                <a:latin typeface="Times New Roman" pitchFamily="18" charset="0"/>
                <a:cs typeface="Times New Roman" pitchFamily="18" charset="0"/>
              </a:rPr>
              <a:t>“The Third Pandemic”</a:t>
            </a:r>
          </a:p>
          <a:p>
            <a:endParaRPr lang="en-US" sz="1400" b="1" dirty="0" smtClean="0">
              <a:latin typeface="Times New Roman" pitchFamily="18" charset="0"/>
              <a:cs typeface="Times New Roman" pitchFamily="18" charset="0"/>
            </a:endParaRPr>
          </a:p>
          <a:p>
            <a:pPr algn="just"/>
            <a:r>
              <a:rPr lang="en-US" sz="1400" dirty="0" smtClean="0">
                <a:latin typeface="Times New Roman" pitchFamily="18" charset="0"/>
                <a:cs typeface="Times New Roman" pitchFamily="18" charset="0"/>
              </a:rPr>
              <a:t>The third major Bubonic Plague breakout in history occurred in the 1850s and, once again, originated in Asia.   It spread, ultimately, to India, Russia, Hawaii and San Francisco. It lasted roughly fifty years.</a:t>
            </a:r>
          </a:p>
          <a:p>
            <a:pPr algn="just"/>
            <a:endParaRPr lang="en-US" sz="1400" dirty="0">
              <a:latin typeface="Times New Roman" pitchFamily="18" charset="0"/>
              <a:cs typeface="Times New Roman" pitchFamily="18" charset="0"/>
            </a:endParaRPr>
          </a:p>
          <a:p>
            <a:pPr algn="just"/>
            <a:r>
              <a:rPr lang="en-US" sz="1400" dirty="0" smtClean="0">
                <a:latin typeface="Times New Roman" pitchFamily="18" charset="0"/>
                <a:cs typeface="Times New Roman" pitchFamily="18" charset="0"/>
              </a:rPr>
              <a:t>It was during this outbreak that scientists first came to believe that the Plague was spread by rats. Just before the Plague was seen in humans there was a massive die-off of millions of rats.</a:t>
            </a:r>
          </a:p>
          <a:p>
            <a:endParaRPr lang="en-US" sz="1600" b="1" dirty="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a:p>
            <a:pPr algn="ctr"/>
            <a:endParaRPr lang="en-US" sz="1400" b="1" dirty="0">
              <a:latin typeface="Times New Roman" pitchFamily="18" charset="0"/>
              <a:cs typeface="Times New Roman" pitchFamily="18" charset="0"/>
            </a:endParaRPr>
          </a:p>
          <a:p>
            <a:endParaRPr lang="en-US" sz="1400" b="1" dirty="0">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25" y="5705475"/>
            <a:ext cx="333375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4526796" y="5470902"/>
            <a:ext cx="1828800" cy="246221"/>
          </a:xfrm>
          <a:prstGeom prst="rect">
            <a:avLst/>
          </a:prstGeom>
          <a:noFill/>
        </p:spPr>
        <p:txBody>
          <a:bodyPr wrap="square" rtlCol="0">
            <a:spAutoFit/>
          </a:bodyPr>
          <a:lstStyle/>
          <a:p>
            <a:r>
              <a:rPr lang="en-US" sz="1000" i="1" dirty="0" smtClean="0"/>
              <a:t>San Francisco, 1906</a:t>
            </a:r>
            <a:endParaRPr lang="en-US" sz="1000" i="1" dirty="0"/>
          </a:p>
        </p:txBody>
      </p:sp>
      <p:sp>
        <p:nvSpPr>
          <p:cNvPr id="17" name="TextBox 16"/>
          <p:cNvSpPr txBox="1"/>
          <p:nvPr/>
        </p:nvSpPr>
        <p:spPr>
          <a:xfrm>
            <a:off x="723900" y="8150817"/>
            <a:ext cx="1828800" cy="246221"/>
          </a:xfrm>
          <a:prstGeom prst="rect">
            <a:avLst/>
          </a:prstGeom>
          <a:noFill/>
        </p:spPr>
        <p:txBody>
          <a:bodyPr wrap="square" rtlCol="0">
            <a:spAutoFit/>
          </a:bodyPr>
          <a:lstStyle/>
          <a:p>
            <a:r>
              <a:rPr lang="en-US" sz="1000" i="1" dirty="0" smtClean="0"/>
              <a:t>The black rat (</a:t>
            </a:r>
            <a:r>
              <a:rPr lang="en-US" sz="1000" i="1" dirty="0" err="1" smtClean="0"/>
              <a:t>Rattus</a:t>
            </a:r>
            <a:r>
              <a:rPr lang="en-US" sz="1000" i="1" dirty="0"/>
              <a:t> </a:t>
            </a:r>
            <a:r>
              <a:rPr lang="en-US" sz="1000" i="1" dirty="0" err="1" smtClean="0"/>
              <a:t>Rattus</a:t>
            </a:r>
            <a:r>
              <a:rPr lang="en-US" sz="1000" i="1" dirty="0" smtClean="0"/>
              <a:t>)</a:t>
            </a:r>
            <a:endParaRPr lang="en-US" sz="1000" i="1" dirty="0"/>
          </a:p>
        </p:txBody>
      </p:sp>
      <p:sp>
        <p:nvSpPr>
          <p:cNvPr id="18" name="TextBox 17"/>
          <p:cNvSpPr txBox="1"/>
          <p:nvPr/>
        </p:nvSpPr>
        <p:spPr>
          <a:xfrm>
            <a:off x="0" y="8897779"/>
            <a:ext cx="1828800" cy="246221"/>
          </a:xfrm>
          <a:prstGeom prst="rect">
            <a:avLst/>
          </a:prstGeom>
          <a:noFill/>
        </p:spPr>
        <p:txBody>
          <a:bodyPr wrap="square" rtlCol="0">
            <a:spAutoFit/>
          </a:bodyPr>
          <a:lstStyle/>
          <a:p>
            <a:r>
              <a:rPr lang="en-US" sz="1000" dirty="0" smtClean="0"/>
              <a:t>35</a:t>
            </a:r>
            <a:endParaRPr lang="en-US" sz="1000" dirty="0"/>
          </a:p>
        </p:txBody>
      </p:sp>
      <p:sp>
        <p:nvSpPr>
          <p:cNvPr id="19" name="TextBox 18"/>
          <p:cNvSpPr txBox="1"/>
          <p:nvPr/>
        </p:nvSpPr>
        <p:spPr>
          <a:xfrm>
            <a:off x="6553200" y="8899902"/>
            <a:ext cx="1828800" cy="246221"/>
          </a:xfrm>
          <a:prstGeom prst="rect">
            <a:avLst/>
          </a:prstGeom>
          <a:noFill/>
        </p:spPr>
        <p:txBody>
          <a:bodyPr wrap="square" rtlCol="0">
            <a:spAutoFit/>
          </a:bodyPr>
          <a:lstStyle/>
          <a:p>
            <a:r>
              <a:rPr lang="en-US" sz="1000" dirty="0" smtClean="0"/>
              <a:t>36</a:t>
            </a:r>
            <a:endParaRPr lang="en-US" sz="1000" dirty="0"/>
          </a:p>
        </p:txBody>
      </p:sp>
    </p:spTree>
    <p:extLst>
      <p:ext uri="{BB962C8B-B14F-4D97-AF65-F5344CB8AC3E}">
        <p14:creationId xmlns:p14="http://schemas.microsoft.com/office/powerpoint/2010/main" val="664902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l="2945" r="2407" b="4000"/>
          <a:stretch/>
        </p:blipFill>
        <p:spPr bwMode="auto">
          <a:xfrm>
            <a:off x="0" y="0"/>
            <a:ext cx="6858000" cy="9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52400" y="457200"/>
            <a:ext cx="6553200" cy="1524000"/>
          </a:xfrm>
        </p:spPr>
        <p:txBody>
          <a:bodyPr>
            <a:noAutofit/>
          </a:bodyPr>
          <a:lstStyle/>
          <a:p>
            <a:r>
              <a:rPr lang="en-US" sz="4800" b="1" dirty="0" smtClean="0">
                <a:solidFill>
                  <a:srgbClr val="111111">
                    <a:alpha val="80000"/>
                  </a:srgbClr>
                </a:solidFill>
                <a:latin typeface="Book Antiqua" pitchFamily="18" charset="0"/>
              </a:rPr>
              <a:t>NOTICE OF EXTERMINATION</a:t>
            </a:r>
            <a:endParaRPr lang="en-US" sz="4800" b="1" dirty="0">
              <a:solidFill>
                <a:srgbClr val="111111">
                  <a:alpha val="80000"/>
                </a:srgbClr>
              </a:solidFill>
              <a:latin typeface="Book Antiqua" pitchFamily="18" charset="0"/>
            </a:endParaRPr>
          </a:p>
        </p:txBody>
      </p:sp>
      <p:pic>
        <p:nvPicPr>
          <p:cNvPr id="4" name="Content Placeholder 3"/>
          <p:cNvPicPr>
            <a:picLocks noGrp="1" noChangeAspect="1"/>
          </p:cNvPicPr>
          <p:nvPr>
            <p:ph idx="1"/>
          </p:nvPr>
        </p:nvPicPr>
        <p:blipFill>
          <a:blip r:embed="rId4" cstate="print">
            <a:duotone>
              <a:prstClr val="black"/>
              <a:srgbClr val="563712">
                <a:alpha val="74118"/>
                <a:tint val="45000"/>
                <a:satMod val="400000"/>
              </a:srgbClr>
            </a:duotone>
            <a:extLst>
              <a:ext uri="{28A0092B-C50C-407E-A947-70E740481C1C}">
                <a14:useLocalDpi xmlns:a14="http://schemas.microsoft.com/office/drawing/2010/main" val="0"/>
              </a:ext>
            </a:extLst>
          </a:blip>
          <a:stretch>
            <a:fillRect/>
          </a:stretch>
        </p:blipFill>
        <p:spPr>
          <a:xfrm>
            <a:off x="838200" y="495300"/>
            <a:ext cx="762000" cy="762000"/>
          </a:xfrm>
        </p:spPr>
      </p:pic>
      <p:pic>
        <p:nvPicPr>
          <p:cNvPr id="1026" name="Picture 2"/>
          <p:cNvPicPr>
            <a:picLocks noChangeAspect="1" noChangeArrowheads="1"/>
          </p:cNvPicPr>
          <p:nvPr/>
        </p:nvPicPr>
        <p:blipFill>
          <a:blip r:embed="rId5" cstate="print">
            <a:clrChange>
              <a:clrFrom>
                <a:srgbClr val="FFFFFF"/>
              </a:clrFrom>
              <a:clrTo>
                <a:srgbClr val="FFFFFF">
                  <a:alpha val="0"/>
                </a:srgbClr>
              </a:clrTo>
            </a:clrChange>
            <a:duotone>
              <a:prstClr val="black"/>
              <a:srgbClr val="D9C3A5">
                <a:tint val="50000"/>
                <a:satMod val="180000"/>
              </a:srgbClr>
            </a:duotone>
            <a:extLst>
              <a:ext uri="{BEBA8EAE-BF5A-486C-A8C5-ECC9F3942E4B}">
                <a14:imgProps xmlns:a14="http://schemas.microsoft.com/office/drawing/2010/main">
                  <a14:imgLayer r:embed="rId6">
                    <a14:imgEffect>
                      <a14:backgroundRemoval t="341" b="100000" l="0" r="99884">
                        <a14:foregroundMark x1="75290" y1="60647" x2="80046" y2="75980"/>
                        <a14:foregroundMark x1="93387" y1="11755" x2="90487" y2="18228"/>
                      </a14:backgroundRemoval>
                    </a14:imgEffect>
                    <a14:imgEffect>
                      <a14:artisticBlur radius="2"/>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438400" y="6248400"/>
            <a:ext cx="4191530" cy="285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7" cstate="print">
            <a:clrChange>
              <a:clrFrom>
                <a:srgbClr val="FCFDF8"/>
              </a:clrFrom>
              <a:clrTo>
                <a:srgbClr val="FCFDF8">
                  <a:alpha val="0"/>
                </a:srgbClr>
              </a:clrTo>
            </a:clrChange>
            <a:duotone>
              <a:prstClr val="black"/>
              <a:srgbClr val="D9C3A5">
                <a:tint val="50000"/>
                <a:satMod val="180000"/>
              </a:srgbClr>
            </a:duotone>
            <a:extLst>
              <a:ext uri="{BEBA8EAE-BF5A-486C-A8C5-ECC9F3942E4B}">
                <a14:imgProps xmlns:a14="http://schemas.microsoft.com/office/drawing/2010/main">
                  <a14:imgLayer r:embed="rId8">
                    <a14:imgEffect>
                      <a14:backgroundRemoval t="0" b="88800" l="8600" r="89400"/>
                    </a14:imgEffect>
                  </a14:imgLayer>
                </a14:imgProps>
              </a:ext>
              <a:ext uri="{28A0092B-C50C-407E-A947-70E740481C1C}">
                <a14:useLocalDpi xmlns:a14="http://schemas.microsoft.com/office/drawing/2010/main" val="0"/>
              </a:ext>
            </a:extLst>
          </a:blip>
          <a:srcRect l="-3985" r="3985" b="10862"/>
          <a:stretch/>
        </p:blipFill>
        <p:spPr bwMode="auto">
          <a:xfrm>
            <a:off x="-387396" y="5410200"/>
            <a:ext cx="3663996" cy="3266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Content Placeholder 3"/>
          <p:cNvPicPr>
            <a:picLocks noChangeAspect="1"/>
          </p:cNvPicPr>
          <p:nvPr/>
        </p:nvPicPr>
        <p:blipFill>
          <a:blip r:embed="rId4" cstate="print">
            <a:duotone>
              <a:prstClr val="black"/>
              <a:srgbClr val="563712">
                <a:alpha val="74118"/>
                <a:tint val="45000"/>
                <a:satMod val="400000"/>
              </a:srgbClr>
            </a:duotone>
            <a:extLst>
              <a:ext uri="{28A0092B-C50C-407E-A947-70E740481C1C}">
                <a14:useLocalDpi xmlns:a14="http://schemas.microsoft.com/office/drawing/2010/main" val="0"/>
              </a:ext>
            </a:extLst>
          </a:blip>
          <a:stretch>
            <a:fillRect/>
          </a:stretch>
        </p:blipFill>
        <p:spPr>
          <a:xfrm>
            <a:off x="5334000" y="502920"/>
            <a:ext cx="762000" cy="762000"/>
          </a:xfrm>
          <a:prstGeom prst="rect">
            <a:avLst/>
          </a:prstGeom>
        </p:spPr>
      </p:pic>
      <p:sp>
        <p:nvSpPr>
          <p:cNvPr id="7" name="TextBox 6"/>
          <p:cNvSpPr txBox="1"/>
          <p:nvPr/>
        </p:nvSpPr>
        <p:spPr>
          <a:xfrm>
            <a:off x="533400" y="1981200"/>
            <a:ext cx="5715000" cy="3785652"/>
          </a:xfrm>
          <a:prstGeom prst="rect">
            <a:avLst/>
          </a:prstGeom>
          <a:noFill/>
        </p:spPr>
        <p:txBody>
          <a:bodyPr wrap="square" rtlCol="0">
            <a:spAutoFit/>
          </a:bodyPr>
          <a:lstStyle/>
          <a:p>
            <a:pPr algn="ctr"/>
            <a:r>
              <a:rPr lang="en-US" sz="2400" b="1" dirty="0" smtClean="0">
                <a:solidFill>
                  <a:srgbClr val="1A0D00">
                    <a:alpha val="80000"/>
                  </a:srgbClr>
                </a:solidFill>
                <a:latin typeface="Book Antiqua" pitchFamily="18" charset="0"/>
              </a:rPr>
              <a:t>On this Monday the Fourteenth of July  in the Year of Our Lord 1349 be it proclaimed that all house pets will be exterminated.</a:t>
            </a:r>
          </a:p>
          <a:p>
            <a:pPr algn="ctr"/>
            <a:endParaRPr lang="en-US" sz="2400" b="1" dirty="0">
              <a:solidFill>
                <a:srgbClr val="1A0D00">
                  <a:alpha val="80000"/>
                </a:srgbClr>
              </a:solidFill>
              <a:latin typeface="Book Antiqua" pitchFamily="18" charset="0"/>
            </a:endParaRPr>
          </a:p>
          <a:p>
            <a:pPr algn="ctr"/>
            <a:r>
              <a:rPr lang="en-US" sz="2400" b="1" dirty="0" smtClean="0">
                <a:solidFill>
                  <a:srgbClr val="1A0D00">
                    <a:alpha val="80000"/>
                  </a:srgbClr>
                </a:solidFill>
                <a:latin typeface="Book Antiqua" pitchFamily="18" charset="0"/>
              </a:rPr>
              <a:t>It has been decided that animals are carriers of the pestilence. These animals live in our homes causing the problem to be even worse. This action is needed to keep us safe.</a:t>
            </a:r>
            <a:endParaRPr lang="en-US" sz="2400" b="1" dirty="0">
              <a:solidFill>
                <a:srgbClr val="1A0D00">
                  <a:alpha val="80000"/>
                </a:srgbClr>
              </a:solidFill>
              <a:latin typeface="Book Antiqua" pitchFamily="18" charset="0"/>
            </a:endParaRPr>
          </a:p>
        </p:txBody>
      </p:sp>
    </p:spTree>
    <p:extLst>
      <p:ext uri="{BB962C8B-B14F-4D97-AF65-F5344CB8AC3E}">
        <p14:creationId xmlns:p14="http://schemas.microsoft.com/office/powerpoint/2010/main" val="138736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172200" cy="1524000"/>
          </a:xfrm>
        </p:spPr>
        <p:txBody>
          <a:bodyPr>
            <a:normAutofit/>
          </a:bodyPr>
          <a:lstStyle/>
          <a:p>
            <a:pPr algn="l"/>
            <a:r>
              <a:rPr lang="en-US" sz="2400" dirty="0" smtClean="0">
                <a:latin typeface="Amienne" pitchFamily="82" charset="0"/>
              </a:rPr>
              <a:t>Dearest Mother, </a:t>
            </a:r>
            <a:endParaRPr lang="en-US" sz="2400" dirty="0">
              <a:latin typeface="Amienne" pitchFamily="82" charset="0"/>
            </a:endParaRPr>
          </a:p>
        </p:txBody>
      </p:sp>
      <p:sp>
        <p:nvSpPr>
          <p:cNvPr id="3" name="Content Placeholder 2"/>
          <p:cNvSpPr>
            <a:spLocks noGrp="1"/>
          </p:cNvSpPr>
          <p:nvPr>
            <p:ph idx="1"/>
          </p:nvPr>
        </p:nvSpPr>
        <p:spPr>
          <a:xfrm>
            <a:off x="152400" y="899583"/>
            <a:ext cx="6172200" cy="6034617"/>
          </a:xfrm>
        </p:spPr>
        <p:txBody>
          <a:bodyPr>
            <a:noAutofit/>
          </a:bodyPr>
          <a:lstStyle/>
          <a:p>
            <a:pPr marL="0" indent="0">
              <a:buNone/>
            </a:pPr>
            <a:r>
              <a:rPr lang="en-US" sz="2000" dirty="0" smtClean="0">
                <a:latin typeface="Amienne" pitchFamily="82" charset="0"/>
              </a:rPr>
              <a:t>I am so glad to finally write to you and that these horrible days are now behind us. We have lost so many of our brothers from the monastery and I weep for little Maria and Phillip. I thank God that you have survived the pestilence. Many are saying that it will be back soon but I know it is now gone.</a:t>
            </a:r>
          </a:p>
          <a:p>
            <a:pPr marL="0" indent="0">
              <a:buNone/>
            </a:pPr>
            <a:r>
              <a:rPr lang="en-US" sz="2000" dirty="0" smtClean="0">
                <a:latin typeface="Amienne" pitchFamily="82" charset="0"/>
              </a:rPr>
              <a:t>God has sent us this pestilence. Our people had become too corrupt and greedy. There has even been evil within the church.  We failed God in the Crusades. He commanded us to regain the Holy Land and we did not. Our weak faith has brought this on us.</a:t>
            </a:r>
          </a:p>
          <a:p>
            <a:pPr marL="0" indent="0">
              <a:buNone/>
            </a:pPr>
            <a:r>
              <a:rPr lang="en-US" sz="2000" dirty="0" smtClean="0">
                <a:latin typeface="Amienne" pitchFamily="82" charset="0"/>
              </a:rPr>
              <a:t>I know many say it was caused by the miasma, the bad odors, but that cannot be. If that were true then where has the pestilence gone now? The stench of death still hangs in the air. Why are no more getting sick? Simple. God, who brought this disease, has seen to forgive us and has now taken it away.</a:t>
            </a:r>
          </a:p>
          <a:p>
            <a:pPr marL="0" indent="0">
              <a:buNone/>
            </a:pPr>
            <a:r>
              <a:rPr lang="en-US" sz="2000" dirty="0" smtClean="0">
                <a:latin typeface="Amienne" pitchFamily="82" charset="0"/>
              </a:rPr>
              <a:t>Many have asked me why God would allow monks like me to die. They do not see the true miracle. Our Pope has not shown even a hint of sickness even as those around him did. God protected him.  There is no other way to explain the perfect health of God’s representative than to understand that this was from God.</a:t>
            </a:r>
          </a:p>
          <a:p>
            <a:pPr marL="0" indent="0">
              <a:buNone/>
            </a:pPr>
            <a:r>
              <a:rPr lang="en-US" sz="2000" dirty="0" smtClean="0">
                <a:latin typeface="Amienne" pitchFamily="82" charset="0"/>
              </a:rPr>
              <a:t>We must learn to serve God always. His love has taken this pestilence away. We must work to make sure it never returns.</a:t>
            </a:r>
          </a:p>
          <a:p>
            <a:pPr marL="0" indent="0">
              <a:buNone/>
            </a:pPr>
            <a:r>
              <a:rPr lang="en-US" sz="2000" dirty="0" smtClean="0">
                <a:latin typeface="Amienne" pitchFamily="82" charset="0"/>
              </a:rPr>
              <a:t>Sincerely,</a:t>
            </a:r>
          </a:p>
          <a:p>
            <a:pPr marL="0" indent="0">
              <a:buNone/>
            </a:pPr>
            <a:r>
              <a:rPr lang="en-US" sz="2000" dirty="0" smtClean="0">
                <a:latin typeface="Amienne" pitchFamily="82" charset="0"/>
              </a:rPr>
              <a:t>John </a:t>
            </a:r>
            <a:r>
              <a:rPr lang="en-US" sz="2000" dirty="0" err="1" smtClean="0">
                <a:latin typeface="Amienne" pitchFamily="82" charset="0"/>
              </a:rPr>
              <a:t>Smythe</a:t>
            </a:r>
            <a:endParaRPr lang="en-US" sz="2000" dirty="0">
              <a:latin typeface="Amienne" pitchFamily="82" charset="0"/>
            </a:endParaRPr>
          </a:p>
        </p:txBody>
      </p:sp>
    </p:spTree>
    <p:extLst>
      <p:ext uri="{BB962C8B-B14F-4D97-AF65-F5344CB8AC3E}">
        <p14:creationId xmlns:p14="http://schemas.microsoft.com/office/powerpoint/2010/main" val="19412220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2400"/>
            <a:ext cx="6172200" cy="1524000"/>
          </a:xfrm>
        </p:spPr>
        <p:txBody>
          <a:bodyPr>
            <a:noAutofit/>
          </a:bodyPr>
          <a:lstStyle/>
          <a:p>
            <a:r>
              <a:rPr lang="en-US" sz="5400" b="1" dirty="0" smtClean="0"/>
              <a:t>Exhibit B:  </a:t>
            </a:r>
            <a:br>
              <a:rPr lang="en-US" sz="5400" b="1" dirty="0" smtClean="0"/>
            </a:br>
            <a:r>
              <a:rPr lang="en-US" sz="5400" b="1" dirty="0" smtClean="0"/>
              <a:t>Disease Descriptions</a:t>
            </a:r>
            <a:endParaRPr lang="en-US" sz="5400" b="1" dirty="0"/>
          </a:p>
        </p:txBody>
      </p:sp>
      <p:sp>
        <p:nvSpPr>
          <p:cNvPr id="4" name="Title 1"/>
          <p:cNvSpPr txBox="1">
            <a:spLocks/>
          </p:cNvSpPr>
          <p:nvPr/>
        </p:nvSpPr>
        <p:spPr>
          <a:xfrm>
            <a:off x="349468" y="1905000"/>
            <a:ext cx="6172200" cy="1524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chemeClr val="tx1"/>
                </a:solidFill>
                <a:effectLst/>
                <a:uLnTx/>
                <a:uFillTx/>
                <a:latin typeface="+mj-lt"/>
                <a:ea typeface="+mj-ea"/>
                <a:cs typeface="+mj-cs"/>
              </a:rPr>
              <a:t>Exhibit C:  </a:t>
            </a:r>
            <a:br>
              <a:rPr kumimoji="0" lang="en-US" sz="5400" b="1" i="0" u="none" strike="noStrike" kern="1200" cap="none" spc="0" normalizeH="0" baseline="0" noProof="0" dirty="0" smtClean="0">
                <a:ln>
                  <a:noFill/>
                </a:ln>
                <a:solidFill>
                  <a:schemeClr val="tx1"/>
                </a:solidFill>
                <a:effectLst/>
                <a:uLnTx/>
                <a:uFillTx/>
                <a:latin typeface="+mj-lt"/>
                <a:ea typeface="+mj-ea"/>
                <a:cs typeface="+mj-cs"/>
              </a:rPr>
            </a:br>
            <a:r>
              <a:rPr kumimoji="0" lang="en-US" sz="5400" b="1" i="0" u="none" strike="noStrike" kern="1200" cap="none" spc="0" normalizeH="0" baseline="0" noProof="0" dirty="0" smtClean="0">
                <a:ln>
                  <a:noFill/>
                </a:ln>
                <a:solidFill>
                  <a:schemeClr val="tx1"/>
                </a:solidFill>
                <a:effectLst/>
                <a:uLnTx/>
                <a:uFillTx/>
                <a:latin typeface="+mj-lt"/>
                <a:ea typeface="+mj-ea"/>
                <a:cs typeface="+mj-cs"/>
              </a:rPr>
              <a:t>Historical Plagues</a:t>
            </a:r>
            <a:endParaRPr kumimoji="0" lang="en-US" sz="5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Title 1"/>
          <p:cNvSpPr txBox="1">
            <a:spLocks/>
          </p:cNvSpPr>
          <p:nvPr/>
        </p:nvSpPr>
        <p:spPr>
          <a:xfrm>
            <a:off x="356036" y="3810000"/>
            <a:ext cx="6172200" cy="1524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chemeClr val="tx1"/>
                </a:solidFill>
                <a:effectLst/>
                <a:uLnTx/>
                <a:uFillTx/>
                <a:latin typeface="+mj-lt"/>
                <a:ea typeface="+mj-ea"/>
                <a:cs typeface="+mj-cs"/>
              </a:rPr>
              <a:t>Exhibit D:  </a:t>
            </a:r>
            <a:br>
              <a:rPr kumimoji="0" lang="en-US" sz="5400" b="1" i="0" u="none" strike="noStrike" kern="1200" cap="none" spc="0" normalizeH="0" baseline="0" noProof="0" dirty="0" smtClean="0">
                <a:ln>
                  <a:noFill/>
                </a:ln>
                <a:solidFill>
                  <a:schemeClr val="tx1"/>
                </a:solidFill>
                <a:effectLst/>
                <a:uLnTx/>
                <a:uFillTx/>
                <a:latin typeface="+mj-lt"/>
                <a:ea typeface="+mj-ea"/>
                <a:cs typeface="+mj-cs"/>
              </a:rPr>
            </a:br>
            <a:r>
              <a:rPr kumimoji="0" lang="en-US" sz="5400" b="1" i="0" u="none" strike="noStrike" kern="1200" cap="none" spc="0" normalizeH="0" baseline="0" noProof="0" dirty="0" smtClean="0">
                <a:ln>
                  <a:noFill/>
                </a:ln>
                <a:solidFill>
                  <a:schemeClr val="tx1"/>
                </a:solidFill>
                <a:effectLst/>
                <a:uLnTx/>
                <a:uFillTx/>
                <a:latin typeface="+mj-lt"/>
                <a:ea typeface="+mj-ea"/>
                <a:cs typeface="+mj-cs"/>
              </a:rPr>
              <a:t>The</a:t>
            </a:r>
            <a:r>
              <a:rPr kumimoji="0" lang="en-US" sz="5400" b="1" i="0" u="none" strike="noStrike" kern="1200" cap="none" spc="0" normalizeH="0" noProof="0" dirty="0" smtClean="0">
                <a:ln>
                  <a:noFill/>
                </a:ln>
                <a:solidFill>
                  <a:schemeClr val="tx1"/>
                </a:solidFill>
                <a:effectLst/>
                <a:uLnTx/>
                <a:uFillTx/>
                <a:latin typeface="+mj-lt"/>
                <a:ea typeface="+mj-ea"/>
                <a:cs typeface="+mj-cs"/>
              </a:rPr>
              <a:t> Miasma</a:t>
            </a:r>
            <a:endParaRPr kumimoji="0" lang="en-US" sz="54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Title 1"/>
          <p:cNvSpPr txBox="1">
            <a:spLocks/>
          </p:cNvSpPr>
          <p:nvPr/>
        </p:nvSpPr>
        <p:spPr>
          <a:xfrm>
            <a:off x="362604" y="5562600"/>
            <a:ext cx="6172200" cy="1524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chemeClr val="tx1"/>
                </a:solidFill>
                <a:effectLst/>
                <a:uLnTx/>
                <a:uFillTx/>
                <a:latin typeface="+mj-lt"/>
                <a:ea typeface="+mj-ea"/>
                <a:cs typeface="+mj-cs"/>
              </a:rPr>
              <a:t>Exhibit E:  </a:t>
            </a:r>
            <a:br>
              <a:rPr kumimoji="0" lang="en-US" sz="5400" b="1" i="0" u="none" strike="noStrike" kern="1200" cap="none" spc="0" normalizeH="0" baseline="0" noProof="0" dirty="0" smtClean="0">
                <a:ln>
                  <a:noFill/>
                </a:ln>
                <a:solidFill>
                  <a:schemeClr val="tx1"/>
                </a:solidFill>
                <a:effectLst/>
                <a:uLnTx/>
                <a:uFillTx/>
                <a:latin typeface="+mj-lt"/>
                <a:ea typeface="+mj-ea"/>
                <a:cs typeface="+mj-cs"/>
              </a:rPr>
            </a:br>
            <a:r>
              <a:rPr kumimoji="0" lang="en-US" sz="5400" b="1" i="0" u="none" strike="noStrike" kern="1200" cap="none" spc="0" normalizeH="0" baseline="0" noProof="0" dirty="0" smtClean="0">
                <a:ln>
                  <a:noFill/>
                </a:ln>
                <a:solidFill>
                  <a:schemeClr val="tx1"/>
                </a:solidFill>
                <a:effectLst/>
                <a:uLnTx/>
                <a:uFillTx/>
                <a:latin typeface="+mj-lt"/>
                <a:ea typeface="+mj-ea"/>
                <a:cs typeface="+mj-cs"/>
              </a:rPr>
              <a:t>Letter</a:t>
            </a:r>
            <a:r>
              <a:rPr kumimoji="0" lang="en-US" sz="5400" b="1" i="0" u="none" strike="noStrike" kern="1200" cap="none" spc="0" normalizeH="0" noProof="0" dirty="0" smtClean="0">
                <a:ln>
                  <a:noFill/>
                </a:ln>
                <a:solidFill>
                  <a:schemeClr val="tx1"/>
                </a:solidFill>
                <a:effectLst/>
                <a:uLnTx/>
                <a:uFillTx/>
                <a:latin typeface="+mj-lt"/>
                <a:ea typeface="+mj-ea"/>
                <a:cs typeface="+mj-cs"/>
              </a:rPr>
              <a:t> from a Monk</a:t>
            </a:r>
            <a:endParaRPr kumimoji="0" lang="en-US" sz="5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2400"/>
            <a:ext cx="6172200" cy="1524000"/>
          </a:xfrm>
        </p:spPr>
        <p:txBody>
          <a:bodyPr>
            <a:noAutofit/>
          </a:bodyPr>
          <a:lstStyle/>
          <a:p>
            <a:r>
              <a:rPr lang="en-US" sz="5400" b="1" dirty="0" smtClean="0"/>
              <a:t>Exhibit F:  </a:t>
            </a:r>
            <a:br>
              <a:rPr lang="en-US" sz="5400" b="1" dirty="0" smtClean="0"/>
            </a:br>
            <a:r>
              <a:rPr lang="en-US" sz="5400" b="1" dirty="0" smtClean="0"/>
              <a:t>Black Death Map</a:t>
            </a:r>
            <a:endParaRPr lang="en-US" sz="5400" b="1" dirty="0"/>
          </a:p>
        </p:txBody>
      </p:sp>
      <p:sp>
        <p:nvSpPr>
          <p:cNvPr id="4" name="Title 1"/>
          <p:cNvSpPr txBox="1">
            <a:spLocks/>
          </p:cNvSpPr>
          <p:nvPr/>
        </p:nvSpPr>
        <p:spPr>
          <a:xfrm>
            <a:off x="349468" y="1905000"/>
            <a:ext cx="6172200" cy="1524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chemeClr val="tx1"/>
                </a:solidFill>
                <a:effectLst/>
                <a:uLnTx/>
                <a:uFillTx/>
                <a:latin typeface="+mj-lt"/>
                <a:ea typeface="+mj-ea"/>
                <a:cs typeface="+mj-cs"/>
              </a:rPr>
              <a:t>Exhibit G:  </a:t>
            </a:r>
            <a:br>
              <a:rPr kumimoji="0" lang="en-US" sz="5400" b="1" i="0" u="none" strike="noStrike" kern="1200" cap="none" spc="0" normalizeH="0" baseline="0" noProof="0" dirty="0" smtClean="0">
                <a:ln>
                  <a:noFill/>
                </a:ln>
                <a:solidFill>
                  <a:schemeClr val="tx1"/>
                </a:solidFill>
                <a:effectLst/>
                <a:uLnTx/>
                <a:uFillTx/>
                <a:latin typeface="+mj-lt"/>
                <a:ea typeface="+mj-ea"/>
                <a:cs typeface="+mj-cs"/>
              </a:rPr>
            </a:br>
            <a:r>
              <a:rPr kumimoji="0" lang="en-US" sz="5400" b="1" i="0" u="none" strike="noStrike" kern="1200" cap="none" spc="0" normalizeH="0" baseline="0" noProof="0" dirty="0" smtClean="0">
                <a:ln>
                  <a:noFill/>
                </a:ln>
                <a:solidFill>
                  <a:schemeClr val="tx1"/>
                </a:solidFill>
                <a:effectLst/>
                <a:uLnTx/>
                <a:uFillTx/>
                <a:latin typeface="+mj-lt"/>
                <a:ea typeface="+mj-ea"/>
                <a:cs typeface="+mj-cs"/>
              </a:rPr>
              <a:t>Extermination</a:t>
            </a:r>
            <a:endParaRPr kumimoji="0" lang="en-US" sz="5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1593</TotalTime>
  <Words>1929</Words>
  <Application>Microsoft Office PowerPoint</Application>
  <PresentationFormat>On-screen Show (4:3)</PresentationFormat>
  <Paragraphs>196</Paragraphs>
  <Slides>14</Slides>
  <Notes>12</Notes>
  <HiddenSlides>3</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Description of the  Medieval Black Death</vt:lpstr>
      <vt:lpstr>Description of Modern Bubonic Plague</vt:lpstr>
      <vt:lpstr>PowerPoint Presentation</vt:lpstr>
      <vt:lpstr>Description of Ebola Virus</vt:lpstr>
      <vt:lpstr>PowerPoint Presentation</vt:lpstr>
      <vt:lpstr>PowerPoint Presentation</vt:lpstr>
      <vt:lpstr>PowerPoint Presentation</vt:lpstr>
      <vt:lpstr>NOTICE OF EXTERMINATION</vt:lpstr>
      <vt:lpstr>Dearest Mother, </vt:lpstr>
      <vt:lpstr>Exhibit B:   Disease Descriptions</vt:lpstr>
      <vt:lpstr>Exhibit F:   Black Death Map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Death</dc:title>
  <dc:creator>kev</dc:creator>
  <cp:lastModifiedBy>Josephine Schaller</cp:lastModifiedBy>
  <cp:revision>64</cp:revision>
  <dcterms:created xsi:type="dcterms:W3CDTF">2013-02-04T05:08:17Z</dcterms:created>
  <dcterms:modified xsi:type="dcterms:W3CDTF">2013-02-04T15:32:34Z</dcterms:modified>
</cp:coreProperties>
</file>