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6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7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7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  <p:sldMasterId id="2147483686" r:id="rId2"/>
    <p:sldMasterId id="2147483688" r:id="rId3"/>
    <p:sldMasterId id="2147483692" r:id="rId4"/>
    <p:sldMasterId id="2147483694" r:id="rId5"/>
    <p:sldMasterId id="2147483724" r:id="rId6"/>
    <p:sldMasterId id="2147483766" r:id="rId7"/>
  </p:sldMasterIdLst>
  <p:notesMasterIdLst>
    <p:notesMasterId r:id="rId82"/>
  </p:notesMasterIdLst>
  <p:sldIdLst>
    <p:sldId id="256" r:id="rId8"/>
    <p:sldId id="257" r:id="rId9"/>
    <p:sldId id="262" r:id="rId10"/>
    <p:sldId id="263" r:id="rId11"/>
    <p:sldId id="264" r:id="rId12"/>
    <p:sldId id="265" r:id="rId13"/>
    <p:sldId id="266" r:id="rId14"/>
    <p:sldId id="26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8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FF"/>
    <a:srgbClr val="00FF00"/>
    <a:srgbClr val="FF8000"/>
    <a:srgbClr val="FF0000"/>
    <a:srgbClr val="E3D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6" autoAdjust="0"/>
    <p:restoredTop sz="91000" autoAdjust="0"/>
  </p:normalViewPr>
  <p:slideViewPr>
    <p:cSldViewPr>
      <p:cViewPr varScale="1">
        <p:scale>
          <a:sx n="45" d="100"/>
          <a:sy n="45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39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ADB2F95-B2D8-480D-95D3-17BC2B970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94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56559B99-3E6B-43DF-96D4-3BED83C4D0C5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0F737E2E-2E47-43E2-B640-861562988A7C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CE0E2664-7E80-4901-87B9-6B84120B0703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258704FF-E77C-4AC1-A8E6-80BA0DF6C971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75910688-7E86-4A09-95B5-33175F66DC54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7D1E612-1133-4B3E-899C-689B98428C62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90A26BCA-EECC-4745-AA21-831625486A8D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9BC5DF56-3FFA-4848-947C-8FDB8D32D6A4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8CE7113F-DD85-4886-A182-70527A3E7E9D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DB1FEF4A-C96D-4D6D-9EDF-1B4339F6273D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003341C0-272A-4534-A8F0-71878BF2708E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B333AE24-48D2-4B7D-BD72-F367E43B6110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86C26CC3-EBB1-4839-8263-2DC4EF28F0D6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4323F0F4-D5B4-4DA4-8F02-01512B306284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9558DAD2-F250-4976-9E86-BE74C79829E6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01A5DAF-7228-4C15-B464-B327D67CC035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7314B07C-911E-4365-8356-EBE7DEE1ABC9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552AAF34-6883-4513-A3E0-A1187DD4F8EA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BE7DB0F1-B8B9-4B47-8433-C8BE74A0F612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560D06F6-60B6-433F-B08E-57131E4CA6FB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E9C2FF6B-2F90-4373-907D-98CDE32876FA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CF34073-A4F3-4618-961A-6E03A27D1D44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F84DCB6-4AB0-49EF-8D52-8ED448766616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A3C7A3A0-354A-4E21-8BAB-B5DE6DC4CAD5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AED1DD75-BD4A-43C2-BD8A-F0FF22C88C0B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0A1C3C4-CB0F-47DE-A8FE-9DA2DF98CA75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B7067921-803A-43EB-A33D-C17178779F42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23EBFC1D-7425-4217-A38A-C49861F748AE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8E38B376-05C2-4E72-812E-930AD7BF2E0F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9BF5885-82A8-46F8-839C-13FA38089D4F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417A8A94-ABE4-4AFD-90B4-EFCC7A292A01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EA23CB4A-97F7-4261-A6A1-89F85B54F30F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4DCD4DD1-2B2B-4C86-A01A-6675E7F96AE5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182FB0FD-A53D-4A54-8DAC-6A69A00B70BD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1A45D94C-DEA5-48F5-90EB-8706DC76DA2A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6A73085B-AD2E-4A0C-AB38-47BA89735624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781B250B-7163-4E54-83FA-CEC5D9A74C3F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5254A952-A99B-4D95-AE74-322880E9DAD5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90D8D3D7-0451-4ED5-B3BD-EED6D1FC90F8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998839C3-5DAB-438A-8613-4130581501EF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8AADCB76-766C-4CB4-B99C-FE9D77C7B726}" type="slidenum">
              <a:rPr lang="en-US" sz="1200"/>
              <a:pPr/>
              <a:t>41</a:t>
            </a:fld>
            <a:endParaRPr 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2A382FF8-9396-4CA2-8E62-D54C1371D2DC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DF63D5F0-DFF2-4C0C-8BBE-B9B47A56388B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E4E9BC65-68B0-42D6-A665-091A19A0D68B}" type="slidenum">
              <a:rPr lang="en-US" sz="1200"/>
              <a:pPr/>
              <a:t>44</a:t>
            </a:fld>
            <a:endParaRPr lang="en-US" sz="12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5A11E41A-B389-4450-9767-B2D9C1E236DC}" type="slidenum">
              <a:rPr lang="en-US" sz="1200"/>
              <a:pPr/>
              <a:t>45</a:t>
            </a:fld>
            <a:endParaRPr lang="en-US" sz="12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27C1480-ADEB-4751-8FF9-ECCAE9CAEB99}" type="slidenum">
              <a:rPr lang="en-US" sz="1200"/>
              <a:pPr/>
              <a:t>46</a:t>
            </a:fld>
            <a:endParaRPr lang="en-US" sz="12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5204E5A-8D5D-4309-BE8E-13C9ADB8A357}" type="slidenum">
              <a:rPr lang="en-US" sz="1200"/>
              <a:pPr/>
              <a:t>47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4C7300A2-FC13-44C0-9845-48AD6E3769C3}" type="slidenum">
              <a:rPr lang="en-US" sz="1200"/>
              <a:pPr/>
              <a:t>48</a:t>
            </a:fld>
            <a:endParaRPr lang="en-US" sz="12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EE294711-08A1-431E-BEE6-8F52CC483EDB}" type="slidenum">
              <a:rPr lang="en-US" sz="1200"/>
              <a:pPr/>
              <a:t>49</a:t>
            </a:fld>
            <a:endParaRPr lang="en-US" sz="12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0F77CA8C-A5A9-4EC2-821C-D89F19788055}" type="slidenum">
              <a:rPr lang="en-US" sz="1200"/>
              <a:pPr/>
              <a:t>50</a:t>
            </a:fld>
            <a:endParaRPr lang="en-US" sz="12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AD1CDC69-DD32-483F-B97E-F893F7C7E4D7}" type="slidenum">
              <a:rPr lang="en-US" sz="1200"/>
              <a:pPr/>
              <a:t>51</a:t>
            </a:fld>
            <a:endParaRPr lang="en-US" sz="12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8AEEFD5C-41D3-46DF-AFA7-6D8BC8D52812}" type="slidenum">
              <a:rPr lang="en-US" sz="1200"/>
              <a:pPr/>
              <a:t>52</a:t>
            </a:fld>
            <a:endParaRPr lang="en-US" sz="12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AFC80C48-4194-403A-AD35-5A3E3C8E6544}" type="slidenum">
              <a:rPr lang="en-US" sz="1200"/>
              <a:pPr/>
              <a:t>53</a:t>
            </a:fld>
            <a:endParaRPr lang="en-US" sz="12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62472763-B5C2-4E3C-A449-683A9ED08A92}" type="slidenum">
              <a:rPr lang="en-US" sz="1200"/>
              <a:pPr/>
              <a:t>54</a:t>
            </a:fld>
            <a:endParaRPr 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5049A07-1CAA-46CF-BF03-76E3CFD28BB6}" type="slidenum">
              <a:rPr lang="en-US" sz="1200"/>
              <a:pPr/>
              <a:t>55</a:t>
            </a:fld>
            <a:endParaRPr 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752BDFB2-A32D-448C-8646-A44525EC958B}" type="slidenum">
              <a:rPr lang="en-US" sz="1200"/>
              <a:pPr/>
              <a:t>56</a:t>
            </a:fld>
            <a:endParaRPr lang="en-US" sz="12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EC559AE-4890-47E5-8163-CB2EB0BB4D5A}" type="slidenum">
              <a:rPr lang="en-US" sz="1200"/>
              <a:pPr/>
              <a:t>57</a:t>
            </a:fld>
            <a:endParaRPr 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969B39F-1209-4718-9380-C9CBBA4724FF}" type="slidenum">
              <a:rPr lang="en-US" sz="1200"/>
              <a:pPr/>
              <a:t>58</a:t>
            </a:fld>
            <a:endParaRPr lang="en-U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31F9805-4704-40C5-ADDB-22D7A7C79C73}" type="slidenum">
              <a:rPr lang="en-US" sz="1200"/>
              <a:pPr/>
              <a:t>59</a:t>
            </a:fld>
            <a:endParaRPr 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2FB16CDB-C98D-428E-9F86-DF152A5469EC}" type="slidenum">
              <a:rPr lang="en-US" sz="1200"/>
              <a:pPr/>
              <a:t>60</a:t>
            </a:fld>
            <a:endParaRPr lang="en-US" sz="12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6D523027-5D05-450B-B23D-56FABD7B2016}" type="slidenum">
              <a:rPr lang="en-US" sz="1200"/>
              <a:pPr/>
              <a:t>61</a:t>
            </a:fld>
            <a:endParaRPr 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1FCC6F4E-1205-423F-8CF3-417AE53EB402}" type="slidenum">
              <a:rPr lang="en-US" sz="1200"/>
              <a:pPr/>
              <a:t>62</a:t>
            </a:fld>
            <a:endParaRPr lang="en-US" sz="12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A1D1BA84-2510-409B-A7A2-E40207CB5D99}" type="slidenum">
              <a:rPr lang="en-US" sz="1200"/>
              <a:pPr/>
              <a:t>63</a:t>
            </a:fld>
            <a:endParaRPr lang="en-US" sz="12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CEB43921-1860-407F-A4A9-9DAF3C371ADF}" type="slidenum">
              <a:rPr lang="en-US" sz="1200"/>
              <a:pPr/>
              <a:t>64</a:t>
            </a:fld>
            <a:endParaRPr 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20B02D22-27E8-4E57-BA8F-87B336A2A722}" type="slidenum">
              <a:rPr lang="en-US" sz="1200"/>
              <a:pPr/>
              <a:t>65</a:t>
            </a:fld>
            <a:endParaRPr 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CC5E31B7-7340-4D43-A67B-10E539A7BE53}" type="slidenum">
              <a:rPr lang="en-US" sz="1200"/>
              <a:pPr/>
              <a:t>66</a:t>
            </a:fld>
            <a:endParaRPr lang="en-US" sz="12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F788FB08-235F-4FF8-A2B7-4105855E992C}" type="slidenum">
              <a:rPr lang="en-US" sz="1200"/>
              <a:pPr/>
              <a:t>67</a:t>
            </a:fld>
            <a:endParaRPr 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DE53B3FE-BB8C-4ADE-A912-65FA2E027718}" type="slidenum">
              <a:rPr lang="en-US" sz="1200"/>
              <a:pPr/>
              <a:t>68</a:t>
            </a:fld>
            <a:endParaRPr 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1E940E67-BC79-4372-A626-A0B0C1CEC2E8}" type="slidenum">
              <a:rPr lang="en-US" sz="1200"/>
              <a:pPr/>
              <a:t>69</a:t>
            </a:fld>
            <a:endParaRPr lang="en-US" sz="12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C26A45EF-1BC2-4776-96C0-01F05AFF10D1}" type="slidenum">
              <a:rPr lang="en-US" sz="1200"/>
              <a:pPr/>
              <a:t>70</a:t>
            </a:fld>
            <a:endParaRPr 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44321F76-D961-4E5B-B7B8-01BBE1DCE471}" type="slidenum">
              <a:rPr lang="en-US" sz="1200"/>
              <a:pPr/>
              <a:t>71</a:t>
            </a:fld>
            <a:endParaRPr 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30C24F97-AE71-43CE-B754-43C153D5D1E0}" type="slidenum">
              <a:rPr lang="en-US" sz="1200"/>
              <a:pPr/>
              <a:t>72</a:t>
            </a:fld>
            <a:endParaRPr lang="en-US" sz="12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fld id="{C95580EB-5D6E-433E-9FAD-660A3EFBBD70}" type="slidenum">
              <a:rPr lang="en-US" sz="1200"/>
              <a:pPr/>
              <a:t>73</a:t>
            </a:fld>
            <a:endParaRPr 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200" y="1066800"/>
            <a:ext cx="8991600" cy="4495800"/>
            <a:chOff x="48" y="672"/>
            <a:chExt cx="5664" cy="2832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96" y="768"/>
              <a:ext cx="5568" cy="2592"/>
              <a:chOff x="96" y="768"/>
              <a:chExt cx="5568" cy="2592"/>
            </a:xfrm>
          </p:grpSpPr>
          <p:sp>
            <p:nvSpPr>
              <p:cNvPr id="18" name="AutoShape 4"/>
              <p:cNvSpPr>
                <a:spLocks noChangeArrowheads="1"/>
              </p:cNvSpPr>
              <p:nvPr/>
            </p:nvSpPr>
            <p:spPr bwMode="auto">
              <a:xfrm>
                <a:off x="192" y="864"/>
                <a:ext cx="5376" cy="2400"/>
              </a:xfrm>
              <a:prstGeom prst="plaque">
                <a:avLst>
                  <a:gd name="adj" fmla="val 7639"/>
                </a:avLst>
              </a:prstGeom>
              <a:solidFill>
                <a:schemeClr val="bg1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AutoShape 5"/>
              <p:cNvSpPr>
                <a:spLocks noChangeArrowheads="1"/>
              </p:cNvSpPr>
              <p:nvPr/>
            </p:nvSpPr>
            <p:spPr bwMode="auto">
              <a:xfrm rot="5400000">
                <a:off x="-840" y="2040"/>
                <a:ext cx="1968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AutoShape 6"/>
              <p:cNvSpPr>
                <a:spLocks noChangeArrowheads="1"/>
              </p:cNvSpPr>
              <p:nvPr/>
            </p:nvSpPr>
            <p:spPr bwMode="auto">
              <a:xfrm rot="10800000">
                <a:off x="480" y="768"/>
                <a:ext cx="4800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AutoShape 7"/>
              <p:cNvSpPr>
                <a:spLocks noChangeArrowheads="1"/>
              </p:cNvSpPr>
              <p:nvPr/>
            </p:nvSpPr>
            <p:spPr bwMode="auto">
              <a:xfrm>
                <a:off x="528" y="3264"/>
                <a:ext cx="4800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AutoShape 8"/>
              <p:cNvSpPr>
                <a:spLocks noChangeArrowheads="1"/>
              </p:cNvSpPr>
              <p:nvPr/>
            </p:nvSpPr>
            <p:spPr bwMode="auto">
              <a:xfrm rot="16200000">
                <a:off x="4632" y="2040"/>
                <a:ext cx="1968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48" y="672"/>
              <a:ext cx="480" cy="480"/>
              <a:chOff x="48" y="672"/>
              <a:chExt cx="480" cy="480"/>
            </a:xfrm>
          </p:grpSpPr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48" y="672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0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96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70861" dir="2519233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5232" y="672"/>
              <a:ext cx="480" cy="480"/>
              <a:chOff x="5232" y="672"/>
              <a:chExt cx="480" cy="480"/>
            </a:xfrm>
          </p:grpSpPr>
          <p:sp>
            <p:nvSpPr>
              <p:cNvPr id="14" name="Oval 13"/>
              <p:cNvSpPr>
                <a:spLocks noChangeArrowheads="1"/>
              </p:cNvSpPr>
              <p:nvPr/>
            </p:nvSpPr>
            <p:spPr bwMode="auto">
              <a:xfrm>
                <a:off x="5232" y="672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0"/>
                      <a:invGamma/>
                    </a:schemeClr>
                  </a:gs>
                </a:gsLst>
                <a:lin ang="189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81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auto">
              <a:xfrm>
                <a:off x="5383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15003" dir="5780412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48" y="3024"/>
              <a:ext cx="480" cy="480"/>
              <a:chOff x="48" y="3696"/>
              <a:chExt cx="480" cy="480"/>
            </a:xfrm>
          </p:grpSpPr>
          <p:sp>
            <p:nvSpPr>
              <p:cNvPr id="12" name="Oval 16"/>
              <p:cNvSpPr>
                <a:spLocks noChangeArrowheads="1"/>
              </p:cNvSpPr>
              <p:nvPr/>
            </p:nvSpPr>
            <p:spPr bwMode="auto">
              <a:xfrm>
                <a:off x="48" y="3696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0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Oval 17"/>
              <p:cNvSpPr>
                <a:spLocks noChangeArrowheads="1"/>
              </p:cNvSpPr>
              <p:nvPr/>
            </p:nvSpPr>
            <p:spPr bwMode="auto">
              <a:xfrm>
                <a:off x="9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27633" dir="342636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5184" y="3024"/>
              <a:ext cx="480" cy="480"/>
              <a:chOff x="5232" y="3696"/>
              <a:chExt cx="480" cy="480"/>
            </a:xfrm>
          </p:grpSpPr>
          <p:sp>
            <p:nvSpPr>
              <p:cNvPr id="10" name="Oval 19"/>
              <p:cNvSpPr>
                <a:spLocks noChangeArrowheads="1"/>
              </p:cNvSpPr>
              <p:nvPr/>
            </p:nvSpPr>
            <p:spPr bwMode="auto">
              <a:xfrm>
                <a:off x="5232" y="3696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0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135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Oval 20"/>
              <p:cNvSpPr>
                <a:spLocks noChangeArrowheads="1"/>
              </p:cNvSpPr>
              <p:nvPr/>
            </p:nvSpPr>
            <p:spPr bwMode="auto">
              <a:xfrm>
                <a:off x="537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7961" dir="8100000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6885" name="Rectangle 21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886" name="Rectangle 2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2438400" y="6248400"/>
            <a:ext cx="42672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BBE3FC-E625-48F4-BA05-13DFA8B35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1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1FF85-9948-4F43-9D2E-9ED311DE5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72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A9893-3D76-45F5-9199-D0EFD6FA3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06D74-55D4-4220-B1E3-188242719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0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5C0CA-1012-4163-BCBF-CD8628256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1B86B-EA7F-4174-8C13-5CBD25B2E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4879-FED1-482F-8A10-C9FBE10A0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27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3DC97-D562-4BB0-8344-3EC2E8C2E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3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FF9B6-5603-4717-BA4E-89AE99511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4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36AB3-4920-48AD-B3CA-920E5EBF1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9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76200"/>
            <a:ext cx="22098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76200"/>
            <a:ext cx="64770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AB57C-D4CA-4589-8471-BE2B7DE3B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50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53975" y="34925"/>
            <a:ext cx="9037638" cy="6773863"/>
          </a:xfrm>
          <a:custGeom>
            <a:avLst/>
            <a:gdLst/>
            <a:ahLst/>
            <a:cxnLst>
              <a:cxn ang="0">
                <a:pos x="2505" y="116"/>
              </a:cxn>
              <a:cxn ang="0">
                <a:pos x="3038" y="122"/>
              </a:cxn>
              <a:cxn ang="0">
                <a:pos x="3230" y="218"/>
              </a:cxn>
              <a:cxn ang="0">
                <a:pos x="3326" y="410"/>
              </a:cxn>
              <a:cxn ang="0">
                <a:pos x="3518" y="170"/>
              </a:cxn>
              <a:cxn ang="0">
                <a:pos x="3928" y="16"/>
              </a:cxn>
              <a:cxn ang="0">
                <a:pos x="4142" y="362"/>
              </a:cxn>
              <a:cxn ang="0">
                <a:pos x="4543" y="455"/>
              </a:cxn>
              <a:cxn ang="0">
                <a:pos x="4814" y="122"/>
              </a:cxn>
              <a:cxn ang="0">
                <a:pos x="5342" y="26"/>
              </a:cxn>
              <a:cxn ang="0">
                <a:pos x="5678" y="410"/>
              </a:cxn>
              <a:cxn ang="0">
                <a:pos x="5620" y="747"/>
              </a:cxn>
              <a:cxn ang="0">
                <a:pos x="5443" y="1055"/>
              </a:cxn>
              <a:cxn ang="0">
                <a:pos x="5297" y="1455"/>
              </a:cxn>
              <a:cxn ang="0">
                <a:pos x="5390" y="1706"/>
              </a:cxn>
              <a:cxn ang="0">
                <a:pos x="5630" y="2042"/>
              </a:cxn>
              <a:cxn ang="0">
                <a:pos x="5390" y="2426"/>
              </a:cxn>
              <a:cxn ang="0">
                <a:pos x="5150" y="2570"/>
              </a:cxn>
              <a:cxn ang="0">
                <a:pos x="5438" y="2810"/>
              </a:cxn>
              <a:cxn ang="0">
                <a:pos x="5342" y="3002"/>
              </a:cxn>
              <a:cxn ang="0">
                <a:pos x="5438" y="3242"/>
              </a:cxn>
              <a:cxn ang="0">
                <a:pos x="5678" y="3626"/>
              </a:cxn>
              <a:cxn ang="0">
                <a:pos x="5438" y="4106"/>
              </a:cxn>
              <a:cxn ang="0">
                <a:pos x="5006" y="4250"/>
              </a:cxn>
              <a:cxn ang="0">
                <a:pos x="4436" y="4209"/>
              </a:cxn>
              <a:cxn ang="0">
                <a:pos x="4082" y="3932"/>
              </a:cxn>
              <a:cxn ang="0">
                <a:pos x="3835" y="3886"/>
              </a:cxn>
              <a:cxn ang="0">
                <a:pos x="3328" y="4193"/>
              </a:cxn>
              <a:cxn ang="0">
                <a:pos x="2894" y="4106"/>
              </a:cxn>
              <a:cxn ang="0">
                <a:pos x="2558" y="3986"/>
              </a:cxn>
              <a:cxn ang="0">
                <a:pos x="2112" y="4101"/>
              </a:cxn>
              <a:cxn ang="0">
                <a:pos x="1666" y="3932"/>
              </a:cxn>
              <a:cxn ang="0">
                <a:pos x="1358" y="4154"/>
              </a:cxn>
              <a:cxn ang="0">
                <a:pos x="926" y="4250"/>
              </a:cxn>
              <a:cxn ang="0">
                <a:pos x="451" y="4070"/>
              </a:cxn>
              <a:cxn ang="0">
                <a:pos x="254" y="3530"/>
              </a:cxn>
              <a:cxn ang="0">
                <a:pos x="14" y="3242"/>
              </a:cxn>
              <a:cxn ang="0">
                <a:pos x="166" y="2855"/>
              </a:cxn>
              <a:cxn ang="0">
                <a:pos x="542" y="2618"/>
              </a:cxn>
              <a:cxn ang="0">
                <a:pos x="420" y="2293"/>
              </a:cxn>
              <a:cxn ang="0">
                <a:pos x="28" y="2155"/>
              </a:cxn>
              <a:cxn ang="0">
                <a:pos x="110" y="1850"/>
              </a:cxn>
              <a:cxn ang="0">
                <a:pos x="302" y="1562"/>
              </a:cxn>
              <a:cxn ang="0">
                <a:pos x="404" y="1355"/>
              </a:cxn>
              <a:cxn ang="0">
                <a:pos x="206" y="1082"/>
              </a:cxn>
              <a:cxn ang="0">
                <a:pos x="14" y="698"/>
              </a:cxn>
              <a:cxn ang="0">
                <a:pos x="158" y="266"/>
              </a:cxn>
              <a:cxn ang="0">
                <a:pos x="543" y="63"/>
              </a:cxn>
              <a:cxn ang="0">
                <a:pos x="1022" y="218"/>
              </a:cxn>
              <a:cxn ang="0">
                <a:pos x="1258" y="432"/>
              </a:cxn>
              <a:cxn ang="0">
                <a:pos x="1535" y="216"/>
              </a:cxn>
              <a:cxn ang="0">
                <a:pos x="1866" y="286"/>
              </a:cxn>
              <a:cxn ang="0">
                <a:pos x="2297" y="55"/>
              </a:cxn>
            </a:cxnLst>
            <a:rect l="0" t="0" r="r" b="b"/>
            <a:pathLst>
              <a:path w="5693" h="4267">
                <a:moveTo>
                  <a:pt x="2297" y="55"/>
                </a:moveTo>
                <a:cubicBezTo>
                  <a:pt x="2351" y="47"/>
                  <a:pt x="2421" y="72"/>
                  <a:pt x="2505" y="116"/>
                </a:cubicBezTo>
                <a:cubicBezTo>
                  <a:pt x="2588" y="159"/>
                  <a:pt x="2709" y="313"/>
                  <a:pt x="2798" y="314"/>
                </a:cubicBezTo>
                <a:cubicBezTo>
                  <a:pt x="2886" y="314"/>
                  <a:pt x="2974" y="153"/>
                  <a:pt x="3038" y="122"/>
                </a:cubicBezTo>
                <a:cubicBezTo>
                  <a:pt x="3101" y="90"/>
                  <a:pt x="3150" y="106"/>
                  <a:pt x="3182" y="122"/>
                </a:cubicBezTo>
                <a:cubicBezTo>
                  <a:pt x="3214" y="138"/>
                  <a:pt x="3222" y="178"/>
                  <a:pt x="3230" y="218"/>
                </a:cubicBezTo>
                <a:cubicBezTo>
                  <a:pt x="3237" y="257"/>
                  <a:pt x="3214" y="330"/>
                  <a:pt x="3230" y="362"/>
                </a:cubicBezTo>
                <a:cubicBezTo>
                  <a:pt x="3246" y="394"/>
                  <a:pt x="3294" y="410"/>
                  <a:pt x="3326" y="410"/>
                </a:cubicBezTo>
                <a:cubicBezTo>
                  <a:pt x="3358" y="410"/>
                  <a:pt x="3390" y="402"/>
                  <a:pt x="3422" y="362"/>
                </a:cubicBezTo>
                <a:cubicBezTo>
                  <a:pt x="3454" y="322"/>
                  <a:pt x="3478" y="225"/>
                  <a:pt x="3518" y="170"/>
                </a:cubicBezTo>
                <a:cubicBezTo>
                  <a:pt x="3557" y="114"/>
                  <a:pt x="3593" y="51"/>
                  <a:pt x="3662" y="26"/>
                </a:cubicBezTo>
                <a:cubicBezTo>
                  <a:pt x="3730" y="0"/>
                  <a:pt x="3859" y="2"/>
                  <a:pt x="3928" y="16"/>
                </a:cubicBezTo>
                <a:cubicBezTo>
                  <a:pt x="3996" y="29"/>
                  <a:pt x="4038" y="51"/>
                  <a:pt x="4074" y="109"/>
                </a:cubicBezTo>
                <a:cubicBezTo>
                  <a:pt x="4109" y="166"/>
                  <a:pt x="4102" y="301"/>
                  <a:pt x="4142" y="362"/>
                </a:cubicBezTo>
                <a:cubicBezTo>
                  <a:pt x="4181" y="422"/>
                  <a:pt x="4245" y="454"/>
                  <a:pt x="4312" y="470"/>
                </a:cubicBezTo>
                <a:cubicBezTo>
                  <a:pt x="4378" y="485"/>
                  <a:pt x="4483" y="480"/>
                  <a:pt x="4543" y="455"/>
                </a:cubicBezTo>
                <a:cubicBezTo>
                  <a:pt x="4602" y="429"/>
                  <a:pt x="4624" y="369"/>
                  <a:pt x="4670" y="314"/>
                </a:cubicBezTo>
                <a:cubicBezTo>
                  <a:pt x="4715" y="258"/>
                  <a:pt x="4749" y="170"/>
                  <a:pt x="4814" y="122"/>
                </a:cubicBezTo>
                <a:cubicBezTo>
                  <a:pt x="4878" y="73"/>
                  <a:pt x="4966" y="42"/>
                  <a:pt x="5054" y="26"/>
                </a:cubicBezTo>
                <a:cubicBezTo>
                  <a:pt x="5142" y="10"/>
                  <a:pt x="5254" y="2"/>
                  <a:pt x="5342" y="26"/>
                </a:cubicBezTo>
                <a:cubicBezTo>
                  <a:pt x="5430" y="50"/>
                  <a:pt x="5526" y="106"/>
                  <a:pt x="5582" y="170"/>
                </a:cubicBezTo>
                <a:cubicBezTo>
                  <a:pt x="5638" y="234"/>
                  <a:pt x="5662" y="346"/>
                  <a:pt x="5678" y="410"/>
                </a:cubicBezTo>
                <a:cubicBezTo>
                  <a:pt x="5693" y="473"/>
                  <a:pt x="5687" y="497"/>
                  <a:pt x="5678" y="554"/>
                </a:cubicBezTo>
                <a:cubicBezTo>
                  <a:pt x="5668" y="610"/>
                  <a:pt x="5644" y="691"/>
                  <a:pt x="5620" y="747"/>
                </a:cubicBezTo>
                <a:cubicBezTo>
                  <a:pt x="5596" y="803"/>
                  <a:pt x="5563" y="838"/>
                  <a:pt x="5534" y="890"/>
                </a:cubicBezTo>
                <a:cubicBezTo>
                  <a:pt x="5504" y="941"/>
                  <a:pt x="5472" y="987"/>
                  <a:pt x="5443" y="1055"/>
                </a:cubicBezTo>
                <a:cubicBezTo>
                  <a:pt x="5413" y="1122"/>
                  <a:pt x="5383" y="1226"/>
                  <a:pt x="5359" y="1293"/>
                </a:cubicBezTo>
                <a:cubicBezTo>
                  <a:pt x="5334" y="1359"/>
                  <a:pt x="5300" y="1403"/>
                  <a:pt x="5297" y="1455"/>
                </a:cubicBezTo>
                <a:cubicBezTo>
                  <a:pt x="5293" y="1506"/>
                  <a:pt x="5320" y="1559"/>
                  <a:pt x="5336" y="1601"/>
                </a:cubicBezTo>
                <a:cubicBezTo>
                  <a:pt x="5351" y="1642"/>
                  <a:pt x="5348" y="1656"/>
                  <a:pt x="5390" y="1706"/>
                </a:cubicBezTo>
                <a:cubicBezTo>
                  <a:pt x="5431" y="1755"/>
                  <a:pt x="5542" y="1842"/>
                  <a:pt x="5582" y="1898"/>
                </a:cubicBezTo>
                <a:cubicBezTo>
                  <a:pt x="5621" y="1953"/>
                  <a:pt x="5630" y="1978"/>
                  <a:pt x="5630" y="2042"/>
                </a:cubicBezTo>
                <a:cubicBezTo>
                  <a:pt x="5630" y="2106"/>
                  <a:pt x="5621" y="2218"/>
                  <a:pt x="5582" y="2282"/>
                </a:cubicBezTo>
                <a:cubicBezTo>
                  <a:pt x="5542" y="2345"/>
                  <a:pt x="5453" y="2394"/>
                  <a:pt x="5390" y="2426"/>
                </a:cubicBezTo>
                <a:cubicBezTo>
                  <a:pt x="5326" y="2457"/>
                  <a:pt x="5237" y="2450"/>
                  <a:pt x="5198" y="2474"/>
                </a:cubicBezTo>
                <a:cubicBezTo>
                  <a:pt x="5158" y="2497"/>
                  <a:pt x="5134" y="2538"/>
                  <a:pt x="5150" y="2570"/>
                </a:cubicBezTo>
                <a:cubicBezTo>
                  <a:pt x="5166" y="2602"/>
                  <a:pt x="5246" y="2626"/>
                  <a:pt x="5294" y="2666"/>
                </a:cubicBezTo>
                <a:cubicBezTo>
                  <a:pt x="5342" y="2706"/>
                  <a:pt x="5422" y="2762"/>
                  <a:pt x="5438" y="2810"/>
                </a:cubicBezTo>
                <a:cubicBezTo>
                  <a:pt x="5453" y="2857"/>
                  <a:pt x="5406" y="2922"/>
                  <a:pt x="5390" y="2954"/>
                </a:cubicBezTo>
                <a:cubicBezTo>
                  <a:pt x="5374" y="2986"/>
                  <a:pt x="5349" y="2978"/>
                  <a:pt x="5342" y="3002"/>
                </a:cubicBezTo>
                <a:cubicBezTo>
                  <a:pt x="5334" y="3025"/>
                  <a:pt x="5326" y="3058"/>
                  <a:pt x="5342" y="3098"/>
                </a:cubicBezTo>
                <a:cubicBezTo>
                  <a:pt x="5358" y="3138"/>
                  <a:pt x="5398" y="3186"/>
                  <a:pt x="5438" y="3242"/>
                </a:cubicBezTo>
                <a:cubicBezTo>
                  <a:pt x="5477" y="3297"/>
                  <a:pt x="5542" y="3370"/>
                  <a:pt x="5582" y="3434"/>
                </a:cubicBezTo>
                <a:cubicBezTo>
                  <a:pt x="5621" y="3497"/>
                  <a:pt x="5670" y="3546"/>
                  <a:pt x="5678" y="3626"/>
                </a:cubicBezTo>
                <a:cubicBezTo>
                  <a:pt x="5686" y="3706"/>
                  <a:pt x="5670" y="3834"/>
                  <a:pt x="5630" y="3914"/>
                </a:cubicBezTo>
                <a:cubicBezTo>
                  <a:pt x="5590" y="3994"/>
                  <a:pt x="5502" y="4057"/>
                  <a:pt x="5438" y="4106"/>
                </a:cubicBezTo>
                <a:cubicBezTo>
                  <a:pt x="5373" y="4154"/>
                  <a:pt x="5317" y="4178"/>
                  <a:pt x="5246" y="4202"/>
                </a:cubicBezTo>
                <a:cubicBezTo>
                  <a:pt x="5174" y="4225"/>
                  <a:pt x="5086" y="4242"/>
                  <a:pt x="5006" y="4250"/>
                </a:cubicBezTo>
                <a:cubicBezTo>
                  <a:pt x="4926" y="4258"/>
                  <a:pt x="4860" y="4256"/>
                  <a:pt x="4766" y="4250"/>
                </a:cubicBezTo>
                <a:cubicBezTo>
                  <a:pt x="4671" y="4243"/>
                  <a:pt x="4528" y="4230"/>
                  <a:pt x="4436" y="4209"/>
                </a:cubicBezTo>
                <a:cubicBezTo>
                  <a:pt x="4343" y="4188"/>
                  <a:pt x="4270" y="4170"/>
                  <a:pt x="4212" y="4124"/>
                </a:cubicBezTo>
                <a:cubicBezTo>
                  <a:pt x="4153" y="4077"/>
                  <a:pt x="4121" y="4003"/>
                  <a:pt x="4082" y="3932"/>
                </a:cubicBezTo>
                <a:cubicBezTo>
                  <a:pt x="4042" y="3860"/>
                  <a:pt x="4015" y="3700"/>
                  <a:pt x="3974" y="3693"/>
                </a:cubicBezTo>
                <a:cubicBezTo>
                  <a:pt x="3932" y="3685"/>
                  <a:pt x="3896" y="3827"/>
                  <a:pt x="3835" y="3886"/>
                </a:cubicBezTo>
                <a:cubicBezTo>
                  <a:pt x="3773" y="3944"/>
                  <a:pt x="3689" y="3995"/>
                  <a:pt x="3605" y="4047"/>
                </a:cubicBezTo>
                <a:cubicBezTo>
                  <a:pt x="3520" y="4098"/>
                  <a:pt x="3406" y="4167"/>
                  <a:pt x="3328" y="4193"/>
                </a:cubicBezTo>
                <a:cubicBezTo>
                  <a:pt x="3249" y="4218"/>
                  <a:pt x="3206" y="4216"/>
                  <a:pt x="3134" y="4202"/>
                </a:cubicBezTo>
                <a:cubicBezTo>
                  <a:pt x="3061" y="4187"/>
                  <a:pt x="2966" y="4138"/>
                  <a:pt x="2894" y="4106"/>
                </a:cubicBezTo>
                <a:cubicBezTo>
                  <a:pt x="2821" y="4073"/>
                  <a:pt x="2757" y="4029"/>
                  <a:pt x="2702" y="4010"/>
                </a:cubicBezTo>
                <a:cubicBezTo>
                  <a:pt x="2646" y="3990"/>
                  <a:pt x="2610" y="3973"/>
                  <a:pt x="2558" y="3986"/>
                </a:cubicBezTo>
                <a:cubicBezTo>
                  <a:pt x="2505" y="3998"/>
                  <a:pt x="2463" y="4066"/>
                  <a:pt x="2389" y="4086"/>
                </a:cubicBezTo>
                <a:cubicBezTo>
                  <a:pt x="2314" y="4105"/>
                  <a:pt x="2187" y="4121"/>
                  <a:pt x="2112" y="4101"/>
                </a:cubicBezTo>
                <a:cubicBezTo>
                  <a:pt x="2036" y="4080"/>
                  <a:pt x="2008" y="3990"/>
                  <a:pt x="1934" y="3962"/>
                </a:cubicBezTo>
                <a:cubicBezTo>
                  <a:pt x="1859" y="3933"/>
                  <a:pt x="1738" y="3924"/>
                  <a:pt x="1666" y="3932"/>
                </a:cubicBezTo>
                <a:cubicBezTo>
                  <a:pt x="1594" y="3940"/>
                  <a:pt x="1553" y="3973"/>
                  <a:pt x="1502" y="4010"/>
                </a:cubicBezTo>
                <a:cubicBezTo>
                  <a:pt x="1450" y="4046"/>
                  <a:pt x="1413" y="4114"/>
                  <a:pt x="1358" y="4154"/>
                </a:cubicBezTo>
                <a:cubicBezTo>
                  <a:pt x="1302" y="4193"/>
                  <a:pt x="1238" y="4234"/>
                  <a:pt x="1166" y="4250"/>
                </a:cubicBezTo>
                <a:cubicBezTo>
                  <a:pt x="1094" y="4266"/>
                  <a:pt x="1015" y="4267"/>
                  <a:pt x="926" y="4250"/>
                </a:cubicBezTo>
                <a:cubicBezTo>
                  <a:pt x="836" y="4232"/>
                  <a:pt x="707" y="4177"/>
                  <a:pt x="628" y="4147"/>
                </a:cubicBezTo>
                <a:cubicBezTo>
                  <a:pt x="548" y="4116"/>
                  <a:pt x="508" y="4113"/>
                  <a:pt x="451" y="4070"/>
                </a:cubicBezTo>
                <a:cubicBezTo>
                  <a:pt x="393" y="4026"/>
                  <a:pt x="313" y="3975"/>
                  <a:pt x="281" y="3886"/>
                </a:cubicBezTo>
                <a:cubicBezTo>
                  <a:pt x="248" y="3796"/>
                  <a:pt x="282" y="3605"/>
                  <a:pt x="254" y="3530"/>
                </a:cubicBezTo>
                <a:cubicBezTo>
                  <a:pt x="225" y="3454"/>
                  <a:pt x="150" y="3482"/>
                  <a:pt x="110" y="3434"/>
                </a:cubicBezTo>
                <a:cubicBezTo>
                  <a:pt x="70" y="3386"/>
                  <a:pt x="25" y="3306"/>
                  <a:pt x="14" y="3242"/>
                </a:cubicBezTo>
                <a:cubicBezTo>
                  <a:pt x="2" y="3177"/>
                  <a:pt x="17" y="3111"/>
                  <a:pt x="43" y="3047"/>
                </a:cubicBezTo>
                <a:cubicBezTo>
                  <a:pt x="68" y="2982"/>
                  <a:pt x="106" y="2910"/>
                  <a:pt x="166" y="2855"/>
                </a:cubicBezTo>
                <a:cubicBezTo>
                  <a:pt x="225" y="2799"/>
                  <a:pt x="335" y="2753"/>
                  <a:pt x="398" y="2714"/>
                </a:cubicBezTo>
                <a:cubicBezTo>
                  <a:pt x="460" y="2674"/>
                  <a:pt x="510" y="2658"/>
                  <a:pt x="542" y="2618"/>
                </a:cubicBezTo>
                <a:cubicBezTo>
                  <a:pt x="574" y="2578"/>
                  <a:pt x="610" y="2528"/>
                  <a:pt x="590" y="2474"/>
                </a:cubicBezTo>
                <a:cubicBezTo>
                  <a:pt x="569" y="2419"/>
                  <a:pt x="492" y="2333"/>
                  <a:pt x="420" y="2293"/>
                </a:cubicBezTo>
                <a:cubicBezTo>
                  <a:pt x="347" y="2252"/>
                  <a:pt x="223" y="2256"/>
                  <a:pt x="158" y="2234"/>
                </a:cubicBezTo>
                <a:cubicBezTo>
                  <a:pt x="92" y="2211"/>
                  <a:pt x="51" y="2194"/>
                  <a:pt x="28" y="2155"/>
                </a:cubicBezTo>
                <a:cubicBezTo>
                  <a:pt x="4" y="2115"/>
                  <a:pt x="0" y="2044"/>
                  <a:pt x="14" y="1994"/>
                </a:cubicBezTo>
                <a:cubicBezTo>
                  <a:pt x="27" y="1943"/>
                  <a:pt x="62" y="1898"/>
                  <a:pt x="110" y="1850"/>
                </a:cubicBezTo>
                <a:cubicBezTo>
                  <a:pt x="158" y="1802"/>
                  <a:pt x="269" y="1754"/>
                  <a:pt x="302" y="1706"/>
                </a:cubicBezTo>
                <a:cubicBezTo>
                  <a:pt x="334" y="1657"/>
                  <a:pt x="301" y="1600"/>
                  <a:pt x="302" y="1562"/>
                </a:cubicBezTo>
                <a:cubicBezTo>
                  <a:pt x="302" y="1524"/>
                  <a:pt x="287" y="1512"/>
                  <a:pt x="304" y="1478"/>
                </a:cubicBezTo>
                <a:cubicBezTo>
                  <a:pt x="320" y="1443"/>
                  <a:pt x="396" y="1396"/>
                  <a:pt x="404" y="1355"/>
                </a:cubicBezTo>
                <a:cubicBezTo>
                  <a:pt x="411" y="1314"/>
                  <a:pt x="384" y="1277"/>
                  <a:pt x="351" y="1232"/>
                </a:cubicBezTo>
                <a:cubicBezTo>
                  <a:pt x="318" y="1186"/>
                  <a:pt x="254" y="1134"/>
                  <a:pt x="206" y="1082"/>
                </a:cubicBezTo>
                <a:cubicBezTo>
                  <a:pt x="157" y="1029"/>
                  <a:pt x="89" y="979"/>
                  <a:pt x="58" y="916"/>
                </a:cubicBezTo>
                <a:cubicBezTo>
                  <a:pt x="26" y="852"/>
                  <a:pt x="13" y="774"/>
                  <a:pt x="14" y="698"/>
                </a:cubicBezTo>
                <a:cubicBezTo>
                  <a:pt x="14" y="621"/>
                  <a:pt x="38" y="529"/>
                  <a:pt x="62" y="458"/>
                </a:cubicBezTo>
                <a:cubicBezTo>
                  <a:pt x="85" y="386"/>
                  <a:pt x="118" y="321"/>
                  <a:pt x="158" y="266"/>
                </a:cubicBezTo>
                <a:cubicBezTo>
                  <a:pt x="197" y="210"/>
                  <a:pt x="237" y="155"/>
                  <a:pt x="302" y="122"/>
                </a:cubicBezTo>
                <a:cubicBezTo>
                  <a:pt x="366" y="88"/>
                  <a:pt x="455" y="71"/>
                  <a:pt x="543" y="63"/>
                </a:cubicBezTo>
                <a:cubicBezTo>
                  <a:pt x="631" y="55"/>
                  <a:pt x="750" y="48"/>
                  <a:pt x="830" y="74"/>
                </a:cubicBezTo>
                <a:cubicBezTo>
                  <a:pt x="909" y="99"/>
                  <a:pt x="974" y="162"/>
                  <a:pt x="1022" y="218"/>
                </a:cubicBezTo>
                <a:cubicBezTo>
                  <a:pt x="1070" y="274"/>
                  <a:pt x="1078" y="374"/>
                  <a:pt x="1118" y="410"/>
                </a:cubicBezTo>
                <a:cubicBezTo>
                  <a:pt x="1157" y="445"/>
                  <a:pt x="1211" y="443"/>
                  <a:pt x="1258" y="432"/>
                </a:cubicBezTo>
                <a:cubicBezTo>
                  <a:pt x="1304" y="420"/>
                  <a:pt x="1350" y="376"/>
                  <a:pt x="1397" y="340"/>
                </a:cubicBezTo>
                <a:cubicBezTo>
                  <a:pt x="1443" y="304"/>
                  <a:pt x="1479" y="223"/>
                  <a:pt x="1535" y="216"/>
                </a:cubicBezTo>
                <a:cubicBezTo>
                  <a:pt x="1590" y="208"/>
                  <a:pt x="1672" y="281"/>
                  <a:pt x="1728" y="293"/>
                </a:cubicBezTo>
                <a:cubicBezTo>
                  <a:pt x="1783" y="304"/>
                  <a:pt x="1813" y="314"/>
                  <a:pt x="1866" y="286"/>
                </a:cubicBezTo>
                <a:cubicBezTo>
                  <a:pt x="1918" y="257"/>
                  <a:pt x="1971" y="162"/>
                  <a:pt x="2043" y="124"/>
                </a:cubicBezTo>
                <a:cubicBezTo>
                  <a:pt x="2114" y="85"/>
                  <a:pt x="2243" y="63"/>
                  <a:pt x="2297" y="55"/>
                </a:cubicBezTo>
                <a:close/>
              </a:path>
            </a:pathLst>
          </a:custGeom>
          <a:solidFill>
            <a:srgbClr val="FFEA18"/>
          </a:solidFill>
          <a:ln w="19050">
            <a:solidFill>
              <a:srgbClr val="3D383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0287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8285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5783263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783263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783263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FD2339-26BF-4CB3-B5CF-CE4FB33DD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80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59672-3091-440A-AA21-E439C80E1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41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92F98-691A-42F1-B22B-75AD0138B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1DA56-D0C3-4EC2-BD0F-CEE3B097F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66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6D52C-028C-4BF7-A78F-EF11010C1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75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27526-0F65-4FFA-A793-0BB2016BF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66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AFC02-4A51-4E0B-846E-E321F2378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17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D5843-AF3C-4B81-9F4C-77901B874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40192-7700-4D01-B6A8-258285F89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12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EC4C7-1B72-4ABD-B882-E6706C94C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1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DDED1-518A-4791-AD55-FA5424E24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3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85750" y="2197100"/>
            <a:ext cx="8718550" cy="3143250"/>
            <a:chOff x="180" y="1384"/>
            <a:chExt cx="5492" cy="1980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 rot="21600000" flipH="1" flipV="1">
              <a:off x="192" y="2784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 rot="21600000" flipH="1" flipV="1">
              <a:off x="5088" y="1392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80" y="1384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92" y="1632"/>
              <a:ext cx="288" cy="144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 rot="21600000" flipH="1" flipV="1">
              <a:off x="5096" y="2788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21600000" flipH="1" flipV="1">
              <a:off x="5376" y="1680"/>
              <a:ext cx="288" cy="134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62000" y="2209800"/>
            <a:ext cx="7772400" cy="4572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 flipH="1" flipV="1">
            <a:off x="762000" y="4876800"/>
            <a:ext cx="7772400" cy="457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904875" y="1143000"/>
            <a:ext cx="7391400" cy="487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866775" y="4876800"/>
            <a:ext cx="7473950" cy="304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AutoShape 13" descr="Dark horizontal"/>
          <p:cNvSpPr>
            <a:spLocks noChangeArrowheads="1"/>
          </p:cNvSpPr>
          <p:nvPr/>
        </p:nvSpPr>
        <p:spPr bwMode="auto">
          <a:xfrm>
            <a:off x="676275" y="2590800"/>
            <a:ext cx="7924800" cy="2286000"/>
          </a:xfrm>
          <a:prstGeom prst="roundRect">
            <a:avLst>
              <a:gd name="adj" fmla="val 4069"/>
            </a:avLst>
          </a:prstGeom>
          <a:pattFill prst="dkHorz">
            <a:fgClr>
              <a:schemeClr val="tx2"/>
            </a:fgClr>
            <a:bgClr>
              <a:srgbClr val="EEEEEE"/>
            </a:bgClr>
          </a:pattFill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869950" y="2286000"/>
            <a:ext cx="7469188" cy="2667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742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838200"/>
          </a:xfrm>
        </p:spPr>
        <p:txBody>
          <a:bodyPr/>
          <a:lstStyle>
            <a:lvl1pPr marL="0" indent="0" algn="ctr">
              <a:buFont typeface="Times" pitchFamily="80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37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762000" y="2743200"/>
            <a:ext cx="7772400" cy="1143000"/>
          </a:xfrm>
          <a:effectLst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5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5486400"/>
            <a:ext cx="10668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5486400"/>
            <a:ext cx="47244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5486400"/>
            <a:ext cx="8382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D17808-3C6D-42E1-9CAB-BE34D0A6A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7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C3408-57B2-40BD-AA19-1BE0252E6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50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AF83E-60B9-45DE-B9F0-EE18677C64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24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1075" y="15240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4875" y="15240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EB3A7-BC53-4FD4-8F0A-4AB88C986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69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71DCF-2AA4-451D-81EB-4A0AE143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58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FE456-5F7F-4B10-82DA-3207DE9B3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08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3B653-9BD6-4D4A-88C7-8DC729810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04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AF5B8-168D-4922-B649-DF88A810C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841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CD20B-E31D-4080-AE3A-2891C3B5F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95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922E2-510A-4DCF-8AFC-0CB3E4087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7475" y="228600"/>
            <a:ext cx="18288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1075" y="228600"/>
            <a:ext cx="53340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059D0-0ED6-4568-9818-EFE62B77A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35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90513" y="2546350"/>
            <a:ext cx="711200" cy="474663"/>
            <a:chOff x="720" y="336"/>
            <a:chExt cx="624" cy="432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414338" y="2968625"/>
            <a:ext cx="738187" cy="474663"/>
            <a:chOff x="912" y="2640"/>
            <a:chExt cx="672" cy="432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2895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gray">
          <a:xfrm flipV="1">
            <a:off x="315913" y="3265488"/>
            <a:ext cx="8683625" cy="46037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9012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93ED66C-22BB-4BFA-AFB5-5BC03D244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220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88ABD-BAB6-4E0D-9616-D71278FD6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420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26339-A858-4774-A3C0-ACA2ED034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048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D58D-1F24-4809-A650-19F206166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641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EB579-E40C-4641-B6ED-20F04382E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955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1C48F-2C9C-431F-81AA-A5645CEEE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995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E998B-D51F-4FD9-895E-4FFB672A5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60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2B96F-ACF9-4A3F-A747-146F77A2E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172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15909-4F4C-4276-BF1C-6A3570ABC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626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DCD5F-C606-4D0F-9473-2C0F47E85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811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B57B2-1970-4439-9A35-22EEB9308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77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C61F19-E4D2-4C2F-9368-FDE2608EE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641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76F23-42D1-40A1-8AE0-0B1190902E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823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66792-B886-4027-8F7D-9A779C320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083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EEA0E-EF16-4B51-BFDB-1969AED3AD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739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68EEA-BE55-4903-87DE-411B29CBC0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997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10D9F-49E5-4D0A-8102-228059724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797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B4F35-F387-4A41-9921-1FF0F30456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859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5CF8D-BECB-415A-AE76-8042D00BB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45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31721-CF5A-44BA-9E08-8F4EDB86A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790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FB45E-F251-421C-89B0-0F839DE49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281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9D4E-80D3-4663-A0BB-5181D5B80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2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-1261" y="-157"/>
              <a:ext cx="7021" cy="1190"/>
              <a:chOff x="-1261" y="-154"/>
              <a:chExt cx="7021" cy="1190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8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7" name="Freeform 7"/>
                <p:cNvSpPr>
                  <a:spLocks/>
                </p:cNvSpPr>
                <p:nvPr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" name="Freeform 8"/>
                <p:cNvSpPr>
                  <a:spLocks/>
                </p:cNvSpPr>
                <p:nvPr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9" name="Freeform 9"/>
                <p:cNvSpPr>
                  <a:spLocks/>
                </p:cNvSpPr>
                <p:nvPr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" name="Freeform 10"/>
                <p:cNvSpPr>
                  <a:spLocks/>
                </p:cNvSpPr>
                <p:nvPr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" name="Freeform 11"/>
                <p:cNvSpPr>
                  <a:spLocks/>
                </p:cNvSpPr>
                <p:nvPr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2" name="Freeform 12"/>
                <p:cNvSpPr>
                  <a:spLocks/>
                </p:cNvSpPr>
                <p:nvPr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3" name="Freeform 13"/>
                <p:cNvSpPr>
                  <a:spLocks/>
                </p:cNvSpPr>
                <p:nvPr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4" name="Freeform 14"/>
                <p:cNvSpPr>
                  <a:spLocks/>
                </p:cNvSpPr>
                <p:nvPr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5" name="Freeform 15"/>
                <p:cNvSpPr>
                  <a:spLocks/>
                </p:cNvSpPr>
                <p:nvPr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6" name="Freeform 16"/>
                <p:cNvSpPr>
                  <a:spLocks/>
                </p:cNvSpPr>
                <p:nvPr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7" name="Freeform 17"/>
                <p:cNvSpPr>
                  <a:spLocks/>
                </p:cNvSpPr>
                <p:nvPr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" name="Freeform 18"/>
                <p:cNvSpPr>
                  <a:spLocks/>
                </p:cNvSpPr>
                <p:nvPr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9" name="Freeform 19"/>
                <p:cNvSpPr>
                  <a:spLocks/>
                </p:cNvSpPr>
                <p:nvPr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0" name="Freeform 20"/>
                <p:cNvSpPr>
                  <a:spLocks/>
                </p:cNvSpPr>
                <p:nvPr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1" name="Freeform 21"/>
                <p:cNvSpPr>
                  <a:spLocks/>
                </p:cNvSpPr>
                <p:nvPr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" name="Freeform 22"/>
                <p:cNvSpPr>
                  <a:spLocks/>
                </p:cNvSpPr>
                <p:nvPr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3" name="Freeform 23"/>
                <p:cNvSpPr>
                  <a:spLocks/>
                </p:cNvSpPr>
                <p:nvPr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4" name="Freeform 24"/>
                <p:cNvSpPr>
                  <a:spLocks/>
                </p:cNvSpPr>
                <p:nvPr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5" name="Freeform 25"/>
                <p:cNvSpPr>
                  <a:spLocks/>
                </p:cNvSpPr>
                <p:nvPr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6" name="Freeform 26"/>
                <p:cNvSpPr>
                  <a:spLocks/>
                </p:cNvSpPr>
                <p:nvPr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7" name="Freeform 27"/>
                <p:cNvSpPr>
                  <a:spLocks/>
                </p:cNvSpPr>
                <p:nvPr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8" name="Freeform 28"/>
                <p:cNvSpPr>
                  <a:spLocks/>
                </p:cNvSpPr>
                <p:nvPr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9" name="Freeform 29"/>
                <p:cNvSpPr>
                  <a:spLocks/>
                </p:cNvSpPr>
                <p:nvPr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0" name="Freeform 30"/>
                <p:cNvSpPr>
                  <a:spLocks/>
                </p:cNvSpPr>
                <p:nvPr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1" name="Freeform 31"/>
                <p:cNvSpPr>
                  <a:spLocks/>
                </p:cNvSpPr>
                <p:nvPr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2" name="Freeform 32"/>
                <p:cNvSpPr>
                  <a:spLocks/>
                </p:cNvSpPr>
                <p:nvPr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3" name="Freeform 33"/>
                <p:cNvSpPr>
                  <a:spLocks/>
                </p:cNvSpPr>
                <p:nvPr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" name="Freeform 34"/>
                <p:cNvSpPr>
                  <a:spLocks/>
                </p:cNvSpPr>
                <p:nvPr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" name="Freeform 35"/>
                <p:cNvSpPr>
                  <a:spLocks/>
                </p:cNvSpPr>
                <p:nvPr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6" name="Freeform 36"/>
                <p:cNvSpPr>
                  <a:spLocks/>
                </p:cNvSpPr>
                <p:nvPr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" name="Freeform 37"/>
                <p:cNvSpPr>
                  <a:spLocks/>
                </p:cNvSpPr>
                <p:nvPr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8" name="Freeform 38"/>
                <p:cNvSpPr>
                  <a:spLocks/>
                </p:cNvSpPr>
                <p:nvPr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9" name="Freeform 39"/>
                <p:cNvSpPr>
                  <a:spLocks/>
                </p:cNvSpPr>
                <p:nvPr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0" name="Freeform 40"/>
                <p:cNvSpPr>
                  <a:spLocks/>
                </p:cNvSpPr>
                <p:nvPr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1" name="Freeform 41"/>
                <p:cNvSpPr>
                  <a:spLocks/>
                </p:cNvSpPr>
                <p:nvPr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" name="Freeform 42"/>
                <p:cNvSpPr>
                  <a:spLocks/>
                </p:cNvSpPr>
                <p:nvPr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3" name="Freeform 43"/>
                <p:cNvSpPr>
                  <a:spLocks/>
                </p:cNvSpPr>
                <p:nvPr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4" name="Freeform 44"/>
                <p:cNvSpPr>
                  <a:spLocks/>
                </p:cNvSpPr>
                <p:nvPr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5" name="Freeform 45"/>
                <p:cNvSpPr>
                  <a:spLocks/>
                </p:cNvSpPr>
                <p:nvPr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6" name="Freeform 46"/>
                <p:cNvSpPr>
                  <a:spLocks/>
                </p:cNvSpPr>
                <p:nvPr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7" name="Freeform 47"/>
                <p:cNvSpPr>
                  <a:spLocks/>
                </p:cNvSpPr>
                <p:nvPr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8" name="Freeform 48"/>
                <p:cNvSpPr>
                  <a:spLocks/>
                </p:cNvSpPr>
                <p:nvPr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9" name="Freeform 49"/>
                <p:cNvSpPr>
                  <a:spLocks/>
                </p:cNvSpPr>
                <p:nvPr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0" name="Freeform 50"/>
                <p:cNvSpPr>
                  <a:spLocks/>
                </p:cNvSpPr>
                <p:nvPr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1" name="Freeform 51"/>
                <p:cNvSpPr>
                  <a:spLocks/>
                </p:cNvSpPr>
                <p:nvPr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2" name="Freeform 52"/>
                <p:cNvSpPr>
                  <a:spLocks/>
                </p:cNvSpPr>
                <p:nvPr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3" name="Freeform 53"/>
                <p:cNvSpPr>
                  <a:spLocks/>
                </p:cNvSpPr>
                <p:nvPr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4" name="Freeform 54"/>
                <p:cNvSpPr>
                  <a:spLocks/>
                </p:cNvSpPr>
                <p:nvPr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5" name="Freeform 55"/>
                <p:cNvSpPr>
                  <a:spLocks/>
                </p:cNvSpPr>
                <p:nvPr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6" name="Freeform 56"/>
                <p:cNvSpPr>
                  <a:spLocks/>
                </p:cNvSpPr>
                <p:nvPr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" name="Freeform 57"/>
                <p:cNvSpPr>
                  <a:spLocks/>
                </p:cNvSpPr>
                <p:nvPr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8" name="Freeform 58"/>
                <p:cNvSpPr>
                  <a:spLocks/>
                </p:cNvSpPr>
                <p:nvPr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" name="Freeform 59"/>
                <p:cNvSpPr>
                  <a:spLocks/>
                </p:cNvSpPr>
                <p:nvPr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0" name="Freeform 60"/>
                <p:cNvSpPr>
                  <a:spLocks/>
                </p:cNvSpPr>
                <p:nvPr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1" name="Freeform 61"/>
                <p:cNvSpPr>
                  <a:spLocks/>
                </p:cNvSpPr>
                <p:nvPr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2" name="Freeform 62"/>
                <p:cNvSpPr>
                  <a:spLocks/>
                </p:cNvSpPr>
                <p:nvPr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9" name="Group 63"/>
              <p:cNvGrpSpPr>
                <a:grpSpLocks/>
              </p:cNvGrpSpPr>
              <p:nvPr userDrawn="1"/>
            </p:nvGrpSpPr>
            <p:grpSpPr bwMode="auto">
              <a:xfrm>
                <a:off x="7" y="-154"/>
                <a:ext cx="5739" cy="418"/>
                <a:chOff x="1056" y="111"/>
                <a:chExt cx="2448" cy="418"/>
              </a:xfrm>
            </p:grpSpPr>
            <p:sp>
              <p:nvSpPr>
                <p:cNvPr id="26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7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8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3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4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5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6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0" name="Group 75"/>
              <p:cNvGrpSpPr>
                <a:grpSpLocks/>
              </p:cNvGrpSpPr>
              <p:nvPr userDrawn="1"/>
            </p:nvGrpSpPr>
            <p:grpSpPr bwMode="auto">
              <a:xfrm>
                <a:off x="-1261" y="0"/>
                <a:ext cx="2098" cy="1031"/>
                <a:chOff x="1208" y="109"/>
                <a:chExt cx="2098" cy="423"/>
              </a:xfrm>
            </p:grpSpPr>
            <p:sp>
              <p:nvSpPr>
                <p:cNvPr id="11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3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pic>
        <p:nvPicPr>
          <p:cNvPr id="93" name="Picture 9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246062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547" name="Rectangle 91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548" name="Rectangle 9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4" name="Rectangle 93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" name="Rectangle 94"/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" name="Rectangle 9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0F9D22-C2D8-46D1-9D45-35C3BF0F1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443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1739A-EBEE-4133-A808-F7377842FC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084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67EE0-F482-4051-9EE3-C4C975175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413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EDD2-261D-4B2D-B13C-E7AB49127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855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61037-3867-472C-AE3C-C8D5E2A1B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156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D9F10-BFE5-4D9A-9956-AA46DF82F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78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8D920-5ADE-491B-A301-6286DA257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804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4617-C92A-4F86-9D82-4727EE5CF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572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0267-0C05-42D0-AF3F-A34E42D96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632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35F01-AE06-4109-91FE-716EC8E1A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45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18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18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4792A-18DA-460F-93F9-05F92F69C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935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 rot="5400000" flipH="1">
              <a:off x="83" y="3775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2" name="AutoShape 20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1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2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3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4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5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2780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1154113" y="976313"/>
            <a:ext cx="7772400" cy="16668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2781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1575" y="3124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Rectangle 30"/>
          <p:cNvSpPr>
            <a:spLocks noGrp="1" noChangeArrowheads="1"/>
          </p:cNvSpPr>
          <p:nvPr>
            <p:ph type="dt" sz="quarter" idx="10"/>
          </p:nvPr>
        </p:nvSpPr>
        <p:spPr>
          <a:xfrm>
            <a:off x="1119188" y="631825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31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7588" y="631825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3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86588" y="631825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394472-491E-44A9-BD52-0A67E2629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5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 autoUpdateAnimBg="0"/>
      <p:bldP spid="19" grpId="0" animBg="1" autoUpdateAnimBg="0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F8F0D-DA46-4DB6-B27C-70A1A018C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082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CC1F3-B1F3-460B-A8EF-E745D5979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443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928B0-C973-40D8-9C5D-BFC3D5902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278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9A1A3-A1E5-4D5C-9C37-A51CB9BBA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283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A89F4-1708-47BC-A75D-6A1BF582D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99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4A867-2ABB-4EE6-8DBF-5BE0CA19B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65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A68AE-44DA-41C4-8891-655E33219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73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C8716-C6E9-4D7A-9C1C-E1081983B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515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9107-9434-49C5-AE60-027495FE7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399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-90488"/>
            <a:ext cx="1962150" cy="6186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-90488"/>
            <a:ext cx="5734050" cy="6186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502BD-9CAE-48D9-95B9-618061878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38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76200" y="1066800"/>
            <a:ext cx="8991600" cy="5562600"/>
            <a:chOff x="48" y="672"/>
            <a:chExt cx="5664" cy="350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96" y="768"/>
              <a:ext cx="5568" cy="3312"/>
              <a:chOff x="96" y="768"/>
              <a:chExt cx="5568" cy="3312"/>
            </a:xfrm>
          </p:grpSpPr>
          <p:sp>
            <p:nvSpPr>
              <p:cNvPr id="35844" name="AutoShape 4"/>
              <p:cNvSpPr>
                <a:spLocks noChangeArrowheads="1"/>
              </p:cNvSpPr>
              <p:nvPr/>
            </p:nvSpPr>
            <p:spPr bwMode="auto">
              <a:xfrm>
                <a:off x="192" y="864"/>
                <a:ext cx="5376" cy="3120"/>
              </a:xfrm>
              <a:prstGeom prst="plaque">
                <a:avLst>
                  <a:gd name="adj" fmla="val 7639"/>
                </a:avLst>
              </a:prstGeom>
              <a:solidFill>
                <a:schemeClr val="bg1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45" name="AutoShape 5"/>
              <p:cNvSpPr>
                <a:spLocks noChangeArrowheads="1"/>
              </p:cNvSpPr>
              <p:nvPr/>
            </p:nvSpPr>
            <p:spPr bwMode="auto">
              <a:xfrm rot="5400000">
                <a:off x="-1176" y="2376"/>
                <a:ext cx="2640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46" name="AutoShape 6"/>
              <p:cNvSpPr>
                <a:spLocks noChangeArrowheads="1"/>
              </p:cNvSpPr>
              <p:nvPr/>
            </p:nvSpPr>
            <p:spPr bwMode="auto">
              <a:xfrm rot="10800000">
                <a:off x="480" y="768"/>
                <a:ext cx="4800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47" name="AutoShape 7"/>
              <p:cNvSpPr>
                <a:spLocks noChangeArrowheads="1"/>
              </p:cNvSpPr>
              <p:nvPr/>
            </p:nvSpPr>
            <p:spPr bwMode="auto">
              <a:xfrm>
                <a:off x="528" y="3984"/>
                <a:ext cx="4800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48" name="AutoShape 8"/>
              <p:cNvSpPr>
                <a:spLocks noChangeArrowheads="1"/>
              </p:cNvSpPr>
              <p:nvPr/>
            </p:nvSpPr>
            <p:spPr bwMode="auto">
              <a:xfrm rot="16200000">
                <a:off x="4320" y="2352"/>
                <a:ext cx="2592" cy="96"/>
              </a:xfrm>
              <a:custGeom>
                <a:avLst/>
                <a:gdLst>
                  <a:gd name="G0" fmla="+- 8377 0 0"/>
                  <a:gd name="G1" fmla="+- 21600 0 8377"/>
                  <a:gd name="G2" fmla="*/ 8377 1 2"/>
                  <a:gd name="G3" fmla="+- 21600 0 G2"/>
                  <a:gd name="G4" fmla="+/ 8377 21600 2"/>
                  <a:gd name="G5" fmla="+/ G1 0 2"/>
                  <a:gd name="G6" fmla="*/ 21600 21600 8377"/>
                  <a:gd name="G7" fmla="*/ G6 1 2"/>
                  <a:gd name="G8" fmla="+- 21600 0 G7"/>
                  <a:gd name="G9" fmla="*/ 21600 1 2"/>
                  <a:gd name="G10" fmla="+- 8377 0 G9"/>
                  <a:gd name="G11" fmla="?: G10 G8 0"/>
                  <a:gd name="G12" fmla="?: G10 G7 21600"/>
                  <a:gd name="T0" fmla="*/ 17411 w 21600"/>
                  <a:gd name="T1" fmla="*/ 10800 h 21600"/>
                  <a:gd name="T2" fmla="*/ 10800 w 21600"/>
                  <a:gd name="T3" fmla="*/ 21600 h 21600"/>
                  <a:gd name="T4" fmla="*/ 4189 w 21600"/>
                  <a:gd name="T5" fmla="*/ 10800 h 21600"/>
                  <a:gd name="T6" fmla="*/ 10800 w 21600"/>
                  <a:gd name="T7" fmla="*/ 0 h 21600"/>
                  <a:gd name="T8" fmla="*/ 5989 w 21600"/>
                  <a:gd name="T9" fmla="*/ 5989 h 21600"/>
                  <a:gd name="T10" fmla="*/ 15611 w 21600"/>
                  <a:gd name="T11" fmla="*/ 1561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9"/>
            <p:cNvGrpSpPr>
              <a:grpSpLocks/>
            </p:cNvGrpSpPr>
            <p:nvPr/>
          </p:nvGrpSpPr>
          <p:grpSpPr bwMode="auto">
            <a:xfrm>
              <a:off x="48" y="672"/>
              <a:ext cx="480" cy="480"/>
              <a:chOff x="48" y="672"/>
              <a:chExt cx="480" cy="480"/>
            </a:xfrm>
          </p:grpSpPr>
          <p:sp>
            <p:nvSpPr>
              <p:cNvPr id="35850" name="Oval 10"/>
              <p:cNvSpPr>
                <a:spLocks noChangeArrowheads="1"/>
              </p:cNvSpPr>
              <p:nvPr/>
            </p:nvSpPr>
            <p:spPr bwMode="auto">
              <a:xfrm>
                <a:off x="48" y="672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0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51" name="Oval 11"/>
              <p:cNvSpPr>
                <a:spLocks noChangeArrowheads="1"/>
              </p:cNvSpPr>
              <p:nvPr/>
            </p:nvSpPr>
            <p:spPr bwMode="auto">
              <a:xfrm>
                <a:off x="96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70861" dir="2519233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4" name="Group 12"/>
            <p:cNvGrpSpPr>
              <a:grpSpLocks/>
            </p:cNvGrpSpPr>
            <p:nvPr/>
          </p:nvGrpSpPr>
          <p:grpSpPr bwMode="auto">
            <a:xfrm>
              <a:off x="5232" y="672"/>
              <a:ext cx="480" cy="480"/>
              <a:chOff x="5232" y="672"/>
              <a:chExt cx="480" cy="480"/>
            </a:xfrm>
          </p:grpSpPr>
          <p:sp>
            <p:nvSpPr>
              <p:cNvPr id="35853" name="Oval 13"/>
              <p:cNvSpPr>
                <a:spLocks noChangeArrowheads="1"/>
              </p:cNvSpPr>
              <p:nvPr/>
            </p:nvSpPr>
            <p:spPr bwMode="auto">
              <a:xfrm>
                <a:off x="5232" y="672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0"/>
                      <a:invGamma/>
                    </a:schemeClr>
                  </a:gs>
                </a:gsLst>
                <a:lin ang="189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81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54" name="Oval 14"/>
              <p:cNvSpPr>
                <a:spLocks noChangeArrowheads="1"/>
              </p:cNvSpPr>
              <p:nvPr/>
            </p:nvSpPr>
            <p:spPr bwMode="auto">
              <a:xfrm>
                <a:off x="5383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15003" dir="5780412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5" name="Group 15"/>
            <p:cNvGrpSpPr>
              <a:grpSpLocks/>
            </p:cNvGrpSpPr>
            <p:nvPr/>
          </p:nvGrpSpPr>
          <p:grpSpPr bwMode="auto">
            <a:xfrm>
              <a:off x="48" y="3696"/>
              <a:ext cx="480" cy="480"/>
              <a:chOff x="48" y="3696"/>
              <a:chExt cx="480" cy="480"/>
            </a:xfrm>
          </p:grpSpPr>
          <p:sp>
            <p:nvSpPr>
              <p:cNvPr id="35856" name="Oval 16"/>
              <p:cNvSpPr>
                <a:spLocks noChangeArrowheads="1"/>
              </p:cNvSpPr>
              <p:nvPr/>
            </p:nvSpPr>
            <p:spPr bwMode="auto">
              <a:xfrm>
                <a:off x="48" y="3696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0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57" name="Oval 17"/>
              <p:cNvSpPr>
                <a:spLocks noChangeArrowheads="1"/>
              </p:cNvSpPr>
              <p:nvPr/>
            </p:nvSpPr>
            <p:spPr bwMode="auto">
              <a:xfrm>
                <a:off x="9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27633" dir="342636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6" name="Group 18"/>
            <p:cNvGrpSpPr>
              <a:grpSpLocks/>
            </p:cNvGrpSpPr>
            <p:nvPr/>
          </p:nvGrpSpPr>
          <p:grpSpPr bwMode="auto">
            <a:xfrm>
              <a:off x="5232" y="3696"/>
              <a:ext cx="480" cy="480"/>
              <a:chOff x="5232" y="3696"/>
              <a:chExt cx="480" cy="480"/>
            </a:xfrm>
          </p:grpSpPr>
          <p:sp>
            <p:nvSpPr>
              <p:cNvPr id="35859" name="Oval 19"/>
              <p:cNvSpPr>
                <a:spLocks noChangeArrowheads="1"/>
              </p:cNvSpPr>
              <p:nvPr/>
            </p:nvSpPr>
            <p:spPr bwMode="auto">
              <a:xfrm>
                <a:off x="5232" y="3696"/>
                <a:ext cx="480" cy="4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0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  <a:effectLst>
                <a:outerShdw dist="71842" dir="135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860" name="Oval 20"/>
              <p:cNvSpPr>
                <a:spLocks noChangeArrowheads="1"/>
              </p:cNvSpPr>
              <p:nvPr/>
            </p:nvSpPr>
            <p:spPr bwMode="auto">
              <a:xfrm>
                <a:off x="537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17961" dir="8100000" sx="125000" sy="125000" algn="b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20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6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77000"/>
            <a:ext cx="137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6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459538"/>
            <a:ext cx="41148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6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7950"/>
            <a:ext cx="1676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13C14244-9F42-42A5-9239-055194CFC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/>
          <p:cNvSpPr>
            <a:spLocks/>
          </p:cNvSpPr>
          <p:nvPr/>
        </p:nvSpPr>
        <p:spPr bwMode="auto">
          <a:xfrm>
            <a:off x="53975" y="34925"/>
            <a:ext cx="9037638" cy="6773863"/>
          </a:xfrm>
          <a:custGeom>
            <a:avLst/>
            <a:gdLst/>
            <a:ahLst/>
            <a:cxnLst>
              <a:cxn ang="0">
                <a:pos x="2505" y="116"/>
              </a:cxn>
              <a:cxn ang="0">
                <a:pos x="3038" y="122"/>
              </a:cxn>
              <a:cxn ang="0">
                <a:pos x="3230" y="218"/>
              </a:cxn>
              <a:cxn ang="0">
                <a:pos x="3326" y="410"/>
              </a:cxn>
              <a:cxn ang="0">
                <a:pos x="3518" y="170"/>
              </a:cxn>
              <a:cxn ang="0">
                <a:pos x="3928" y="16"/>
              </a:cxn>
              <a:cxn ang="0">
                <a:pos x="4142" y="362"/>
              </a:cxn>
              <a:cxn ang="0">
                <a:pos x="4543" y="455"/>
              </a:cxn>
              <a:cxn ang="0">
                <a:pos x="4814" y="122"/>
              </a:cxn>
              <a:cxn ang="0">
                <a:pos x="5342" y="26"/>
              </a:cxn>
              <a:cxn ang="0">
                <a:pos x="5678" y="410"/>
              </a:cxn>
              <a:cxn ang="0">
                <a:pos x="5620" y="747"/>
              </a:cxn>
              <a:cxn ang="0">
                <a:pos x="5443" y="1055"/>
              </a:cxn>
              <a:cxn ang="0">
                <a:pos x="5297" y="1455"/>
              </a:cxn>
              <a:cxn ang="0">
                <a:pos x="5390" y="1706"/>
              </a:cxn>
              <a:cxn ang="0">
                <a:pos x="5630" y="2042"/>
              </a:cxn>
              <a:cxn ang="0">
                <a:pos x="5390" y="2426"/>
              </a:cxn>
              <a:cxn ang="0">
                <a:pos x="5150" y="2570"/>
              </a:cxn>
              <a:cxn ang="0">
                <a:pos x="5438" y="2810"/>
              </a:cxn>
              <a:cxn ang="0">
                <a:pos x="5342" y="3002"/>
              </a:cxn>
              <a:cxn ang="0">
                <a:pos x="5438" y="3242"/>
              </a:cxn>
              <a:cxn ang="0">
                <a:pos x="5678" y="3626"/>
              </a:cxn>
              <a:cxn ang="0">
                <a:pos x="5438" y="4106"/>
              </a:cxn>
              <a:cxn ang="0">
                <a:pos x="5006" y="4250"/>
              </a:cxn>
              <a:cxn ang="0">
                <a:pos x="4436" y="4209"/>
              </a:cxn>
              <a:cxn ang="0">
                <a:pos x="4082" y="3932"/>
              </a:cxn>
              <a:cxn ang="0">
                <a:pos x="3835" y="3886"/>
              </a:cxn>
              <a:cxn ang="0">
                <a:pos x="3328" y="4193"/>
              </a:cxn>
              <a:cxn ang="0">
                <a:pos x="2894" y="4106"/>
              </a:cxn>
              <a:cxn ang="0">
                <a:pos x="2558" y="3986"/>
              </a:cxn>
              <a:cxn ang="0">
                <a:pos x="2112" y="4101"/>
              </a:cxn>
              <a:cxn ang="0">
                <a:pos x="1666" y="3932"/>
              </a:cxn>
              <a:cxn ang="0">
                <a:pos x="1358" y="4154"/>
              </a:cxn>
              <a:cxn ang="0">
                <a:pos x="926" y="4250"/>
              </a:cxn>
              <a:cxn ang="0">
                <a:pos x="451" y="4070"/>
              </a:cxn>
              <a:cxn ang="0">
                <a:pos x="254" y="3530"/>
              </a:cxn>
              <a:cxn ang="0">
                <a:pos x="14" y="3242"/>
              </a:cxn>
              <a:cxn ang="0">
                <a:pos x="166" y="2855"/>
              </a:cxn>
              <a:cxn ang="0">
                <a:pos x="542" y="2618"/>
              </a:cxn>
              <a:cxn ang="0">
                <a:pos x="420" y="2293"/>
              </a:cxn>
              <a:cxn ang="0">
                <a:pos x="28" y="2155"/>
              </a:cxn>
              <a:cxn ang="0">
                <a:pos x="110" y="1850"/>
              </a:cxn>
              <a:cxn ang="0">
                <a:pos x="302" y="1562"/>
              </a:cxn>
              <a:cxn ang="0">
                <a:pos x="404" y="1355"/>
              </a:cxn>
              <a:cxn ang="0">
                <a:pos x="206" y="1082"/>
              </a:cxn>
              <a:cxn ang="0">
                <a:pos x="14" y="698"/>
              </a:cxn>
              <a:cxn ang="0">
                <a:pos x="158" y="266"/>
              </a:cxn>
              <a:cxn ang="0">
                <a:pos x="543" y="63"/>
              </a:cxn>
              <a:cxn ang="0">
                <a:pos x="1022" y="218"/>
              </a:cxn>
              <a:cxn ang="0">
                <a:pos x="1258" y="432"/>
              </a:cxn>
              <a:cxn ang="0">
                <a:pos x="1535" y="216"/>
              </a:cxn>
              <a:cxn ang="0">
                <a:pos x="1866" y="286"/>
              </a:cxn>
              <a:cxn ang="0">
                <a:pos x="2297" y="55"/>
              </a:cxn>
            </a:cxnLst>
            <a:rect l="0" t="0" r="r" b="b"/>
            <a:pathLst>
              <a:path w="5693" h="4267">
                <a:moveTo>
                  <a:pt x="2297" y="55"/>
                </a:moveTo>
                <a:cubicBezTo>
                  <a:pt x="2351" y="47"/>
                  <a:pt x="2421" y="72"/>
                  <a:pt x="2505" y="116"/>
                </a:cubicBezTo>
                <a:cubicBezTo>
                  <a:pt x="2588" y="159"/>
                  <a:pt x="2709" y="313"/>
                  <a:pt x="2798" y="314"/>
                </a:cubicBezTo>
                <a:cubicBezTo>
                  <a:pt x="2886" y="314"/>
                  <a:pt x="2974" y="153"/>
                  <a:pt x="3038" y="122"/>
                </a:cubicBezTo>
                <a:cubicBezTo>
                  <a:pt x="3101" y="90"/>
                  <a:pt x="3150" y="106"/>
                  <a:pt x="3182" y="122"/>
                </a:cubicBezTo>
                <a:cubicBezTo>
                  <a:pt x="3214" y="138"/>
                  <a:pt x="3222" y="178"/>
                  <a:pt x="3230" y="218"/>
                </a:cubicBezTo>
                <a:cubicBezTo>
                  <a:pt x="3237" y="257"/>
                  <a:pt x="3214" y="330"/>
                  <a:pt x="3230" y="362"/>
                </a:cubicBezTo>
                <a:cubicBezTo>
                  <a:pt x="3246" y="394"/>
                  <a:pt x="3294" y="410"/>
                  <a:pt x="3326" y="410"/>
                </a:cubicBezTo>
                <a:cubicBezTo>
                  <a:pt x="3358" y="410"/>
                  <a:pt x="3390" y="402"/>
                  <a:pt x="3422" y="362"/>
                </a:cubicBezTo>
                <a:cubicBezTo>
                  <a:pt x="3454" y="322"/>
                  <a:pt x="3478" y="225"/>
                  <a:pt x="3518" y="170"/>
                </a:cubicBezTo>
                <a:cubicBezTo>
                  <a:pt x="3557" y="114"/>
                  <a:pt x="3593" y="51"/>
                  <a:pt x="3662" y="26"/>
                </a:cubicBezTo>
                <a:cubicBezTo>
                  <a:pt x="3730" y="0"/>
                  <a:pt x="3859" y="2"/>
                  <a:pt x="3928" y="16"/>
                </a:cubicBezTo>
                <a:cubicBezTo>
                  <a:pt x="3996" y="29"/>
                  <a:pt x="4038" y="51"/>
                  <a:pt x="4074" y="109"/>
                </a:cubicBezTo>
                <a:cubicBezTo>
                  <a:pt x="4109" y="166"/>
                  <a:pt x="4102" y="301"/>
                  <a:pt x="4142" y="362"/>
                </a:cubicBezTo>
                <a:cubicBezTo>
                  <a:pt x="4181" y="422"/>
                  <a:pt x="4245" y="454"/>
                  <a:pt x="4312" y="470"/>
                </a:cubicBezTo>
                <a:cubicBezTo>
                  <a:pt x="4378" y="485"/>
                  <a:pt x="4483" y="480"/>
                  <a:pt x="4543" y="455"/>
                </a:cubicBezTo>
                <a:cubicBezTo>
                  <a:pt x="4602" y="429"/>
                  <a:pt x="4624" y="369"/>
                  <a:pt x="4670" y="314"/>
                </a:cubicBezTo>
                <a:cubicBezTo>
                  <a:pt x="4715" y="258"/>
                  <a:pt x="4749" y="170"/>
                  <a:pt x="4814" y="122"/>
                </a:cubicBezTo>
                <a:cubicBezTo>
                  <a:pt x="4878" y="73"/>
                  <a:pt x="4966" y="42"/>
                  <a:pt x="5054" y="26"/>
                </a:cubicBezTo>
                <a:cubicBezTo>
                  <a:pt x="5142" y="10"/>
                  <a:pt x="5254" y="2"/>
                  <a:pt x="5342" y="26"/>
                </a:cubicBezTo>
                <a:cubicBezTo>
                  <a:pt x="5430" y="50"/>
                  <a:pt x="5526" y="106"/>
                  <a:pt x="5582" y="170"/>
                </a:cubicBezTo>
                <a:cubicBezTo>
                  <a:pt x="5638" y="234"/>
                  <a:pt x="5662" y="346"/>
                  <a:pt x="5678" y="410"/>
                </a:cubicBezTo>
                <a:cubicBezTo>
                  <a:pt x="5693" y="473"/>
                  <a:pt x="5687" y="497"/>
                  <a:pt x="5678" y="554"/>
                </a:cubicBezTo>
                <a:cubicBezTo>
                  <a:pt x="5668" y="610"/>
                  <a:pt x="5644" y="691"/>
                  <a:pt x="5620" y="747"/>
                </a:cubicBezTo>
                <a:cubicBezTo>
                  <a:pt x="5596" y="803"/>
                  <a:pt x="5563" y="838"/>
                  <a:pt x="5534" y="890"/>
                </a:cubicBezTo>
                <a:cubicBezTo>
                  <a:pt x="5504" y="941"/>
                  <a:pt x="5472" y="987"/>
                  <a:pt x="5443" y="1055"/>
                </a:cubicBezTo>
                <a:cubicBezTo>
                  <a:pt x="5413" y="1122"/>
                  <a:pt x="5383" y="1226"/>
                  <a:pt x="5359" y="1293"/>
                </a:cubicBezTo>
                <a:cubicBezTo>
                  <a:pt x="5334" y="1359"/>
                  <a:pt x="5300" y="1403"/>
                  <a:pt x="5297" y="1455"/>
                </a:cubicBezTo>
                <a:cubicBezTo>
                  <a:pt x="5293" y="1506"/>
                  <a:pt x="5320" y="1559"/>
                  <a:pt x="5336" y="1601"/>
                </a:cubicBezTo>
                <a:cubicBezTo>
                  <a:pt x="5351" y="1642"/>
                  <a:pt x="5348" y="1656"/>
                  <a:pt x="5390" y="1706"/>
                </a:cubicBezTo>
                <a:cubicBezTo>
                  <a:pt x="5431" y="1755"/>
                  <a:pt x="5542" y="1842"/>
                  <a:pt x="5582" y="1898"/>
                </a:cubicBezTo>
                <a:cubicBezTo>
                  <a:pt x="5621" y="1953"/>
                  <a:pt x="5630" y="1978"/>
                  <a:pt x="5630" y="2042"/>
                </a:cubicBezTo>
                <a:cubicBezTo>
                  <a:pt x="5630" y="2106"/>
                  <a:pt x="5621" y="2218"/>
                  <a:pt x="5582" y="2282"/>
                </a:cubicBezTo>
                <a:cubicBezTo>
                  <a:pt x="5542" y="2345"/>
                  <a:pt x="5453" y="2394"/>
                  <a:pt x="5390" y="2426"/>
                </a:cubicBezTo>
                <a:cubicBezTo>
                  <a:pt x="5326" y="2457"/>
                  <a:pt x="5237" y="2450"/>
                  <a:pt x="5198" y="2474"/>
                </a:cubicBezTo>
                <a:cubicBezTo>
                  <a:pt x="5158" y="2497"/>
                  <a:pt x="5134" y="2538"/>
                  <a:pt x="5150" y="2570"/>
                </a:cubicBezTo>
                <a:cubicBezTo>
                  <a:pt x="5166" y="2602"/>
                  <a:pt x="5246" y="2626"/>
                  <a:pt x="5294" y="2666"/>
                </a:cubicBezTo>
                <a:cubicBezTo>
                  <a:pt x="5342" y="2706"/>
                  <a:pt x="5422" y="2762"/>
                  <a:pt x="5438" y="2810"/>
                </a:cubicBezTo>
                <a:cubicBezTo>
                  <a:pt x="5453" y="2857"/>
                  <a:pt x="5406" y="2922"/>
                  <a:pt x="5390" y="2954"/>
                </a:cubicBezTo>
                <a:cubicBezTo>
                  <a:pt x="5374" y="2986"/>
                  <a:pt x="5349" y="2978"/>
                  <a:pt x="5342" y="3002"/>
                </a:cubicBezTo>
                <a:cubicBezTo>
                  <a:pt x="5334" y="3025"/>
                  <a:pt x="5326" y="3058"/>
                  <a:pt x="5342" y="3098"/>
                </a:cubicBezTo>
                <a:cubicBezTo>
                  <a:pt x="5358" y="3138"/>
                  <a:pt x="5398" y="3186"/>
                  <a:pt x="5438" y="3242"/>
                </a:cubicBezTo>
                <a:cubicBezTo>
                  <a:pt x="5477" y="3297"/>
                  <a:pt x="5542" y="3370"/>
                  <a:pt x="5582" y="3434"/>
                </a:cubicBezTo>
                <a:cubicBezTo>
                  <a:pt x="5621" y="3497"/>
                  <a:pt x="5670" y="3546"/>
                  <a:pt x="5678" y="3626"/>
                </a:cubicBezTo>
                <a:cubicBezTo>
                  <a:pt x="5686" y="3706"/>
                  <a:pt x="5670" y="3834"/>
                  <a:pt x="5630" y="3914"/>
                </a:cubicBezTo>
                <a:cubicBezTo>
                  <a:pt x="5590" y="3994"/>
                  <a:pt x="5502" y="4057"/>
                  <a:pt x="5438" y="4106"/>
                </a:cubicBezTo>
                <a:cubicBezTo>
                  <a:pt x="5373" y="4154"/>
                  <a:pt x="5317" y="4178"/>
                  <a:pt x="5246" y="4202"/>
                </a:cubicBezTo>
                <a:cubicBezTo>
                  <a:pt x="5174" y="4225"/>
                  <a:pt x="5086" y="4242"/>
                  <a:pt x="5006" y="4250"/>
                </a:cubicBezTo>
                <a:cubicBezTo>
                  <a:pt x="4926" y="4258"/>
                  <a:pt x="4860" y="4256"/>
                  <a:pt x="4766" y="4250"/>
                </a:cubicBezTo>
                <a:cubicBezTo>
                  <a:pt x="4671" y="4243"/>
                  <a:pt x="4528" y="4230"/>
                  <a:pt x="4436" y="4209"/>
                </a:cubicBezTo>
                <a:cubicBezTo>
                  <a:pt x="4343" y="4188"/>
                  <a:pt x="4270" y="4170"/>
                  <a:pt x="4212" y="4124"/>
                </a:cubicBezTo>
                <a:cubicBezTo>
                  <a:pt x="4153" y="4077"/>
                  <a:pt x="4121" y="4003"/>
                  <a:pt x="4082" y="3932"/>
                </a:cubicBezTo>
                <a:cubicBezTo>
                  <a:pt x="4042" y="3860"/>
                  <a:pt x="4015" y="3700"/>
                  <a:pt x="3974" y="3693"/>
                </a:cubicBezTo>
                <a:cubicBezTo>
                  <a:pt x="3932" y="3685"/>
                  <a:pt x="3896" y="3827"/>
                  <a:pt x="3835" y="3886"/>
                </a:cubicBezTo>
                <a:cubicBezTo>
                  <a:pt x="3773" y="3944"/>
                  <a:pt x="3689" y="3995"/>
                  <a:pt x="3605" y="4047"/>
                </a:cubicBezTo>
                <a:cubicBezTo>
                  <a:pt x="3520" y="4098"/>
                  <a:pt x="3406" y="4167"/>
                  <a:pt x="3328" y="4193"/>
                </a:cubicBezTo>
                <a:cubicBezTo>
                  <a:pt x="3249" y="4218"/>
                  <a:pt x="3206" y="4216"/>
                  <a:pt x="3134" y="4202"/>
                </a:cubicBezTo>
                <a:cubicBezTo>
                  <a:pt x="3061" y="4187"/>
                  <a:pt x="2966" y="4138"/>
                  <a:pt x="2894" y="4106"/>
                </a:cubicBezTo>
                <a:cubicBezTo>
                  <a:pt x="2821" y="4073"/>
                  <a:pt x="2757" y="4029"/>
                  <a:pt x="2702" y="4010"/>
                </a:cubicBezTo>
                <a:cubicBezTo>
                  <a:pt x="2646" y="3990"/>
                  <a:pt x="2610" y="3973"/>
                  <a:pt x="2558" y="3986"/>
                </a:cubicBezTo>
                <a:cubicBezTo>
                  <a:pt x="2505" y="3998"/>
                  <a:pt x="2463" y="4066"/>
                  <a:pt x="2389" y="4086"/>
                </a:cubicBezTo>
                <a:cubicBezTo>
                  <a:pt x="2314" y="4105"/>
                  <a:pt x="2187" y="4121"/>
                  <a:pt x="2112" y="4101"/>
                </a:cubicBezTo>
                <a:cubicBezTo>
                  <a:pt x="2036" y="4080"/>
                  <a:pt x="2008" y="3990"/>
                  <a:pt x="1934" y="3962"/>
                </a:cubicBezTo>
                <a:cubicBezTo>
                  <a:pt x="1859" y="3933"/>
                  <a:pt x="1738" y="3924"/>
                  <a:pt x="1666" y="3932"/>
                </a:cubicBezTo>
                <a:cubicBezTo>
                  <a:pt x="1594" y="3940"/>
                  <a:pt x="1553" y="3973"/>
                  <a:pt x="1502" y="4010"/>
                </a:cubicBezTo>
                <a:cubicBezTo>
                  <a:pt x="1450" y="4046"/>
                  <a:pt x="1413" y="4114"/>
                  <a:pt x="1358" y="4154"/>
                </a:cubicBezTo>
                <a:cubicBezTo>
                  <a:pt x="1302" y="4193"/>
                  <a:pt x="1238" y="4234"/>
                  <a:pt x="1166" y="4250"/>
                </a:cubicBezTo>
                <a:cubicBezTo>
                  <a:pt x="1094" y="4266"/>
                  <a:pt x="1015" y="4267"/>
                  <a:pt x="926" y="4250"/>
                </a:cubicBezTo>
                <a:cubicBezTo>
                  <a:pt x="836" y="4232"/>
                  <a:pt x="707" y="4177"/>
                  <a:pt x="628" y="4147"/>
                </a:cubicBezTo>
                <a:cubicBezTo>
                  <a:pt x="548" y="4116"/>
                  <a:pt x="508" y="4113"/>
                  <a:pt x="451" y="4070"/>
                </a:cubicBezTo>
                <a:cubicBezTo>
                  <a:pt x="393" y="4026"/>
                  <a:pt x="313" y="3975"/>
                  <a:pt x="281" y="3886"/>
                </a:cubicBezTo>
                <a:cubicBezTo>
                  <a:pt x="248" y="3796"/>
                  <a:pt x="282" y="3605"/>
                  <a:pt x="254" y="3530"/>
                </a:cubicBezTo>
                <a:cubicBezTo>
                  <a:pt x="225" y="3454"/>
                  <a:pt x="150" y="3482"/>
                  <a:pt x="110" y="3434"/>
                </a:cubicBezTo>
                <a:cubicBezTo>
                  <a:pt x="70" y="3386"/>
                  <a:pt x="25" y="3306"/>
                  <a:pt x="14" y="3242"/>
                </a:cubicBezTo>
                <a:cubicBezTo>
                  <a:pt x="2" y="3177"/>
                  <a:pt x="17" y="3111"/>
                  <a:pt x="43" y="3047"/>
                </a:cubicBezTo>
                <a:cubicBezTo>
                  <a:pt x="68" y="2982"/>
                  <a:pt x="106" y="2910"/>
                  <a:pt x="166" y="2855"/>
                </a:cubicBezTo>
                <a:cubicBezTo>
                  <a:pt x="225" y="2799"/>
                  <a:pt x="335" y="2753"/>
                  <a:pt x="398" y="2714"/>
                </a:cubicBezTo>
                <a:cubicBezTo>
                  <a:pt x="460" y="2674"/>
                  <a:pt x="510" y="2658"/>
                  <a:pt x="542" y="2618"/>
                </a:cubicBezTo>
                <a:cubicBezTo>
                  <a:pt x="574" y="2578"/>
                  <a:pt x="610" y="2528"/>
                  <a:pt x="590" y="2474"/>
                </a:cubicBezTo>
                <a:cubicBezTo>
                  <a:pt x="569" y="2419"/>
                  <a:pt x="492" y="2333"/>
                  <a:pt x="420" y="2293"/>
                </a:cubicBezTo>
                <a:cubicBezTo>
                  <a:pt x="347" y="2252"/>
                  <a:pt x="223" y="2256"/>
                  <a:pt x="158" y="2234"/>
                </a:cubicBezTo>
                <a:cubicBezTo>
                  <a:pt x="92" y="2211"/>
                  <a:pt x="51" y="2194"/>
                  <a:pt x="28" y="2155"/>
                </a:cubicBezTo>
                <a:cubicBezTo>
                  <a:pt x="4" y="2115"/>
                  <a:pt x="0" y="2044"/>
                  <a:pt x="14" y="1994"/>
                </a:cubicBezTo>
                <a:cubicBezTo>
                  <a:pt x="27" y="1943"/>
                  <a:pt x="62" y="1898"/>
                  <a:pt x="110" y="1850"/>
                </a:cubicBezTo>
                <a:cubicBezTo>
                  <a:pt x="158" y="1802"/>
                  <a:pt x="269" y="1754"/>
                  <a:pt x="302" y="1706"/>
                </a:cubicBezTo>
                <a:cubicBezTo>
                  <a:pt x="334" y="1657"/>
                  <a:pt x="301" y="1600"/>
                  <a:pt x="302" y="1562"/>
                </a:cubicBezTo>
                <a:cubicBezTo>
                  <a:pt x="302" y="1524"/>
                  <a:pt x="287" y="1512"/>
                  <a:pt x="304" y="1478"/>
                </a:cubicBezTo>
                <a:cubicBezTo>
                  <a:pt x="320" y="1443"/>
                  <a:pt x="396" y="1396"/>
                  <a:pt x="404" y="1355"/>
                </a:cubicBezTo>
                <a:cubicBezTo>
                  <a:pt x="411" y="1314"/>
                  <a:pt x="384" y="1277"/>
                  <a:pt x="351" y="1232"/>
                </a:cubicBezTo>
                <a:cubicBezTo>
                  <a:pt x="318" y="1186"/>
                  <a:pt x="254" y="1134"/>
                  <a:pt x="206" y="1082"/>
                </a:cubicBezTo>
                <a:cubicBezTo>
                  <a:pt x="157" y="1029"/>
                  <a:pt x="89" y="979"/>
                  <a:pt x="58" y="916"/>
                </a:cubicBezTo>
                <a:cubicBezTo>
                  <a:pt x="26" y="852"/>
                  <a:pt x="13" y="774"/>
                  <a:pt x="14" y="698"/>
                </a:cubicBezTo>
                <a:cubicBezTo>
                  <a:pt x="14" y="621"/>
                  <a:pt x="38" y="529"/>
                  <a:pt x="62" y="458"/>
                </a:cubicBezTo>
                <a:cubicBezTo>
                  <a:pt x="85" y="386"/>
                  <a:pt x="118" y="321"/>
                  <a:pt x="158" y="266"/>
                </a:cubicBezTo>
                <a:cubicBezTo>
                  <a:pt x="197" y="210"/>
                  <a:pt x="237" y="155"/>
                  <a:pt x="302" y="122"/>
                </a:cubicBezTo>
                <a:cubicBezTo>
                  <a:pt x="366" y="88"/>
                  <a:pt x="455" y="71"/>
                  <a:pt x="543" y="63"/>
                </a:cubicBezTo>
                <a:cubicBezTo>
                  <a:pt x="631" y="55"/>
                  <a:pt x="750" y="48"/>
                  <a:pt x="830" y="74"/>
                </a:cubicBezTo>
                <a:cubicBezTo>
                  <a:pt x="909" y="99"/>
                  <a:pt x="974" y="162"/>
                  <a:pt x="1022" y="218"/>
                </a:cubicBezTo>
                <a:cubicBezTo>
                  <a:pt x="1070" y="274"/>
                  <a:pt x="1078" y="374"/>
                  <a:pt x="1118" y="410"/>
                </a:cubicBezTo>
                <a:cubicBezTo>
                  <a:pt x="1157" y="445"/>
                  <a:pt x="1211" y="443"/>
                  <a:pt x="1258" y="432"/>
                </a:cubicBezTo>
                <a:cubicBezTo>
                  <a:pt x="1304" y="420"/>
                  <a:pt x="1350" y="376"/>
                  <a:pt x="1397" y="340"/>
                </a:cubicBezTo>
                <a:cubicBezTo>
                  <a:pt x="1443" y="304"/>
                  <a:pt x="1479" y="223"/>
                  <a:pt x="1535" y="216"/>
                </a:cubicBezTo>
                <a:cubicBezTo>
                  <a:pt x="1590" y="208"/>
                  <a:pt x="1672" y="281"/>
                  <a:pt x="1728" y="293"/>
                </a:cubicBezTo>
                <a:cubicBezTo>
                  <a:pt x="1783" y="304"/>
                  <a:pt x="1813" y="314"/>
                  <a:pt x="1866" y="286"/>
                </a:cubicBezTo>
                <a:cubicBezTo>
                  <a:pt x="1918" y="257"/>
                  <a:pt x="1971" y="162"/>
                  <a:pt x="2043" y="124"/>
                </a:cubicBezTo>
                <a:cubicBezTo>
                  <a:pt x="2114" y="85"/>
                  <a:pt x="2243" y="63"/>
                  <a:pt x="2297" y="55"/>
                </a:cubicBezTo>
                <a:close/>
              </a:path>
            </a:pathLst>
          </a:custGeom>
          <a:solidFill>
            <a:srgbClr val="FFEA18"/>
          </a:solidFill>
          <a:ln w="19050">
            <a:solidFill>
              <a:srgbClr val="3D383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85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5791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791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791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86ABD69-641A-47D9-A6BD-9A42844E29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752475" y="838200"/>
            <a:ext cx="7772400" cy="4572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 rot="21600000" flipH="1" flipV="1">
            <a:off x="752475" y="6094413"/>
            <a:ext cx="7772400" cy="457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285750" y="828675"/>
            <a:ext cx="8705850" cy="5724525"/>
            <a:chOff x="180" y="522"/>
            <a:chExt cx="5484" cy="3606"/>
          </a:xfrm>
        </p:grpSpPr>
        <p:sp>
          <p:nvSpPr>
            <p:cNvPr id="72709" name="Oval 5"/>
            <p:cNvSpPr>
              <a:spLocks noChangeArrowheads="1"/>
            </p:cNvSpPr>
            <p:nvPr/>
          </p:nvSpPr>
          <p:spPr bwMode="auto">
            <a:xfrm rot="21600000" flipH="1" flipV="1">
              <a:off x="186" y="3552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0" name="Oval 6"/>
            <p:cNvSpPr>
              <a:spLocks noChangeArrowheads="1"/>
            </p:cNvSpPr>
            <p:nvPr/>
          </p:nvSpPr>
          <p:spPr bwMode="auto">
            <a:xfrm rot="21600000" flipH="1" flipV="1">
              <a:off x="5088" y="522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1" name="Oval 7"/>
            <p:cNvSpPr>
              <a:spLocks noChangeArrowheads="1"/>
            </p:cNvSpPr>
            <p:nvPr/>
          </p:nvSpPr>
          <p:spPr bwMode="auto">
            <a:xfrm>
              <a:off x="180" y="522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2" name="Rectangle 8"/>
            <p:cNvSpPr>
              <a:spLocks noChangeArrowheads="1"/>
            </p:cNvSpPr>
            <p:nvPr/>
          </p:nvSpPr>
          <p:spPr bwMode="auto">
            <a:xfrm>
              <a:off x="186" y="816"/>
              <a:ext cx="288" cy="3024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3" name="Oval 9"/>
            <p:cNvSpPr>
              <a:spLocks noChangeArrowheads="1"/>
            </p:cNvSpPr>
            <p:nvPr/>
          </p:nvSpPr>
          <p:spPr bwMode="auto">
            <a:xfrm rot="21600000" flipH="1" flipV="1">
              <a:off x="5082" y="3551"/>
              <a:ext cx="576" cy="57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4" name="Rectangle 10"/>
            <p:cNvSpPr>
              <a:spLocks noChangeArrowheads="1"/>
            </p:cNvSpPr>
            <p:nvPr/>
          </p:nvSpPr>
          <p:spPr bwMode="auto">
            <a:xfrm rot="21600000" flipH="1" flipV="1">
              <a:off x="5370" y="816"/>
              <a:ext cx="288" cy="30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2715" name="AutoShape 11"/>
          <p:cNvSpPr>
            <a:spLocks noChangeArrowheads="1"/>
          </p:cNvSpPr>
          <p:nvPr/>
        </p:nvSpPr>
        <p:spPr bwMode="auto">
          <a:xfrm>
            <a:off x="904875" y="152400"/>
            <a:ext cx="7391400" cy="1219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</a:endParaRPr>
          </a:p>
        </p:txBody>
      </p:sp>
      <p:sp>
        <p:nvSpPr>
          <p:cNvPr id="72716" name="AutoShape 12"/>
          <p:cNvSpPr>
            <a:spLocks noChangeArrowheads="1"/>
          </p:cNvSpPr>
          <p:nvPr/>
        </p:nvSpPr>
        <p:spPr bwMode="auto">
          <a:xfrm>
            <a:off x="904875" y="5943600"/>
            <a:ext cx="73914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17" name="Rectangle 13"/>
          <p:cNvSpPr>
            <a:spLocks noChangeArrowheads="1"/>
          </p:cNvSpPr>
          <p:nvPr/>
        </p:nvSpPr>
        <p:spPr bwMode="auto">
          <a:xfrm>
            <a:off x="866775" y="6172200"/>
            <a:ext cx="7473950" cy="3048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18" name="AutoShape 14" descr="Dark horizontal"/>
          <p:cNvSpPr>
            <a:spLocks noChangeArrowheads="1"/>
          </p:cNvSpPr>
          <p:nvPr/>
        </p:nvSpPr>
        <p:spPr bwMode="auto">
          <a:xfrm>
            <a:off x="676275" y="1219200"/>
            <a:ext cx="7924800" cy="4953000"/>
          </a:xfrm>
          <a:prstGeom prst="roundRect">
            <a:avLst>
              <a:gd name="adj" fmla="val 4069"/>
            </a:avLst>
          </a:prstGeom>
          <a:pattFill prst="dkHorz">
            <a:fgClr>
              <a:schemeClr val="tx2"/>
            </a:fgClr>
            <a:bgClr>
              <a:srgbClr val="EEEEEE"/>
            </a:bgClr>
          </a:pattFill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1075" y="1524000"/>
            <a:ext cx="7315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324600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21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324600"/>
            <a:ext cx="426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22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324600"/>
            <a:ext cx="466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3750A31-C534-44BC-A320-63F228230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871538" y="920750"/>
            <a:ext cx="7469187" cy="2667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24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pitchFamily="8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imes" pitchFamily="80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gray">
          <a:xfrm flipV="1">
            <a:off x="460375" y="1828800"/>
            <a:ext cx="8683625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>
              <a:latin typeface="Arial" pitchFamily="34" charset="0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1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1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6229E551-C5A6-4108-ABD6-0BB999BAF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>
              <a:latin typeface="Times New Roman" pitchFamily="18" charset="0"/>
            </a:endParaRPr>
          </a:p>
        </p:txBody>
      </p:sp>
      <p:sp>
        <p:nvSpPr>
          <p:cNvPr id="103427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124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DEACFDCC-75EA-4818-8B63-34309FACB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33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j-lt"/>
              </a:defRPr>
            </a:lvl1pPr>
          </a:lstStyle>
          <a:p>
            <a:pPr>
              <a:defRPr/>
            </a:pPr>
            <a:fld id="{83634387-0EA6-4579-A135-5344A5FFF2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1054100" y="165100"/>
            <a:ext cx="7696200" cy="685800"/>
            <a:chOff x="664" y="104"/>
            <a:chExt cx="4848" cy="432"/>
          </a:xfrm>
        </p:grpSpPr>
        <p:sp>
          <p:nvSpPr>
            <p:cNvPr id="146441" name="Freeform 9"/>
            <p:cNvSpPr>
              <a:spLocks/>
            </p:cNvSpPr>
            <p:nvPr/>
          </p:nvSpPr>
          <p:spPr bwMode="ltGray">
            <a:xfrm>
              <a:off x="664" y="104"/>
              <a:ext cx="4848" cy="432"/>
            </a:xfrm>
            <a:custGeom>
              <a:avLst/>
              <a:gdLst/>
              <a:ahLst/>
              <a:cxnLst>
                <a:cxn ang="0">
                  <a:pos x="4848" y="48"/>
                </a:cxn>
                <a:cxn ang="0">
                  <a:pos x="4848" y="432"/>
                </a:cxn>
                <a:cxn ang="0">
                  <a:pos x="0" y="432"/>
                </a:cxn>
                <a:cxn ang="0">
                  <a:pos x="0" y="0"/>
                </a:cxn>
                <a:cxn ang="0">
                  <a:pos x="4848" y="0"/>
                </a:cxn>
                <a:cxn ang="0">
                  <a:pos x="4848" y="48"/>
                </a:cxn>
              </a:cxnLst>
              <a:rect l="0" t="0" r="r" b="b"/>
              <a:pathLst>
                <a:path w="4848" h="432">
                  <a:moveTo>
                    <a:pt x="4848" y="48"/>
                  </a:moveTo>
                  <a:lnTo>
                    <a:pt x="4848" y="432"/>
                  </a:lnTo>
                  <a:cubicBezTo>
                    <a:pt x="4848" y="432"/>
                    <a:pt x="2424" y="432"/>
                    <a:pt x="0" y="432"/>
                  </a:cubicBezTo>
                  <a:cubicBezTo>
                    <a:pt x="161" y="345"/>
                    <a:pt x="169" y="61"/>
                    <a:pt x="0" y="0"/>
                  </a:cubicBezTo>
                  <a:cubicBezTo>
                    <a:pt x="2424" y="0"/>
                    <a:pt x="4848" y="0"/>
                    <a:pt x="4848" y="0"/>
                  </a:cubicBezTo>
                  <a:lnTo>
                    <a:pt x="4848" y="4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54" name="Group 10"/>
            <p:cNvGrpSpPr>
              <a:grpSpLocks/>
            </p:cNvGrpSpPr>
            <p:nvPr/>
          </p:nvGrpSpPr>
          <p:grpSpPr bwMode="auto">
            <a:xfrm>
              <a:off x="1195" y="104"/>
              <a:ext cx="3827" cy="429"/>
              <a:chOff x="1021" y="240"/>
              <a:chExt cx="3827" cy="429"/>
            </a:xfrm>
          </p:grpSpPr>
          <p:grpSp>
            <p:nvGrpSpPr>
              <p:cNvPr id="6203" name="Group 11"/>
              <p:cNvGrpSpPr>
                <a:grpSpLocks/>
              </p:cNvGrpSpPr>
              <p:nvPr/>
            </p:nvGrpSpPr>
            <p:grpSpPr bwMode="auto">
              <a:xfrm>
                <a:off x="1021" y="241"/>
                <a:ext cx="2208" cy="427"/>
                <a:chOff x="1021" y="241"/>
                <a:chExt cx="2208" cy="427"/>
              </a:xfrm>
            </p:grpSpPr>
            <p:sp>
              <p:nvSpPr>
                <p:cNvPr id="146444" name="Freeform 12"/>
                <p:cNvSpPr>
                  <a:spLocks/>
                </p:cNvSpPr>
                <p:nvPr/>
              </p:nvSpPr>
              <p:spPr bwMode="ltGray">
                <a:xfrm>
                  <a:off x="2257" y="633"/>
                  <a:ext cx="7" cy="8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45" name="Freeform 13"/>
                <p:cNvSpPr>
                  <a:spLocks/>
                </p:cNvSpPr>
                <p:nvPr/>
              </p:nvSpPr>
              <p:spPr bwMode="ltGray">
                <a:xfrm>
                  <a:off x="2332" y="660"/>
                  <a:ext cx="9" cy="8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46" name="Freeform 14"/>
                <p:cNvSpPr>
                  <a:spLocks/>
                </p:cNvSpPr>
                <p:nvPr/>
              </p:nvSpPr>
              <p:spPr bwMode="ltGray">
                <a:xfrm>
                  <a:off x="2120" y="616"/>
                  <a:ext cx="13" cy="1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47" name="Freeform 15"/>
                <p:cNvSpPr>
                  <a:spLocks/>
                </p:cNvSpPr>
                <p:nvPr/>
              </p:nvSpPr>
              <p:spPr bwMode="ltGray">
                <a:xfrm>
                  <a:off x="1967" y="629"/>
                  <a:ext cx="11" cy="5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48" name="Freeform 16"/>
                <p:cNvSpPr>
                  <a:spLocks/>
                </p:cNvSpPr>
                <p:nvPr/>
              </p:nvSpPr>
              <p:spPr bwMode="ltGray">
                <a:xfrm>
                  <a:off x="1921" y="635"/>
                  <a:ext cx="28" cy="16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49" name="Freeform 17"/>
                <p:cNvSpPr>
                  <a:spLocks/>
                </p:cNvSpPr>
                <p:nvPr/>
              </p:nvSpPr>
              <p:spPr bwMode="ltGray">
                <a:xfrm>
                  <a:off x="1892" y="634"/>
                  <a:ext cx="29" cy="16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0" name="Freeform 18"/>
                <p:cNvSpPr>
                  <a:spLocks/>
                </p:cNvSpPr>
                <p:nvPr/>
              </p:nvSpPr>
              <p:spPr bwMode="ltGray">
                <a:xfrm>
                  <a:off x="1735" y="547"/>
                  <a:ext cx="151" cy="93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1" name="Freeform 19"/>
                <p:cNvSpPr>
                  <a:spLocks/>
                </p:cNvSpPr>
                <p:nvPr/>
              </p:nvSpPr>
              <p:spPr bwMode="ltGray">
                <a:xfrm>
                  <a:off x="1827" y="541"/>
                  <a:ext cx="67" cy="68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2" name="Freeform 20"/>
                <p:cNvSpPr>
                  <a:spLocks/>
                </p:cNvSpPr>
                <p:nvPr/>
              </p:nvSpPr>
              <p:spPr bwMode="ltGray">
                <a:xfrm>
                  <a:off x="1892" y="572"/>
                  <a:ext cx="47" cy="13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3" name="Freeform 21"/>
                <p:cNvSpPr>
                  <a:spLocks/>
                </p:cNvSpPr>
                <p:nvPr/>
              </p:nvSpPr>
              <p:spPr bwMode="ltGray">
                <a:xfrm>
                  <a:off x="1890" y="588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4" name="Freeform 22"/>
                <p:cNvSpPr>
                  <a:spLocks/>
                </p:cNvSpPr>
                <p:nvPr/>
              </p:nvSpPr>
              <p:spPr bwMode="ltGray">
                <a:xfrm>
                  <a:off x="1944" y="569"/>
                  <a:ext cx="16" cy="20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5" name="Freeform 23"/>
                <p:cNvSpPr>
                  <a:spLocks/>
                </p:cNvSpPr>
                <p:nvPr/>
              </p:nvSpPr>
              <p:spPr bwMode="ltGray">
                <a:xfrm>
                  <a:off x="1948" y="600"/>
                  <a:ext cx="20" cy="1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6" name="Freeform 24"/>
                <p:cNvSpPr>
                  <a:spLocks/>
                </p:cNvSpPr>
                <p:nvPr/>
              </p:nvSpPr>
              <p:spPr bwMode="ltGray">
                <a:xfrm>
                  <a:off x="1969" y="585"/>
                  <a:ext cx="26" cy="17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7" name="Freeform 25"/>
                <p:cNvSpPr>
                  <a:spLocks/>
                </p:cNvSpPr>
                <p:nvPr/>
              </p:nvSpPr>
              <p:spPr bwMode="ltGray">
                <a:xfrm>
                  <a:off x="1976" y="593"/>
                  <a:ext cx="122" cy="61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8" name="Freeform 26"/>
                <p:cNvSpPr>
                  <a:spLocks/>
                </p:cNvSpPr>
                <p:nvPr/>
              </p:nvSpPr>
              <p:spPr bwMode="ltGray">
                <a:xfrm>
                  <a:off x="2082" y="599"/>
                  <a:ext cx="33" cy="26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59" name="Freeform 27"/>
                <p:cNvSpPr>
                  <a:spLocks/>
                </p:cNvSpPr>
                <p:nvPr/>
              </p:nvSpPr>
              <p:spPr bwMode="ltGray">
                <a:xfrm>
                  <a:off x="2152" y="544"/>
                  <a:ext cx="8" cy="6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0" name="Freeform 28"/>
                <p:cNvSpPr>
                  <a:spLocks/>
                </p:cNvSpPr>
                <p:nvPr/>
              </p:nvSpPr>
              <p:spPr bwMode="ltGray">
                <a:xfrm>
                  <a:off x="2194" y="584"/>
                  <a:ext cx="11" cy="8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1" name="Freeform 29"/>
                <p:cNvSpPr>
                  <a:spLocks/>
                </p:cNvSpPr>
                <p:nvPr/>
              </p:nvSpPr>
              <p:spPr bwMode="ltGray">
                <a:xfrm>
                  <a:off x="2059" y="494"/>
                  <a:ext cx="8" cy="5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2" name="Freeform 30"/>
                <p:cNvSpPr>
                  <a:spLocks/>
                </p:cNvSpPr>
                <p:nvPr/>
              </p:nvSpPr>
              <p:spPr bwMode="ltGray">
                <a:xfrm>
                  <a:off x="1988" y="536"/>
                  <a:ext cx="8" cy="5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3" name="Freeform 31"/>
                <p:cNvSpPr>
                  <a:spLocks/>
                </p:cNvSpPr>
                <p:nvPr/>
              </p:nvSpPr>
              <p:spPr bwMode="ltGray">
                <a:xfrm>
                  <a:off x="1910" y="523"/>
                  <a:ext cx="34" cy="27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4" name="Freeform 32"/>
                <p:cNvSpPr>
                  <a:spLocks/>
                </p:cNvSpPr>
                <p:nvPr/>
              </p:nvSpPr>
              <p:spPr bwMode="ltGray">
                <a:xfrm>
                  <a:off x="1899" y="466"/>
                  <a:ext cx="40" cy="58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5" name="Freeform 33"/>
                <p:cNvSpPr>
                  <a:spLocks/>
                </p:cNvSpPr>
                <p:nvPr/>
              </p:nvSpPr>
              <p:spPr bwMode="ltGray">
                <a:xfrm>
                  <a:off x="1909" y="508"/>
                  <a:ext cx="14" cy="17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6" name="Freeform 34"/>
                <p:cNvSpPr>
                  <a:spLocks/>
                </p:cNvSpPr>
                <p:nvPr/>
              </p:nvSpPr>
              <p:spPr bwMode="ltGray">
                <a:xfrm>
                  <a:off x="1881" y="512"/>
                  <a:ext cx="19" cy="17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7" name="Freeform 35"/>
                <p:cNvSpPr>
                  <a:spLocks/>
                </p:cNvSpPr>
                <p:nvPr/>
              </p:nvSpPr>
              <p:spPr bwMode="ltGray">
                <a:xfrm>
                  <a:off x="2930" y="489"/>
                  <a:ext cx="299" cy="179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8" name="Freeform 36"/>
                <p:cNvSpPr>
                  <a:spLocks/>
                </p:cNvSpPr>
                <p:nvPr/>
              </p:nvSpPr>
              <p:spPr bwMode="ltGray">
                <a:xfrm>
                  <a:off x="2534" y="242"/>
                  <a:ext cx="420" cy="283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69" name="Freeform 37"/>
                <p:cNvSpPr>
                  <a:spLocks/>
                </p:cNvSpPr>
                <p:nvPr/>
              </p:nvSpPr>
              <p:spPr bwMode="ltGray">
                <a:xfrm>
                  <a:off x="2405" y="445"/>
                  <a:ext cx="15" cy="16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0" name="Freeform 38"/>
                <p:cNvSpPr>
                  <a:spLocks/>
                </p:cNvSpPr>
                <p:nvPr/>
              </p:nvSpPr>
              <p:spPr bwMode="ltGray">
                <a:xfrm>
                  <a:off x="2393" y="439"/>
                  <a:ext cx="16" cy="12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1" name="Freeform 39"/>
                <p:cNvSpPr>
                  <a:spLocks/>
                </p:cNvSpPr>
                <p:nvPr/>
              </p:nvSpPr>
              <p:spPr bwMode="ltGray">
                <a:xfrm>
                  <a:off x="2878" y="406"/>
                  <a:ext cx="73" cy="33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2" name="Freeform 40"/>
                <p:cNvSpPr>
                  <a:spLocks/>
                </p:cNvSpPr>
                <p:nvPr/>
              </p:nvSpPr>
              <p:spPr bwMode="ltGray">
                <a:xfrm>
                  <a:off x="2955" y="433"/>
                  <a:ext cx="59" cy="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3" name="Freeform 41"/>
                <p:cNvSpPr>
                  <a:spLocks/>
                </p:cNvSpPr>
                <p:nvPr/>
              </p:nvSpPr>
              <p:spPr bwMode="ltGray">
                <a:xfrm>
                  <a:off x="2924" y="441"/>
                  <a:ext cx="24" cy="1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4" name="Freeform 42"/>
                <p:cNvSpPr>
                  <a:spLocks/>
                </p:cNvSpPr>
                <p:nvPr/>
              </p:nvSpPr>
              <p:spPr bwMode="ltGray">
                <a:xfrm>
                  <a:off x="2908" y="398"/>
                  <a:ext cx="16" cy="18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5" name="Freeform 43"/>
                <p:cNvSpPr>
                  <a:spLocks/>
                </p:cNvSpPr>
                <p:nvPr/>
              </p:nvSpPr>
              <p:spPr bwMode="ltGray">
                <a:xfrm>
                  <a:off x="3035" y="452"/>
                  <a:ext cx="19" cy="27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6" name="Freeform 44"/>
                <p:cNvSpPr>
                  <a:spLocks/>
                </p:cNvSpPr>
                <p:nvPr/>
              </p:nvSpPr>
              <p:spPr bwMode="ltGray">
                <a:xfrm>
                  <a:off x="2696" y="247"/>
                  <a:ext cx="205" cy="41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7" name="Freeform 45"/>
                <p:cNvSpPr>
                  <a:spLocks/>
                </p:cNvSpPr>
                <p:nvPr/>
              </p:nvSpPr>
              <p:spPr bwMode="ltGray">
                <a:xfrm>
                  <a:off x="2515" y="246"/>
                  <a:ext cx="190" cy="20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8" name="Freeform 46"/>
                <p:cNvSpPr>
                  <a:spLocks/>
                </p:cNvSpPr>
                <p:nvPr/>
              </p:nvSpPr>
              <p:spPr bwMode="ltGray">
                <a:xfrm>
                  <a:off x="2096" y="275"/>
                  <a:ext cx="18" cy="10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79" name="Freeform 47"/>
                <p:cNvSpPr>
                  <a:spLocks/>
                </p:cNvSpPr>
                <p:nvPr/>
              </p:nvSpPr>
              <p:spPr bwMode="ltGray">
                <a:xfrm>
                  <a:off x="1606" y="246"/>
                  <a:ext cx="436" cy="15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0" name="Freeform 48"/>
                <p:cNvSpPr>
                  <a:spLocks/>
                </p:cNvSpPr>
                <p:nvPr/>
              </p:nvSpPr>
              <p:spPr bwMode="ltGray">
                <a:xfrm>
                  <a:off x="2043" y="241"/>
                  <a:ext cx="20" cy="55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1" name="Freeform 49"/>
                <p:cNvSpPr>
                  <a:spLocks/>
                </p:cNvSpPr>
                <p:nvPr/>
              </p:nvSpPr>
              <p:spPr bwMode="ltGray">
                <a:xfrm>
                  <a:off x="2031" y="287"/>
                  <a:ext cx="59" cy="3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2" name="Freeform 50"/>
                <p:cNvSpPr>
                  <a:spLocks/>
                </p:cNvSpPr>
                <p:nvPr/>
              </p:nvSpPr>
              <p:spPr bwMode="ltGray">
                <a:xfrm>
                  <a:off x="1968" y="319"/>
                  <a:ext cx="80" cy="72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3" name="Freeform 51"/>
                <p:cNvSpPr>
                  <a:spLocks/>
                </p:cNvSpPr>
                <p:nvPr/>
              </p:nvSpPr>
              <p:spPr bwMode="ltGray">
                <a:xfrm>
                  <a:off x="2021" y="340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4" name="Freeform 52"/>
                <p:cNvSpPr>
                  <a:spLocks/>
                </p:cNvSpPr>
                <p:nvPr/>
              </p:nvSpPr>
              <p:spPr bwMode="ltGray">
                <a:xfrm>
                  <a:off x="1573" y="389"/>
                  <a:ext cx="347" cy="189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5" name="Freeform 53"/>
                <p:cNvSpPr>
                  <a:spLocks/>
                </p:cNvSpPr>
                <p:nvPr/>
              </p:nvSpPr>
              <p:spPr bwMode="ltGray">
                <a:xfrm>
                  <a:off x="1634" y="519"/>
                  <a:ext cx="19" cy="29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6" name="Freeform 54"/>
                <p:cNvSpPr>
                  <a:spLocks/>
                </p:cNvSpPr>
                <p:nvPr/>
              </p:nvSpPr>
              <p:spPr bwMode="ltGray">
                <a:xfrm>
                  <a:off x="1900" y="421"/>
                  <a:ext cx="18" cy="24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7" name="Freeform 55"/>
                <p:cNvSpPr>
                  <a:spLocks/>
                </p:cNvSpPr>
                <p:nvPr/>
              </p:nvSpPr>
              <p:spPr bwMode="ltGray">
                <a:xfrm>
                  <a:off x="1951" y="409"/>
                  <a:ext cx="9" cy="10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8" name="Freeform 56"/>
                <p:cNvSpPr>
                  <a:spLocks/>
                </p:cNvSpPr>
                <p:nvPr/>
              </p:nvSpPr>
              <p:spPr bwMode="ltGray">
                <a:xfrm>
                  <a:off x="1021" y="314"/>
                  <a:ext cx="433" cy="354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89" name="Freeform 57"/>
                <p:cNvSpPr>
                  <a:spLocks/>
                </p:cNvSpPr>
                <p:nvPr/>
              </p:nvSpPr>
              <p:spPr bwMode="ltGray">
                <a:xfrm>
                  <a:off x="1189" y="447"/>
                  <a:ext cx="163" cy="221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0" name="Freeform 58"/>
                <p:cNvSpPr>
                  <a:spLocks/>
                </p:cNvSpPr>
                <p:nvPr/>
              </p:nvSpPr>
              <p:spPr bwMode="ltGray">
                <a:xfrm>
                  <a:off x="1476" y="611"/>
                  <a:ext cx="7" cy="12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1" name="Freeform 59"/>
                <p:cNvSpPr>
                  <a:spLocks/>
                </p:cNvSpPr>
                <p:nvPr/>
              </p:nvSpPr>
              <p:spPr bwMode="ltGray">
                <a:xfrm>
                  <a:off x="1467" y="497"/>
                  <a:ext cx="9" cy="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2" name="Freeform 60"/>
                <p:cNvSpPr>
                  <a:spLocks/>
                </p:cNvSpPr>
                <p:nvPr/>
              </p:nvSpPr>
              <p:spPr bwMode="ltGray">
                <a:xfrm>
                  <a:off x="1072" y="357"/>
                  <a:ext cx="25" cy="10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3" name="Freeform 61"/>
                <p:cNvSpPr>
                  <a:spLocks/>
                </p:cNvSpPr>
                <p:nvPr/>
              </p:nvSpPr>
              <p:spPr bwMode="ltGray">
                <a:xfrm>
                  <a:off x="1374" y="265"/>
                  <a:ext cx="295" cy="233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4" name="Freeform 62"/>
                <p:cNvSpPr>
                  <a:spLocks/>
                </p:cNvSpPr>
                <p:nvPr/>
              </p:nvSpPr>
              <p:spPr bwMode="ltGray">
                <a:xfrm>
                  <a:off x="1173" y="247"/>
                  <a:ext cx="591" cy="95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5" name="Freeform 63"/>
                <p:cNvSpPr>
                  <a:spLocks/>
                </p:cNvSpPr>
                <p:nvPr/>
              </p:nvSpPr>
              <p:spPr bwMode="ltGray">
                <a:xfrm>
                  <a:off x="1293" y="282"/>
                  <a:ext cx="13" cy="10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6" name="Freeform 64"/>
                <p:cNvSpPr>
                  <a:spLocks/>
                </p:cNvSpPr>
                <p:nvPr/>
              </p:nvSpPr>
              <p:spPr bwMode="ltGray">
                <a:xfrm>
                  <a:off x="1278" y="296"/>
                  <a:ext cx="19" cy="11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7" name="Freeform 65"/>
                <p:cNvSpPr>
                  <a:spLocks/>
                </p:cNvSpPr>
                <p:nvPr/>
              </p:nvSpPr>
              <p:spPr bwMode="ltGray">
                <a:xfrm>
                  <a:off x="1340" y="337"/>
                  <a:ext cx="32" cy="6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8" name="Freeform 66"/>
                <p:cNvSpPr>
                  <a:spLocks/>
                </p:cNvSpPr>
                <p:nvPr/>
              </p:nvSpPr>
              <p:spPr bwMode="ltGray">
                <a:xfrm>
                  <a:off x="1395" y="336"/>
                  <a:ext cx="18" cy="15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499" name="Freeform 67"/>
                <p:cNvSpPr>
                  <a:spLocks/>
                </p:cNvSpPr>
                <p:nvPr/>
              </p:nvSpPr>
              <p:spPr bwMode="ltGray">
                <a:xfrm>
                  <a:off x="1248" y="295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6204" name="Group 68"/>
              <p:cNvGrpSpPr>
                <a:grpSpLocks/>
              </p:cNvGrpSpPr>
              <p:nvPr/>
            </p:nvGrpSpPr>
            <p:grpSpPr bwMode="auto">
              <a:xfrm>
                <a:off x="3709" y="240"/>
                <a:ext cx="1139" cy="429"/>
                <a:chOff x="3709" y="240"/>
                <a:chExt cx="1139" cy="429"/>
              </a:xfrm>
            </p:grpSpPr>
            <p:sp>
              <p:nvSpPr>
                <p:cNvPr id="146501" name="Freeform 69"/>
                <p:cNvSpPr>
                  <a:spLocks/>
                </p:cNvSpPr>
                <p:nvPr/>
              </p:nvSpPr>
              <p:spPr bwMode="ltGray">
                <a:xfrm>
                  <a:off x="4808" y="616"/>
                  <a:ext cx="13" cy="1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2" name="Freeform 70"/>
                <p:cNvSpPr>
                  <a:spLocks/>
                </p:cNvSpPr>
                <p:nvPr/>
              </p:nvSpPr>
              <p:spPr bwMode="ltGray">
                <a:xfrm>
                  <a:off x="4655" y="629"/>
                  <a:ext cx="11" cy="5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3" name="Freeform 71"/>
                <p:cNvSpPr>
                  <a:spLocks/>
                </p:cNvSpPr>
                <p:nvPr/>
              </p:nvSpPr>
              <p:spPr bwMode="ltGray">
                <a:xfrm>
                  <a:off x="4609" y="635"/>
                  <a:ext cx="28" cy="16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4" name="Freeform 72"/>
                <p:cNvSpPr>
                  <a:spLocks/>
                </p:cNvSpPr>
                <p:nvPr/>
              </p:nvSpPr>
              <p:spPr bwMode="ltGray">
                <a:xfrm>
                  <a:off x="4580" y="634"/>
                  <a:ext cx="29" cy="16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5" name="Freeform 73"/>
                <p:cNvSpPr>
                  <a:spLocks/>
                </p:cNvSpPr>
                <p:nvPr/>
              </p:nvSpPr>
              <p:spPr bwMode="ltGray">
                <a:xfrm>
                  <a:off x="4423" y="547"/>
                  <a:ext cx="151" cy="93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6" name="Freeform 74"/>
                <p:cNvSpPr>
                  <a:spLocks/>
                </p:cNvSpPr>
                <p:nvPr/>
              </p:nvSpPr>
              <p:spPr bwMode="ltGray">
                <a:xfrm>
                  <a:off x="4515" y="541"/>
                  <a:ext cx="67" cy="68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7" name="Freeform 75"/>
                <p:cNvSpPr>
                  <a:spLocks/>
                </p:cNvSpPr>
                <p:nvPr/>
              </p:nvSpPr>
              <p:spPr bwMode="ltGray">
                <a:xfrm>
                  <a:off x="4580" y="572"/>
                  <a:ext cx="47" cy="13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8" name="Freeform 76"/>
                <p:cNvSpPr>
                  <a:spLocks/>
                </p:cNvSpPr>
                <p:nvPr/>
              </p:nvSpPr>
              <p:spPr bwMode="ltGray">
                <a:xfrm>
                  <a:off x="4578" y="588"/>
                  <a:ext cx="32" cy="3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09" name="Freeform 77"/>
                <p:cNvSpPr>
                  <a:spLocks/>
                </p:cNvSpPr>
                <p:nvPr/>
              </p:nvSpPr>
              <p:spPr bwMode="ltGray">
                <a:xfrm>
                  <a:off x="4632" y="569"/>
                  <a:ext cx="16" cy="20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0" name="Freeform 78"/>
                <p:cNvSpPr>
                  <a:spLocks/>
                </p:cNvSpPr>
                <p:nvPr/>
              </p:nvSpPr>
              <p:spPr bwMode="ltGray">
                <a:xfrm>
                  <a:off x="4636" y="600"/>
                  <a:ext cx="20" cy="1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1" name="Freeform 79"/>
                <p:cNvSpPr>
                  <a:spLocks/>
                </p:cNvSpPr>
                <p:nvPr/>
              </p:nvSpPr>
              <p:spPr bwMode="ltGray">
                <a:xfrm>
                  <a:off x="4657" y="585"/>
                  <a:ext cx="26" cy="17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2" name="Freeform 80"/>
                <p:cNvSpPr>
                  <a:spLocks/>
                </p:cNvSpPr>
                <p:nvPr/>
              </p:nvSpPr>
              <p:spPr bwMode="ltGray">
                <a:xfrm>
                  <a:off x="4664" y="593"/>
                  <a:ext cx="122" cy="61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3" name="Freeform 81"/>
                <p:cNvSpPr>
                  <a:spLocks/>
                </p:cNvSpPr>
                <p:nvPr/>
              </p:nvSpPr>
              <p:spPr bwMode="ltGray">
                <a:xfrm>
                  <a:off x="4770" y="599"/>
                  <a:ext cx="33" cy="26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4" name="Freeform 82"/>
                <p:cNvSpPr>
                  <a:spLocks/>
                </p:cNvSpPr>
                <p:nvPr/>
              </p:nvSpPr>
              <p:spPr bwMode="ltGray">
                <a:xfrm>
                  <a:off x="4840" y="544"/>
                  <a:ext cx="8" cy="6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5" name="Freeform 83"/>
                <p:cNvSpPr>
                  <a:spLocks/>
                </p:cNvSpPr>
                <p:nvPr/>
              </p:nvSpPr>
              <p:spPr bwMode="ltGray">
                <a:xfrm>
                  <a:off x="4747" y="494"/>
                  <a:ext cx="8" cy="5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6" name="Freeform 84"/>
                <p:cNvSpPr>
                  <a:spLocks/>
                </p:cNvSpPr>
                <p:nvPr/>
              </p:nvSpPr>
              <p:spPr bwMode="ltGray">
                <a:xfrm>
                  <a:off x="4676" y="536"/>
                  <a:ext cx="8" cy="5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7" name="Freeform 85"/>
                <p:cNvSpPr>
                  <a:spLocks/>
                </p:cNvSpPr>
                <p:nvPr/>
              </p:nvSpPr>
              <p:spPr bwMode="ltGray">
                <a:xfrm>
                  <a:off x="4598" y="523"/>
                  <a:ext cx="34" cy="27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8" name="Freeform 86"/>
                <p:cNvSpPr>
                  <a:spLocks/>
                </p:cNvSpPr>
                <p:nvPr/>
              </p:nvSpPr>
              <p:spPr bwMode="ltGray">
                <a:xfrm>
                  <a:off x="4587" y="466"/>
                  <a:ext cx="40" cy="58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19" name="Freeform 87"/>
                <p:cNvSpPr>
                  <a:spLocks/>
                </p:cNvSpPr>
                <p:nvPr/>
              </p:nvSpPr>
              <p:spPr bwMode="ltGray">
                <a:xfrm>
                  <a:off x="4597" y="508"/>
                  <a:ext cx="14" cy="17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0" name="Freeform 88"/>
                <p:cNvSpPr>
                  <a:spLocks/>
                </p:cNvSpPr>
                <p:nvPr/>
              </p:nvSpPr>
              <p:spPr bwMode="ltGray">
                <a:xfrm>
                  <a:off x="4569" y="512"/>
                  <a:ext cx="19" cy="17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1" name="Freeform 89"/>
                <p:cNvSpPr>
                  <a:spLocks/>
                </p:cNvSpPr>
                <p:nvPr/>
              </p:nvSpPr>
              <p:spPr bwMode="ltGray">
                <a:xfrm>
                  <a:off x="4784" y="275"/>
                  <a:ext cx="18" cy="10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2" name="Freeform 90"/>
                <p:cNvSpPr>
                  <a:spLocks/>
                </p:cNvSpPr>
                <p:nvPr/>
              </p:nvSpPr>
              <p:spPr bwMode="ltGray">
                <a:xfrm>
                  <a:off x="4293" y="246"/>
                  <a:ext cx="438" cy="15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8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8" h="152">
                      <a:moveTo>
                        <a:pt x="73" y="1"/>
                      </a:moveTo>
                      <a:lnTo>
                        <a:pt x="438" y="0"/>
                      </a:lnTo>
                      <a:cubicBezTo>
                        <a:pt x="432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3" name="Freeform 91"/>
                <p:cNvSpPr>
                  <a:spLocks/>
                </p:cNvSpPr>
                <p:nvPr/>
              </p:nvSpPr>
              <p:spPr bwMode="ltGray">
                <a:xfrm>
                  <a:off x="4731" y="240"/>
                  <a:ext cx="20" cy="55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4" name="Freeform 92"/>
                <p:cNvSpPr>
                  <a:spLocks/>
                </p:cNvSpPr>
                <p:nvPr/>
              </p:nvSpPr>
              <p:spPr bwMode="ltGray">
                <a:xfrm>
                  <a:off x="4719" y="287"/>
                  <a:ext cx="59" cy="3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5" name="Freeform 93"/>
                <p:cNvSpPr>
                  <a:spLocks/>
                </p:cNvSpPr>
                <p:nvPr/>
              </p:nvSpPr>
              <p:spPr bwMode="ltGray">
                <a:xfrm>
                  <a:off x="4656" y="319"/>
                  <a:ext cx="80" cy="72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6" name="Freeform 94"/>
                <p:cNvSpPr>
                  <a:spLocks/>
                </p:cNvSpPr>
                <p:nvPr/>
              </p:nvSpPr>
              <p:spPr bwMode="ltGray">
                <a:xfrm>
                  <a:off x="4709" y="340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7" name="Freeform 95"/>
                <p:cNvSpPr>
                  <a:spLocks/>
                </p:cNvSpPr>
                <p:nvPr/>
              </p:nvSpPr>
              <p:spPr bwMode="ltGray">
                <a:xfrm>
                  <a:off x="4261" y="389"/>
                  <a:ext cx="347" cy="189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8" name="Freeform 96"/>
                <p:cNvSpPr>
                  <a:spLocks/>
                </p:cNvSpPr>
                <p:nvPr/>
              </p:nvSpPr>
              <p:spPr bwMode="ltGray">
                <a:xfrm>
                  <a:off x="4322" y="519"/>
                  <a:ext cx="19" cy="29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29" name="Freeform 97"/>
                <p:cNvSpPr>
                  <a:spLocks/>
                </p:cNvSpPr>
                <p:nvPr/>
              </p:nvSpPr>
              <p:spPr bwMode="ltGray">
                <a:xfrm>
                  <a:off x="4588" y="421"/>
                  <a:ext cx="18" cy="24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0" name="Freeform 98"/>
                <p:cNvSpPr>
                  <a:spLocks/>
                </p:cNvSpPr>
                <p:nvPr/>
              </p:nvSpPr>
              <p:spPr bwMode="ltGray">
                <a:xfrm>
                  <a:off x="4639" y="409"/>
                  <a:ext cx="9" cy="10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1" name="Freeform 99"/>
                <p:cNvSpPr>
                  <a:spLocks/>
                </p:cNvSpPr>
                <p:nvPr/>
              </p:nvSpPr>
              <p:spPr bwMode="ltGray">
                <a:xfrm>
                  <a:off x="3709" y="315"/>
                  <a:ext cx="433" cy="354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2" name="Freeform 100"/>
                <p:cNvSpPr>
                  <a:spLocks/>
                </p:cNvSpPr>
                <p:nvPr/>
              </p:nvSpPr>
              <p:spPr bwMode="ltGray">
                <a:xfrm>
                  <a:off x="3877" y="448"/>
                  <a:ext cx="163" cy="221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3" name="Freeform 101"/>
                <p:cNvSpPr>
                  <a:spLocks/>
                </p:cNvSpPr>
                <p:nvPr/>
              </p:nvSpPr>
              <p:spPr bwMode="ltGray">
                <a:xfrm>
                  <a:off x="4164" y="611"/>
                  <a:ext cx="7" cy="12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4" name="Freeform 102"/>
                <p:cNvSpPr>
                  <a:spLocks/>
                </p:cNvSpPr>
                <p:nvPr/>
              </p:nvSpPr>
              <p:spPr bwMode="ltGray">
                <a:xfrm>
                  <a:off x="4155" y="497"/>
                  <a:ext cx="9" cy="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5" name="Freeform 103"/>
                <p:cNvSpPr>
                  <a:spLocks/>
                </p:cNvSpPr>
                <p:nvPr/>
              </p:nvSpPr>
              <p:spPr bwMode="ltGray">
                <a:xfrm>
                  <a:off x="3760" y="357"/>
                  <a:ext cx="25" cy="10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6" name="Freeform 104"/>
                <p:cNvSpPr>
                  <a:spLocks/>
                </p:cNvSpPr>
                <p:nvPr/>
              </p:nvSpPr>
              <p:spPr bwMode="ltGray">
                <a:xfrm>
                  <a:off x="4062" y="265"/>
                  <a:ext cx="295" cy="233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7" name="Freeform 105"/>
                <p:cNvSpPr>
                  <a:spLocks/>
                </p:cNvSpPr>
                <p:nvPr/>
              </p:nvSpPr>
              <p:spPr bwMode="ltGray">
                <a:xfrm>
                  <a:off x="3861" y="247"/>
                  <a:ext cx="591" cy="95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8" name="Freeform 106"/>
                <p:cNvSpPr>
                  <a:spLocks/>
                </p:cNvSpPr>
                <p:nvPr/>
              </p:nvSpPr>
              <p:spPr bwMode="ltGray">
                <a:xfrm>
                  <a:off x="3981" y="282"/>
                  <a:ext cx="13" cy="10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39" name="Freeform 107"/>
                <p:cNvSpPr>
                  <a:spLocks/>
                </p:cNvSpPr>
                <p:nvPr/>
              </p:nvSpPr>
              <p:spPr bwMode="ltGray">
                <a:xfrm>
                  <a:off x="3966" y="296"/>
                  <a:ext cx="19" cy="11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40" name="Freeform 108"/>
                <p:cNvSpPr>
                  <a:spLocks/>
                </p:cNvSpPr>
                <p:nvPr/>
              </p:nvSpPr>
              <p:spPr bwMode="ltGray">
                <a:xfrm>
                  <a:off x="4028" y="337"/>
                  <a:ext cx="32" cy="6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41" name="Freeform 109"/>
                <p:cNvSpPr>
                  <a:spLocks/>
                </p:cNvSpPr>
                <p:nvPr/>
              </p:nvSpPr>
              <p:spPr bwMode="ltGray">
                <a:xfrm>
                  <a:off x="4083" y="336"/>
                  <a:ext cx="18" cy="15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6542" name="Freeform 110"/>
                <p:cNvSpPr>
                  <a:spLocks/>
                </p:cNvSpPr>
                <p:nvPr/>
              </p:nvSpPr>
              <p:spPr bwMode="ltGray">
                <a:xfrm>
                  <a:off x="3936" y="295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6155" name="Group 111"/>
            <p:cNvGrpSpPr>
              <a:grpSpLocks/>
            </p:cNvGrpSpPr>
            <p:nvPr/>
          </p:nvGrpSpPr>
          <p:grpSpPr bwMode="auto">
            <a:xfrm>
              <a:off x="798" y="111"/>
              <a:ext cx="4702" cy="418"/>
              <a:chOff x="798" y="255"/>
              <a:chExt cx="4702" cy="418"/>
            </a:xfrm>
          </p:grpSpPr>
          <p:sp>
            <p:nvSpPr>
              <p:cNvPr id="146544" name="Line 112"/>
              <p:cNvSpPr>
                <a:spLocks noChangeShapeType="1"/>
              </p:cNvSpPr>
              <p:nvPr/>
            </p:nvSpPr>
            <p:spPr bwMode="white">
              <a:xfrm>
                <a:off x="798" y="476"/>
                <a:ext cx="4702" cy="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45" name="Line 113"/>
              <p:cNvSpPr>
                <a:spLocks noChangeShapeType="1"/>
              </p:cNvSpPr>
              <p:nvPr/>
            </p:nvSpPr>
            <p:spPr bwMode="white">
              <a:xfrm>
                <a:off x="1026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46" name="Line 114"/>
              <p:cNvSpPr>
                <a:spLocks noChangeShapeType="1"/>
              </p:cNvSpPr>
              <p:nvPr/>
            </p:nvSpPr>
            <p:spPr bwMode="white">
              <a:xfrm>
                <a:off x="1254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47" name="Line 115"/>
              <p:cNvSpPr>
                <a:spLocks noChangeShapeType="1"/>
              </p:cNvSpPr>
              <p:nvPr/>
            </p:nvSpPr>
            <p:spPr bwMode="white">
              <a:xfrm>
                <a:off x="1482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48" name="Line 116"/>
              <p:cNvSpPr>
                <a:spLocks noChangeShapeType="1"/>
              </p:cNvSpPr>
              <p:nvPr/>
            </p:nvSpPr>
            <p:spPr bwMode="white">
              <a:xfrm>
                <a:off x="1710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49" name="Line 117"/>
              <p:cNvSpPr>
                <a:spLocks noChangeShapeType="1"/>
              </p:cNvSpPr>
              <p:nvPr/>
            </p:nvSpPr>
            <p:spPr bwMode="white">
              <a:xfrm>
                <a:off x="1938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0" name="Line 118"/>
              <p:cNvSpPr>
                <a:spLocks noChangeShapeType="1"/>
              </p:cNvSpPr>
              <p:nvPr/>
            </p:nvSpPr>
            <p:spPr bwMode="white">
              <a:xfrm>
                <a:off x="2166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1" name="Line 119"/>
              <p:cNvSpPr>
                <a:spLocks noChangeShapeType="1"/>
              </p:cNvSpPr>
              <p:nvPr/>
            </p:nvSpPr>
            <p:spPr bwMode="white">
              <a:xfrm>
                <a:off x="2394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2" name="Line 120"/>
              <p:cNvSpPr>
                <a:spLocks noChangeShapeType="1"/>
              </p:cNvSpPr>
              <p:nvPr/>
            </p:nvSpPr>
            <p:spPr bwMode="white">
              <a:xfrm>
                <a:off x="2622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3" name="Line 121"/>
              <p:cNvSpPr>
                <a:spLocks noChangeShapeType="1"/>
              </p:cNvSpPr>
              <p:nvPr/>
            </p:nvSpPr>
            <p:spPr bwMode="white">
              <a:xfrm>
                <a:off x="2850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4" name="Line 122"/>
              <p:cNvSpPr>
                <a:spLocks noChangeShapeType="1"/>
              </p:cNvSpPr>
              <p:nvPr/>
            </p:nvSpPr>
            <p:spPr bwMode="white">
              <a:xfrm>
                <a:off x="3078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5" name="Line 123"/>
              <p:cNvSpPr>
                <a:spLocks noChangeShapeType="1"/>
              </p:cNvSpPr>
              <p:nvPr/>
            </p:nvSpPr>
            <p:spPr bwMode="white">
              <a:xfrm>
                <a:off x="3306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6" name="Line 124"/>
              <p:cNvSpPr>
                <a:spLocks noChangeShapeType="1"/>
              </p:cNvSpPr>
              <p:nvPr/>
            </p:nvSpPr>
            <p:spPr bwMode="white">
              <a:xfrm>
                <a:off x="3534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7" name="Line 125"/>
              <p:cNvSpPr>
                <a:spLocks noChangeShapeType="1"/>
              </p:cNvSpPr>
              <p:nvPr/>
            </p:nvSpPr>
            <p:spPr bwMode="white">
              <a:xfrm>
                <a:off x="3762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8" name="Line 126"/>
              <p:cNvSpPr>
                <a:spLocks noChangeShapeType="1"/>
              </p:cNvSpPr>
              <p:nvPr/>
            </p:nvSpPr>
            <p:spPr bwMode="white">
              <a:xfrm>
                <a:off x="3990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59" name="Line 127"/>
              <p:cNvSpPr>
                <a:spLocks noChangeShapeType="1"/>
              </p:cNvSpPr>
              <p:nvPr/>
            </p:nvSpPr>
            <p:spPr bwMode="white">
              <a:xfrm>
                <a:off x="4218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0" name="Line 128"/>
              <p:cNvSpPr>
                <a:spLocks noChangeShapeType="1"/>
              </p:cNvSpPr>
              <p:nvPr/>
            </p:nvSpPr>
            <p:spPr bwMode="white">
              <a:xfrm>
                <a:off x="4446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1" name="Line 129"/>
              <p:cNvSpPr>
                <a:spLocks noChangeShapeType="1"/>
              </p:cNvSpPr>
              <p:nvPr/>
            </p:nvSpPr>
            <p:spPr bwMode="white">
              <a:xfrm>
                <a:off x="4674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2" name="Line 130"/>
              <p:cNvSpPr>
                <a:spLocks noChangeShapeType="1"/>
              </p:cNvSpPr>
              <p:nvPr/>
            </p:nvSpPr>
            <p:spPr bwMode="white">
              <a:xfrm>
                <a:off x="4902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3" name="Line 131"/>
              <p:cNvSpPr>
                <a:spLocks noChangeShapeType="1"/>
              </p:cNvSpPr>
              <p:nvPr/>
            </p:nvSpPr>
            <p:spPr bwMode="white">
              <a:xfrm>
                <a:off x="5130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4" name="Line 132"/>
              <p:cNvSpPr>
                <a:spLocks noChangeShapeType="1"/>
              </p:cNvSpPr>
              <p:nvPr/>
            </p:nvSpPr>
            <p:spPr bwMode="white">
              <a:xfrm>
                <a:off x="5358" y="255"/>
                <a:ext cx="0" cy="418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156" name="Group 133"/>
            <p:cNvGrpSpPr>
              <a:grpSpLocks/>
            </p:cNvGrpSpPr>
            <p:nvPr/>
          </p:nvGrpSpPr>
          <p:grpSpPr bwMode="auto">
            <a:xfrm>
              <a:off x="1208" y="109"/>
              <a:ext cx="3694" cy="423"/>
              <a:chOff x="1034" y="245"/>
              <a:chExt cx="3694" cy="423"/>
            </a:xfrm>
          </p:grpSpPr>
          <p:sp>
            <p:nvSpPr>
              <p:cNvPr id="146566" name="Line 134"/>
              <p:cNvSpPr>
                <a:spLocks noChangeShapeType="1"/>
              </p:cNvSpPr>
              <p:nvPr/>
            </p:nvSpPr>
            <p:spPr bwMode="ltGray">
              <a:xfrm>
                <a:off x="2676" y="246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7" name="Line 135"/>
              <p:cNvSpPr>
                <a:spLocks noChangeShapeType="1"/>
              </p:cNvSpPr>
              <p:nvPr/>
            </p:nvSpPr>
            <p:spPr bwMode="ltGray">
              <a:xfrm>
                <a:off x="2798" y="468"/>
                <a:ext cx="7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8" name="Line 136"/>
              <p:cNvSpPr>
                <a:spLocks noChangeShapeType="1"/>
              </p:cNvSpPr>
              <p:nvPr/>
            </p:nvSpPr>
            <p:spPr bwMode="ltGray">
              <a:xfrm>
                <a:off x="2904" y="486"/>
                <a:ext cx="0" cy="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69" name="Line 137"/>
              <p:cNvSpPr>
                <a:spLocks noChangeShapeType="1"/>
              </p:cNvSpPr>
              <p:nvPr/>
            </p:nvSpPr>
            <p:spPr bwMode="ltGray">
              <a:xfrm>
                <a:off x="3132" y="586"/>
                <a:ext cx="0" cy="79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0" name="Line 138"/>
              <p:cNvSpPr>
                <a:spLocks noChangeShapeType="1"/>
              </p:cNvSpPr>
              <p:nvPr/>
            </p:nvSpPr>
            <p:spPr bwMode="ltGray">
              <a:xfrm>
                <a:off x="3816" y="358"/>
                <a:ext cx="0" cy="18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1" name="Line 139"/>
              <p:cNvSpPr>
                <a:spLocks noChangeShapeType="1"/>
              </p:cNvSpPr>
              <p:nvPr/>
            </p:nvSpPr>
            <p:spPr bwMode="ltGray">
              <a:xfrm>
                <a:off x="3722" y="468"/>
                <a:ext cx="34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2" name="Line 140"/>
              <p:cNvSpPr>
                <a:spLocks noChangeShapeType="1"/>
              </p:cNvSpPr>
              <p:nvPr/>
            </p:nvSpPr>
            <p:spPr bwMode="ltGray">
              <a:xfrm>
                <a:off x="4044" y="372"/>
                <a:ext cx="0" cy="294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3" name="Line 141"/>
              <p:cNvSpPr>
                <a:spLocks noChangeShapeType="1"/>
              </p:cNvSpPr>
              <p:nvPr/>
            </p:nvSpPr>
            <p:spPr bwMode="ltGray">
              <a:xfrm flipV="1">
                <a:off x="4046" y="248"/>
                <a:ext cx="0" cy="5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4" name="Line 142"/>
              <p:cNvSpPr>
                <a:spLocks noChangeShapeType="1"/>
              </p:cNvSpPr>
              <p:nvPr/>
            </p:nvSpPr>
            <p:spPr bwMode="ltGray">
              <a:xfrm flipV="1">
                <a:off x="4272" y="246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5" name="Line 143"/>
              <p:cNvSpPr>
                <a:spLocks noChangeShapeType="1"/>
              </p:cNvSpPr>
              <p:nvPr/>
            </p:nvSpPr>
            <p:spPr bwMode="ltGray">
              <a:xfrm flipH="1">
                <a:off x="4422" y="468"/>
                <a:ext cx="7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6" name="Line 144"/>
              <p:cNvSpPr>
                <a:spLocks noChangeShapeType="1"/>
              </p:cNvSpPr>
              <p:nvPr/>
            </p:nvSpPr>
            <p:spPr bwMode="ltGray">
              <a:xfrm flipH="1">
                <a:off x="4290" y="468"/>
                <a:ext cx="6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7" name="Line 145"/>
              <p:cNvSpPr>
                <a:spLocks noChangeShapeType="1"/>
              </p:cNvSpPr>
              <p:nvPr/>
            </p:nvSpPr>
            <p:spPr bwMode="ltGray">
              <a:xfrm flipV="1">
                <a:off x="4500" y="246"/>
                <a:ext cx="0" cy="27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8" name="Line 146"/>
              <p:cNvSpPr>
                <a:spLocks noChangeShapeType="1"/>
              </p:cNvSpPr>
              <p:nvPr/>
            </p:nvSpPr>
            <p:spPr bwMode="ltGray">
              <a:xfrm>
                <a:off x="4728" y="606"/>
                <a:ext cx="0" cy="34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79" name="Line 147"/>
              <p:cNvSpPr>
                <a:spLocks noChangeShapeType="1"/>
              </p:cNvSpPr>
              <p:nvPr/>
            </p:nvSpPr>
            <p:spPr bwMode="ltGray">
              <a:xfrm>
                <a:off x="1992" y="250"/>
                <a:ext cx="0" cy="6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0" name="Line 148"/>
              <p:cNvSpPr>
                <a:spLocks noChangeShapeType="1"/>
              </p:cNvSpPr>
              <p:nvPr/>
            </p:nvSpPr>
            <p:spPr bwMode="ltGray">
              <a:xfrm>
                <a:off x="1764" y="247"/>
                <a:ext cx="0" cy="33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1" name="Line 149"/>
              <p:cNvSpPr>
                <a:spLocks noChangeShapeType="1"/>
              </p:cNvSpPr>
              <p:nvPr/>
            </p:nvSpPr>
            <p:spPr bwMode="ltGray">
              <a:xfrm flipH="1">
                <a:off x="1738" y="468"/>
                <a:ext cx="6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2" name="Line 150"/>
              <p:cNvSpPr>
                <a:spLocks noChangeShapeType="1"/>
              </p:cNvSpPr>
              <p:nvPr/>
            </p:nvSpPr>
            <p:spPr bwMode="ltGray">
              <a:xfrm>
                <a:off x="1604" y="468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3" name="Line 151"/>
              <p:cNvSpPr>
                <a:spLocks noChangeShapeType="1"/>
              </p:cNvSpPr>
              <p:nvPr/>
            </p:nvSpPr>
            <p:spPr bwMode="ltGray">
              <a:xfrm flipH="1">
                <a:off x="1404" y="468"/>
                <a:ext cx="8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4" name="Line 152"/>
              <p:cNvSpPr>
                <a:spLocks noChangeShapeType="1"/>
              </p:cNvSpPr>
              <p:nvPr/>
            </p:nvSpPr>
            <p:spPr bwMode="ltGray">
              <a:xfrm>
                <a:off x="1034" y="468"/>
                <a:ext cx="34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5" name="Line 153"/>
              <p:cNvSpPr>
                <a:spLocks noChangeShapeType="1"/>
              </p:cNvSpPr>
              <p:nvPr/>
            </p:nvSpPr>
            <p:spPr bwMode="ltGray">
              <a:xfrm>
                <a:off x="1306" y="370"/>
                <a:ext cx="0" cy="29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6" name="Line 154"/>
              <p:cNvSpPr>
                <a:spLocks noChangeShapeType="1"/>
              </p:cNvSpPr>
              <p:nvPr/>
            </p:nvSpPr>
            <p:spPr bwMode="ltGray">
              <a:xfrm>
                <a:off x="1080" y="388"/>
                <a:ext cx="0" cy="15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7" name="Line 155"/>
              <p:cNvSpPr>
                <a:spLocks noChangeShapeType="1"/>
              </p:cNvSpPr>
              <p:nvPr/>
            </p:nvSpPr>
            <p:spPr bwMode="ltGray">
              <a:xfrm flipH="1" flipV="1">
                <a:off x="1308" y="245"/>
                <a:ext cx="0" cy="27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8" name="Line 156"/>
              <p:cNvSpPr>
                <a:spLocks noChangeShapeType="1"/>
              </p:cNvSpPr>
              <p:nvPr/>
            </p:nvSpPr>
            <p:spPr bwMode="ltGray">
              <a:xfrm>
                <a:off x="1536" y="31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89" name="Line 157"/>
              <p:cNvSpPr>
                <a:spLocks noChangeShapeType="1"/>
              </p:cNvSpPr>
              <p:nvPr/>
            </p:nvSpPr>
            <p:spPr bwMode="ltGray">
              <a:xfrm flipV="1">
                <a:off x="1536" y="247"/>
                <a:ext cx="0" cy="2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590" name="Line 158"/>
              <p:cNvSpPr>
                <a:spLocks noChangeShapeType="1"/>
              </p:cNvSpPr>
              <p:nvPr/>
            </p:nvSpPr>
            <p:spPr bwMode="ltGray">
              <a:xfrm>
                <a:off x="4095" y="467"/>
                <a:ext cx="80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1731" name="AutoShape 3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2" name="AutoShape 4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3" name="AutoShape 5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4" name="AutoShape 6"/>
            <p:cNvSpPr>
              <a:spLocks noChangeArrowheads="1"/>
            </p:cNvSpPr>
            <p:nvPr/>
          </p:nvSpPr>
          <p:spPr bwMode="auto">
            <a:xfrm rot="5400000" flipH="1">
              <a:off x="83" y="3775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5" name="AutoShape 7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6" name="AutoShape 8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37" name="AutoShape 9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1738" name="Rectangle 10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1739" name="AutoShape 11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1740" name="Oval 12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1741" name="Rectangle 13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1742" name="Oval 14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sp>
        <p:nvSpPr>
          <p:cNvPr id="201743" name="Rectangle 15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3600">
              <a:latin typeface="Times New Roman" pitchFamily="18" charset="0"/>
            </a:endParaRPr>
          </a:p>
        </p:txBody>
      </p:sp>
      <p:grpSp>
        <p:nvGrpSpPr>
          <p:cNvPr id="7177" name="Group 16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1745" name="AutoShape 17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46" name="AutoShape 18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47" name="AutoShape 19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48" name="AutoShape 20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49" name="AutoShape 21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50" name="AutoShape 22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51" name="Freeform 23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66"/>
                </a:cxn>
                <a:cxn ang="0">
                  <a:pos x="532" y="465"/>
                </a:cxn>
                <a:cxn ang="0">
                  <a:pos x="532" y="201"/>
                </a:cxn>
                <a:cxn ang="0">
                  <a:pos x="172" y="0"/>
                </a:cxn>
                <a:cxn ang="0">
                  <a:pos x="1" y="0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752" name="Freeform 24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/>
              <a:ahLst/>
              <a:cxnLst>
                <a:cxn ang="0">
                  <a:pos x="457" y="260"/>
                </a:cxn>
                <a:cxn ang="0">
                  <a:pos x="1" y="0"/>
                </a:cxn>
                <a:cxn ang="0">
                  <a:pos x="0" y="264"/>
                </a:cxn>
                <a:cxn ang="0">
                  <a:pos x="457" y="260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1753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-90488"/>
            <a:ext cx="7772400" cy="166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1754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1755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4113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175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2513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175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1513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32727D61-E23E-4308-B90E-1550BDDCAE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40" grpId="0" animBg="1" autoUpdateAnimBg="0"/>
      <p:bldP spid="201742" grpId="0" animBg="1" autoUpdateAnimBg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7.xml"/><Relationship Id="rId18" Type="http://schemas.openxmlformats.org/officeDocument/2006/relationships/slide" Target="slide28.xml"/><Relationship Id="rId26" Type="http://schemas.openxmlformats.org/officeDocument/2006/relationships/slide" Target="slide42.xml"/><Relationship Id="rId39" Type="http://schemas.openxmlformats.org/officeDocument/2006/relationships/slide" Target="slide67.xml"/><Relationship Id="rId3" Type="http://schemas.openxmlformats.org/officeDocument/2006/relationships/slide" Target="slide1.xml"/><Relationship Id="rId21" Type="http://schemas.openxmlformats.org/officeDocument/2006/relationships/slide" Target="slide31.xml"/><Relationship Id="rId34" Type="http://schemas.openxmlformats.org/officeDocument/2006/relationships/slide" Target="slide62.xml"/><Relationship Id="rId7" Type="http://schemas.openxmlformats.org/officeDocument/2006/relationships/slide" Target="slide5.xml"/><Relationship Id="rId12" Type="http://schemas.openxmlformats.org/officeDocument/2006/relationships/slide" Target="slide16.xml"/><Relationship Id="rId17" Type="http://schemas.openxmlformats.org/officeDocument/2006/relationships/slide" Target="slide27.xml"/><Relationship Id="rId25" Type="http://schemas.openxmlformats.org/officeDocument/2006/relationships/slide" Target="slide41.xml"/><Relationship Id="rId33" Type="http://schemas.openxmlformats.org/officeDocument/2006/relationships/slide" Target="slide55.xml"/><Relationship Id="rId38" Type="http://schemas.openxmlformats.org/officeDocument/2006/relationships/slide" Target="slide66.xml"/><Relationship Id="rId2" Type="http://schemas.openxmlformats.org/officeDocument/2006/relationships/notesSlide" Target="../notesSlides/notesSlide1.xml"/><Relationship Id="rId16" Type="http://schemas.openxmlformats.org/officeDocument/2006/relationships/slide" Target="slide26.xml"/><Relationship Id="rId20" Type="http://schemas.openxmlformats.org/officeDocument/2006/relationships/slide" Target="slide30.xml"/><Relationship Id="rId29" Type="http://schemas.openxmlformats.org/officeDocument/2006/relationships/slide" Target="slide51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4.xml"/><Relationship Id="rId11" Type="http://schemas.openxmlformats.org/officeDocument/2006/relationships/slide" Target="slide15.xml"/><Relationship Id="rId24" Type="http://schemas.openxmlformats.org/officeDocument/2006/relationships/slide" Target="slide40.xml"/><Relationship Id="rId32" Type="http://schemas.openxmlformats.org/officeDocument/2006/relationships/slide" Target="slide54.xml"/><Relationship Id="rId37" Type="http://schemas.openxmlformats.org/officeDocument/2006/relationships/slide" Target="slide65.xml"/><Relationship Id="rId5" Type="http://schemas.openxmlformats.org/officeDocument/2006/relationships/slide" Target="slide3.xml"/><Relationship Id="rId15" Type="http://schemas.openxmlformats.org/officeDocument/2006/relationships/slide" Target="slide19.xml"/><Relationship Id="rId23" Type="http://schemas.openxmlformats.org/officeDocument/2006/relationships/slide" Target="slide39.xml"/><Relationship Id="rId28" Type="http://schemas.openxmlformats.org/officeDocument/2006/relationships/slide" Target="slide50.xml"/><Relationship Id="rId36" Type="http://schemas.openxmlformats.org/officeDocument/2006/relationships/slide" Target="slide64.xml"/><Relationship Id="rId10" Type="http://schemas.openxmlformats.org/officeDocument/2006/relationships/slide" Target="slide14.xml"/><Relationship Id="rId19" Type="http://schemas.openxmlformats.org/officeDocument/2006/relationships/slide" Target="slide29.xml"/><Relationship Id="rId31" Type="http://schemas.openxmlformats.org/officeDocument/2006/relationships/slide" Target="slide53.xml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slide" Target="slide18.xml"/><Relationship Id="rId22" Type="http://schemas.openxmlformats.org/officeDocument/2006/relationships/slide" Target="slide38.xml"/><Relationship Id="rId27" Type="http://schemas.openxmlformats.org/officeDocument/2006/relationships/slide" Target="slide43.xml"/><Relationship Id="rId30" Type="http://schemas.openxmlformats.org/officeDocument/2006/relationships/slide" Target="slide52.xml"/><Relationship Id="rId35" Type="http://schemas.openxmlformats.org/officeDocument/2006/relationships/slide" Target="slide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slide" Target="slide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4" Type="http://schemas.openxmlformats.org/officeDocument/2006/relationships/slide" Target="slide3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1.xml"/><Relationship Id="rId4" Type="http://schemas.openxmlformats.org/officeDocument/2006/relationships/slide" Target="slide4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1.xml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5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5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5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5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6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2.xml"/><Relationship Id="rId4" Type="http://schemas.openxmlformats.org/officeDocument/2006/relationships/slide" Target="slide6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2.xml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1.xml"/><Relationship Id="rId5" Type="http://schemas.openxmlformats.org/officeDocument/2006/relationships/slide" Target="slide68.xml"/><Relationship Id="rId4" Type="http://schemas.openxmlformats.org/officeDocument/2006/relationships/slide" Target="slide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2.xml"/><Relationship Id="rId5" Type="http://schemas.openxmlformats.org/officeDocument/2006/relationships/slide" Target="slide69.xml"/><Relationship Id="rId4" Type="http://schemas.openxmlformats.org/officeDocument/2006/relationships/slide" Target="slide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3.xml"/><Relationship Id="rId5" Type="http://schemas.openxmlformats.org/officeDocument/2006/relationships/slide" Target="slide70.xml"/><Relationship Id="rId4" Type="http://schemas.openxmlformats.org/officeDocument/2006/relationships/slide" Target="slide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4.xml"/><Relationship Id="rId5" Type="http://schemas.openxmlformats.org/officeDocument/2006/relationships/slide" Target="slide71.xml"/><Relationship Id="rId4" Type="http://schemas.openxmlformats.org/officeDocument/2006/relationships/slide" Target="slide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5.xml"/><Relationship Id="rId5" Type="http://schemas.openxmlformats.org/officeDocument/2006/relationships/slide" Target="slide72.xml"/><Relationship Id="rId4" Type="http://schemas.openxmlformats.org/officeDocument/2006/relationships/slide" Target="slide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6.xml"/><Relationship Id="rId5" Type="http://schemas.openxmlformats.org/officeDocument/2006/relationships/slide" Target="slide73.xml"/><Relationship Id="rId4" Type="http://schemas.openxmlformats.org/officeDocument/2006/relationships/slide" Target="slide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7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8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9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10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11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12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5363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200" y="1981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64" name="Rectangle 3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200" y="2743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365" name="Rectangle 3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200" y="3505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366" name="Rectangle 3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200" y="4267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367" name="Text Box 9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147888" y="1371600"/>
            <a:ext cx="900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Binomial </a:t>
            </a:r>
          </a:p>
          <a:p>
            <a:r>
              <a:rPr lang="en-US" sz="1200"/>
              <a:t>Probability</a:t>
            </a:r>
          </a:p>
        </p:txBody>
      </p:sp>
      <p:sp>
        <p:nvSpPr>
          <p:cNvPr id="15368" name="Text Box 97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228975" y="1371600"/>
            <a:ext cx="1266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Joint Probability</a:t>
            </a:r>
          </a:p>
        </p:txBody>
      </p:sp>
      <p:sp>
        <p:nvSpPr>
          <p:cNvPr id="15369" name="Text Box 98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4724400" y="1371600"/>
            <a:ext cx="94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Conditional</a:t>
            </a:r>
          </a:p>
          <a:p>
            <a:r>
              <a:rPr lang="en-US" sz="1200"/>
              <a:t>Probability</a:t>
            </a:r>
          </a:p>
        </p:txBody>
      </p:sp>
      <p:sp>
        <p:nvSpPr>
          <p:cNvPr id="15370" name="Text Box 9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867400" y="1371600"/>
            <a:ext cx="1292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More Probability</a:t>
            </a:r>
          </a:p>
        </p:txBody>
      </p:sp>
      <p:sp>
        <p:nvSpPr>
          <p:cNvPr id="15371" name="Text Box 10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315200" y="1371600"/>
            <a:ext cx="1120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Hodge Podge</a:t>
            </a:r>
          </a:p>
        </p:txBody>
      </p:sp>
      <p:sp>
        <p:nvSpPr>
          <p:cNvPr id="15372" name="Rectangle 10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hlinkClick r:id="rId3" action="ppaction://hlinksldjump"/>
              </a:rPr>
              <a:t>Probability Jeopardy</a:t>
            </a:r>
          </a:p>
        </p:txBody>
      </p:sp>
      <p:sp>
        <p:nvSpPr>
          <p:cNvPr id="15373" name="Text Box 10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1317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1200"/>
              <a:t>Basic Probability</a:t>
            </a:r>
          </a:p>
        </p:txBody>
      </p:sp>
      <p:sp>
        <p:nvSpPr>
          <p:cNvPr id="15374" name="Rectangl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38200" y="5029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375" name="Rectangl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200" y="5791200"/>
            <a:ext cx="838200" cy="609600"/>
          </a:xfrm>
          <a:prstGeom prst="rect">
            <a:avLst/>
          </a:prstGeom>
          <a:solidFill>
            <a:srgbClr val="E3D5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  <p:sp>
        <p:nvSpPr>
          <p:cNvPr id="15376" name="Rectangl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133600" y="1981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77" name="Rectangl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133600" y="2743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378" name="Rectangl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133600" y="3505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379" name="Rectangl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2133600" y="4267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380" name="Rectangl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2133600" y="5029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381" name="Rectangl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2133600" y="5791200"/>
            <a:ext cx="838200" cy="609600"/>
          </a:xfrm>
          <a:prstGeom prst="rect">
            <a:avLst/>
          </a:prstGeom>
          <a:solidFill>
            <a:srgbClr val="FF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  <p:sp>
        <p:nvSpPr>
          <p:cNvPr id="15382" name="Rectangle 11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3429000" y="1981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83" name="Rectangle 12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3429000" y="2743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384" name="Rectangle 12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3429000" y="3505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385" name="Rectangle 12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429000" y="4267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386" name="Rectangle 12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3429000" y="5029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387" name="Rectangle 12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3429000" y="5791200"/>
            <a:ext cx="838200" cy="609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  <p:sp>
        <p:nvSpPr>
          <p:cNvPr id="15388" name="Rectangle 12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4724400" y="1981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89" name="Rectangle 12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724400" y="2743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390" name="Rectangle 12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724400" y="3505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391" name="Rectangle 12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724400" y="4267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392" name="Rectangle 12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724400" y="5029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393" name="Rectangle 130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724400" y="5791200"/>
            <a:ext cx="838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  <p:sp>
        <p:nvSpPr>
          <p:cNvPr id="15394" name="Rectangle 131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6019800" y="1981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95" name="Rectangle 13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6019800" y="2743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396" name="Rectangle 13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6019800" y="3505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397" name="Rectangle 134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6019800" y="4267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398" name="Rectangle 13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6019800" y="5029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399" name="Rectangle 13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6019800" y="5791200"/>
            <a:ext cx="838200" cy="609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  <p:sp>
        <p:nvSpPr>
          <p:cNvPr id="15400" name="Rectangle 13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7315200" y="1981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401" name="Rectangle 13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7315200" y="2743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200</a:t>
            </a:r>
          </a:p>
        </p:txBody>
      </p:sp>
      <p:sp>
        <p:nvSpPr>
          <p:cNvPr id="15402" name="Rectangle 13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7315200" y="3505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300</a:t>
            </a:r>
          </a:p>
        </p:txBody>
      </p:sp>
      <p:sp>
        <p:nvSpPr>
          <p:cNvPr id="15403" name="Rectangle 14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7315200" y="4267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400</a:t>
            </a:r>
          </a:p>
        </p:txBody>
      </p:sp>
      <p:sp>
        <p:nvSpPr>
          <p:cNvPr id="15404" name="Rectangle 14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7315200" y="5029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500</a:t>
            </a:r>
          </a:p>
        </p:txBody>
      </p:sp>
      <p:sp>
        <p:nvSpPr>
          <p:cNvPr id="15405" name="Rectangle 14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7315200" y="5791200"/>
            <a:ext cx="838200" cy="609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  <a:latin typeface="AFAEJN+TimesNewRoman" charset="0"/>
            </a:endParaRPr>
          </a:p>
          <a:p>
            <a:pPr algn="ctr"/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hlinkClick r:id="rId3" action="ppaction://hlinksldjump"/>
              </a:rPr>
              <a:t>Basic Probability - 100</a:t>
            </a:r>
          </a:p>
        </p:txBody>
      </p:sp>
      <p:sp>
        <p:nvSpPr>
          <p:cNvPr id="16388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16389" name="Rectangle 30"/>
          <p:cNvSpPr>
            <a:spLocks noChangeArrowheads="1"/>
          </p:cNvSpPr>
          <p:nvPr/>
        </p:nvSpPr>
        <p:spPr bwMode="auto">
          <a:xfrm>
            <a:off x="92075" y="3779838"/>
            <a:ext cx="369888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en-US" sz="3200">
              <a:latin typeface="AFAEJN+TimesNewRoman" charset="0"/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en-US" sz="3200">
              <a:latin typeface="AFAEJN+TimesNew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209800"/>
            <a:ext cx="64770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 5 or 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800" y="2209800"/>
            <a:ext cx="64770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odd number.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- 200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18436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609600" y="3810000"/>
            <a:ext cx="5029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22098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 number greater than 3.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- 300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19460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839788" y="3729038"/>
            <a:ext cx="4954587" cy="612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2209800"/>
            <a:ext cx="64770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not rolling a 2.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- 400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18288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even number or a number greater than 3.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- 500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21508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685800" y="3505200"/>
            <a:ext cx="4876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19050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even number and a number greater than 3.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- 600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AutoShape 5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22098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 die)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 5 or 6.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0.2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22098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odd number.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0.5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2209800"/>
            <a:ext cx="64770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 number greater than 3.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 0.4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300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2209800"/>
            <a:ext cx="6477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not rolling a 2.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0.8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400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1752600"/>
            <a:ext cx="64770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even number or a number greater than 3.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0.6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1828800"/>
            <a:ext cx="64770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Suppose we have a loaded (weighted) die that gives the outcomes 1-6 according to the following probability distribution: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chemeClr val="bg2">
                    <a:lumMod val="50000"/>
                  </a:schemeClr>
                </a:solidFill>
              </a:rPr>
              <a:t>X	1	2	3	4	5	6  _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P(X)	0.1	0.2	0.3	0.2	0.1	0.1</a:t>
            </a:r>
          </a:p>
          <a:p>
            <a:pPr>
              <a:defRPr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the probability of rolling an even number and a number greater than 3.</a:t>
            </a:r>
          </a:p>
          <a:p>
            <a:pPr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ANS:  0.3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762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Basic Probability – 600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hlinkClick r:id="rId3" action="ppaction://hlinksldjump"/>
              </a:rPr>
              <a:t>Binomial Probability - 100</a:t>
            </a:r>
          </a:p>
        </p:txBody>
      </p:sp>
      <p:sp>
        <p:nvSpPr>
          <p:cNvPr id="28676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1447800" y="23622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On multiple choice question with 5 choices what is the probability of answering a question incorrectly?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29699" name="TextBox 10"/>
          <p:cNvSpPr txBox="1">
            <a:spLocks noChangeArrowheads="1"/>
          </p:cNvSpPr>
          <p:nvPr/>
        </p:nvSpPr>
        <p:spPr bwMode="auto">
          <a:xfrm>
            <a:off x="1371600" y="2438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P(no questions answered correctly)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4" action="ppaction://hlinksldjump"/>
              </a:rPr>
              <a:t>Binomial Probability - 200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30724" name="TextBox 10"/>
          <p:cNvSpPr txBox="1">
            <a:spLocks noChangeArrowheads="1"/>
          </p:cNvSpPr>
          <p:nvPr/>
        </p:nvSpPr>
        <p:spPr bwMode="auto">
          <a:xfrm>
            <a:off x="1371600" y="2438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P(9 questions answered correctly)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 - 300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31748" name="TextBox 10"/>
          <p:cNvSpPr txBox="1">
            <a:spLocks noChangeArrowheads="1"/>
          </p:cNvSpPr>
          <p:nvPr/>
        </p:nvSpPr>
        <p:spPr bwMode="auto">
          <a:xfrm>
            <a:off x="1371600" y="2438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P(10 questions answered correctly)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 - 400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32772" name="TextBox 9"/>
          <p:cNvSpPr txBox="1">
            <a:spLocks noChangeArrowheads="1"/>
          </p:cNvSpPr>
          <p:nvPr/>
        </p:nvSpPr>
        <p:spPr bwMode="auto">
          <a:xfrm>
            <a:off x="1371600" y="2438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P(at least 9 questions answered correctly)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 - 500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33796" name="TextBox 8"/>
          <p:cNvSpPr txBox="1">
            <a:spLocks noChangeArrowheads="1"/>
          </p:cNvSpPr>
          <p:nvPr/>
        </p:nvSpPr>
        <p:spPr bwMode="auto">
          <a:xfrm>
            <a:off x="1371600" y="2438400"/>
            <a:ext cx="647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 no more than 8 questions answered correctly)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81075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 - 600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TextBox 7"/>
          <p:cNvSpPr txBox="1">
            <a:spLocks noChangeArrowheads="1"/>
          </p:cNvSpPr>
          <p:nvPr/>
        </p:nvSpPr>
        <p:spPr bwMode="auto">
          <a:xfrm>
            <a:off x="1447800" y="23622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On multiple choice question with 5 choices what is the probability of answering a question incorrectly?</a:t>
            </a:r>
          </a:p>
          <a:p>
            <a:endParaRPr lang="en-US"/>
          </a:p>
          <a:p>
            <a:r>
              <a:rPr lang="en-US" b="1"/>
              <a:t>ANS: 0.8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TextBox 7"/>
          <p:cNvSpPr txBox="1">
            <a:spLocks noChangeArrowheads="1"/>
          </p:cNvSpPr>
          <p:nvPr/>
        </p:nvSpPr>
        <p:spPr bwMode="auto">
          <a:xfrm>
            <a:off x="1371600" y="24384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P(no questions answered correctly)</a:t>
            </a:r>
          </a:p>
          <a:p>
            <a:endParaRPr lang="en-US"/>
          </a:p>
          <a:p>
            <a:r>
              <a:rPr lang="en-US" b="1"/>
              <a:t>ANS:  (0.8)</a:t>
            </a:r>
            <a:r>
              <a:rPr lang="en-US" b="1" baseline="30000"/>
              <a:t>10</a:t>
            </a:r>
            <a:r>
              <a:rPr lang="en-US" b="1"/>
              <a:t>=0.10737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TextBox 7"/>
          <p:cNvSpPr txBox="1">
            <a:spLocks noChangeArrowheads="1"/>
          </p:cNvSpPr>
          <p:nvPr/>
        </p:nvSpPr>
        <p:spPr bwMode="auto">
          <a:xfrm>
            <a:off x="1371600" y="24384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P(9 questions answered correctly)</a:t>
            </a:r>
          </a:p>
          <a:p>
            <a:endParaRPr lang="en-US"/>
          </a:p>
          <a:p>
            <a:r>
              <a:rPr lang="en-US" b="1"/>
              <a:t>ANS:  10(.2)</a:t>
            </a:r>
            <a:r>
              <a:rPr lang="en-US" b="1" baseline="30000"/>
              <a:t>9</a:t>
            </a:r>
            <a:r>
              <a:rPr lang="en-US" b="1"/>
              <a:t>(.8)</a:t>
            </a:r>
            <a:r>
              <a:rPr lang="en-US" b="1" baseline="30000"/>
              <a:t>1</a:t>
            </a:r>
            <a:r>
              <a:rPr lang="en-US" b="1"/>
              <a:t>=0.0000041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Probability-300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Box 7"/>
          <p:cNvSpPr txBox="1">
            <a:spLocks noChangeArrowheads="1"/>
          </p:cNvSpPr>
          <p:nvPr/>
        </p:nvSpPr>
        <p:spPr bwMode="auto">
          <a:xfrm>
            <a:off x="1371600" y="24384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P(10 questions answered correctly)</a:t>
            </a:r>
          </a:p>
          <a:p>
            <a:endParaRPr lang="en-US"/>
          </a:p>
          <a:p>
            <a:r>
              <a:rPr lang="en-US" b="1"/>
              <a:t>ANS:  1(.2)</a:t>
            </a:r>
            <a:r>
              <a:rPr lang="en-US" b="1" baseline="30000"/>
              <a:t>10</a:t>
            </a:r>
            <a:r>
              <a:rPr lang="en-US" b="1"/>
              <a:t>(.8)</a:t>
            </a:r>
            <a:r>
              <a:rPr lang="en-US" b="1" baseline="30000"/>
              <a:t>0</a:t>
            </a:r>
            <a:r>
              <a:rPr lang="en-US" b="1"/>
              <a:t>=0.000000102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Probability-400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TextBox 7"/>
          <p:cNvSpPr txBox="1">
            <a:spLocks noChangeArrowheads="1"/>
          </p:cNvSpPr>
          <p:nvPr/>
        </p:nvSpPr>
        <p:spPr bwMode="auto">
          <a:xfrm>
            <a:off x="1371600" y="24384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P(at least 9 questions answered correctly)</a:t>
            </a:r>
          </a:p>
          <a:p>
            <a:endParaRPr lang="en-US"/>
          </a:p>
          <a:p>
            <a:r>
              <a:rPr lang="en-US" b="1"/>
              <a:t>ANS:  0.0000042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TextBox 7"/>
          <p:cNvSpPr txBox="1">
            <a:spLocks noChangeArrowheads="1"/>
          </p:cNvSpPr>
          <p:nvPr/>
        </p:nvSpPr>
        <p:spPr bwMode="auto">
          <a:xfrm>
            <a:off x="1371600" y="2438400"/>
            <a:ext cx="6477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multiple choice quiz has 10 multiple choice questions, each with 5 choices.  Find P( no more than 8 questions answered correctly)</a:t>
            </a:r>
          </a:p>
          <a:p>
            <a:endParaRPr lang="en-US"/>
          </a:p>
          <a:p>
            <a:r>
              <a:rPr lang="en-US" b="1"/>
              <a:t>ANS:  1-P(at least 9 correct)=0.9999958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Binomial Probability-600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0964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457200" y="4648200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none?</a:t>
            </a:r>
          </a:p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1988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524000" y="5334000"/>
            <a:ext cx="2133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only Cal?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3012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143000" y="5867400"/>
            <a:ext cx="2362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Cal or MIT but not NYU?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762000" y="3886200"/>
            <a:ext cx="3962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at least one of the schools?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5060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609600" y="4267200"/>
            <a:ext cx="3733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Given that May is admitted to MIT, what is the probability that she will be admitted to NYU?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46084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685800" y="4343400"/>
            <a:ext cx="38862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TextBox 8"/>
          <p:cNvSpPr txBox="1">
            <a:spLocks noChangeArrowheads="1"/>
          </p:cNvSpPr>
          <p:nvPr/>
        </p:nvSpPr>
        <p:spPr bwMode="auto">
          <a:xfrm>
            <a:off x="381000" y="2286000"/>
            <a:ext cx="83058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Given that May is admitted to Cal, what is the probability that she will be admitted to MIT but not NYU?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none?</a:t>
            </a:r>
          </a:p>
          <a:p>
            <a:endParaRPr lang="en-US"/>
          </a:p>
          <a:p>
            <a:r>
              <a:rPr lang="en-US" b="1"/>
              <a:t>ANS:  10%</a:t>
            </a:r>
          </a:p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only Cal?</a:t>
            </a:r>
          </a:p>
          <a:p>
            <a:endParaRPr lang="en-US"/>
          </a:p>
          <a:p>
            <a:r>
              <a:rPr lang="en-US" b="1"/>
              <a:t>ANS:  5%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Cal or MIT but not NYU?</a:t>
            </a:r>
          </a:p>
          <a:p>
            <a:endParaRPr lang="en-US"/>
          </a:p>
          <a:p>
            <a:r>
              <a:rPr lang="en-US" b="1"/>
              <a:t>ANS:  30%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Probabilities-300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What is the probability that May will be admitted to at least one of the schools?</a:t>
            </a:r>
          </a:p>
          <a:p>
            <a:endParaRPr lang="en-US"/>
          </a:p>
          <a:p>
            <a:r>
              <a:rPr lang="en-US" b="1"/>
              <a:t>ANS:  90%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Probabilities-400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Given that May is admitted to MIT, what is the probability that she will be admitted to NYU?</a:t>
            </a:r>
          </a:p>
          <a:p>
            <a:endParaRPr lang="en-US"/>
          </a:p>
          <a:p>
            <a:r>
              <a:rPr lang="en-US" b="1"/>
              <a:t>ANS:  0.2/0.45=0.4444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Disjoint Probabilities-500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hlinkClick r:id="rId3" action="ppaction://hlinksldjump"/>
              </a:rPr>
              <a:t>Disjoint Probabilities-600 Answer</a:t>
            </a:r>
          </a:p>
        </p:txBody>
      </p:sp>
      <p:sp>
        <p:nvSpPr>
          <p:cNvPr id="52228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TextBox 7"/>
          <p:cNvSpPr txBox="1">
            <a:spLocks noChangeArrowheads="1"/>
          </p:cNvSpPr>
          <p:nvPr/>
        </p:nvSpPr>
        <p:spPr bwMode="auto">
          <a:xfrm>
            <a:off x="381000" y="2286000"/>
            <a:ext cx="8305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May has applied to Cal, MIT, and NYU.  She believes her chances of getting in to these schools are as follows:</a:t>
            </a:r>
          </a:p>
          <a:p>
            <a:r>
              <a:rPr lang="en-US"/>
              <a:t>P(Cal) = 55%		P(MIT) = 45%	P(NYU) = 60%</a:t>
            </a:r>
          </a:p>
          <a:p>
            <a:r>
              <a:rPr lang="en-US"/>
              <a:t>P(Cal and MIT) = 20%		P(MIT and NYU) = 20%</a:t>
            </a:r>
          </a:p>
          <a:p>
            <a:r>
              <a:rPr lang="en-US"/>
              <a:t>P(all three) = 5%			P(only NYU) = 10%</a:t>
            </a:r>
          </a:p>
          <a:p>
            <a:endParaRPr lang="en-US"/>
          </a:p>
          <a:p>
            <a:r>
              <a:rPr lang="en-US"/>
              <a:t>Given that May is admitted to Cal, what is the probability that she will be admitted to MIT but not NYU?</a:t>
            </a:r>
          </a:p>
          <a:p>
            <a:endParaRPr lang="en-US"/>
          </a:p>
          <a:p>
            <a:r>
              <a:rPr lang="en-US" b="1"/>
              <a:t>ANS:  0.15/0.55=0.2727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3252" name="TextBox 8"/>
          <p:cNvSpPr txBox="1">
            <a:spLocks noChangeArrowheads="1"/>
          </p:cNvSpPr>
          <p:nvPr/>
        </p:nvSpPr>
        <p:spPr bwMode="auto">
          <a:xfrm>
            <a:off x="1219200" y="1828800"/>
            <a:ext cx="7162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Find the probability that a randomly chosen person has a positive test result.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Probability-100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4276" name="TextBox 8"/>
          <p:cNvSpPr txBox="1">
            <a:spLocks noChangeArrowheads="1"/>
          </p:cNvSpPr>
          <p:nvPr/>
        </p:nvSpPr>
        <p:spPr bwMode="auto">
          <a:xfrm>
            <a:off x="1219200" y="1828800"/>
            <a:ext cx="7162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Find the probability that a person actually has heart disease given that he has a positive test result.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Probability-200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5300" name="TextBox 8"/>
          <p:cNvSpPr txBox="1">
            <a:spLocks noChangeArrowheads="1"/>
          </p:cNvSpPr>
          <p:nvPr/>
        </p:nvSpPr>
        <p:spPr bwMode="auto">
          <a:xfrm>
            <a:off x="1219200" y="1828800"/>
            <a:ext cx="7162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Are the events of having heart disease and a positive test result independent?  Justify your answer using a rule of probability.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Probability-300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6324" name="TextBox 9"/>
          <p:cNvSpPr txBox="1">
            <a:spLocks noChangeArrowheads="1"/>
          </p:cNvSpPr>
          <p:nvPr/>
        </p:nvSpPr>
        <p:spPr bwMode="auto">
          <a:xfrm>
            <a:off x="1219200" y="1676400"/>
            <a:ext cx="7162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Are the events of having heart disease and a positive test result independent?  Justify your answer using a rule of probability.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Probability-400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7348" name="TextBox 11"/>
          <p:cNvSpPr txBox="1">
            <a:spLocks noChangeArrowheads="1"/>
          </p:cNvSpPr>
          <p:nvPr/>
        </p:nvSpPr>
        <p:spPr bwMode="auto">
          <a:xfrm>
            <a:off x="1066800" y="1724025"/>
            <a:ext cx="7239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Given below is a two-way table showing the survival rate at a hospital following two different types of surgery performed on critically ill patients.  “Survived” means the patient lived at least 6 weeks following the surgery. 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Given a patient had surgery B, what is the probability they survived?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676400" y="3657600"/>
          <a:ext cx="6477000" cy="1097280"/>
        </p:xfrm>
        <a:graphic>
          <a:graphicData uri="http://schemas.openxmlformats.org/drawingml/2006/table">
            <a:tbl>
              <a:tblPr/>
              <a:tblGrid>
                <a:gridCol w="2159000"/>
                <a:gridCol w="2159000"/>
                <a:gridCol w="2159000"/>
              </a:tblGrid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Surgery Type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Died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Survived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Probability-500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58372" name="TextBox 8"/>
          <p:cNvSpPr txBox="1">
            <a:spLocks noChangeArrowheads="1"/>
          </p:cNvSpPr>
          <p:nvPr/>
        </p:nvSpPr>
        <p:spPr bwMode="auto">
          <a:xfrm>
            <a:off x="1143000" y="1524000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Given below is a two-way table showing the survival rate at a hospital following two different types of surgery performed on critically ill patients.  “Survived” means the patient lived at least 6 weeks following the surgery. 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u="sng"/>
              <a:t>Using a rule of probability</a:t>
            </a:r>
            <a:r>
              <a:rPr lang="en-US"/>
              <a:t>, show that the events A = {a patient survived at least 6 weeks} and   B = {a patient had surgery type B} are not independent.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676400" y="3505200"/>
          <a:ext cx="6477000" cy="1097280"/>
        </p:xfrm>
        <a:graphic>
          <a:graphicData uri="http://schemas.openxmlformats.org/drawingml/2006/table">
            <a:tbl>
              <a:tblPr/>
              <a:tblGrid>
                <a:gridCol w="2159000"/>
                <a:gridCol w="2159000"/>
                <a:gridCol w="2159000"/>
              </a:tblGrid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Died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Survived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Probability-600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TextBox 7"/>
          <p:cNvSpPr txBox="1">
            <a:spLocks noChangeArrowheads="1"/>
          </p:cNvSpPr>
          <p:nvPr/>
        </p:nvSpPr>
        <p:spPr bwMode="auto">
          <a:xfrm>
            <a:off x="1219200" y="1828800"/>
            <a:ext cx="7162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Find the probability that a randomly chosen person has a positive test result.</a:t>
            </a:r>
          </a:p>
          <a:p>
            <a:endParaRPr lang="en-US"/>
          </a:p>
          <a:p>
            <a:r>
              <a:rPr lang="en-US" b="1"/>
              <a:t>ANS:  (.8)(.96)+(.92)(.07)=0.1412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0" name="TextBox 7"/>
          <p:cNvSpPr txBox="1">
            <a:spLocks noChangeArrowheads="1"/>
          </p:cNvSpPr>
          <p:nvPr/>
        </p:nvSpPr>
        <p:spPr bwMode="auto">
          <a:xfrm>
            <a:off x="1219200" y="1828800"/>
            <a:ext cx="7162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Find the probability that a person actually has heart disease given that he has a positive test result.</a:t>
            </a:r>
          </a:p>
          <a:p>
            <a:endParaRPr lang="en-US"/>
          </a:p>
          <a:p>
            <a:r>
              <a:rPr lang="en-US" b="1"/>
              <a:t>ANS:  0.0768/0.1412=0.5439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TextBox 7"/>
          <p:cNvSpPr txBox="1">
            <a:spLocks noChangeArrowheads="1"/>
          </p:cNvSpPr>
          <p:nvPr/>
        </p:nvSpPr>
        <p:spPr bwMode="auto">
          <a:xfrm>
            <a:off x="1219200" y="1828800"/>
            <a:ext cx="7162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Heart disease is the #1 killer today.  Suppose that 8% of the patients in a small town are known to have heart disease.  And suppose that a test is available that is positive in 96% of the patients with heart disease, but is also positive in 7% of patients who do not have heart disease. </a:t>
            </a:r>
          </a:p>
          <a:p>
            <a:endParaRPr lang="en-US"/>
          </a:p>
          <a:p>
            <a:r>
              <a:rPr lang="en-US"/>
              <a:t>Are the events of having heart disease and a positive test result independent?  Justify your answer using a rule of probability.</a:t>
            </a:r>
          </a:p>
          <a:p>
            <a:r>
              <a:rPr lang="en-US" b="1"/>
              <a:t>ANS:  NO, P(HD)≠P(HD|+)</a:t>
            </a:r>
          </a:p>
          <a:p>
            <a:r>
              <a:rPr lang="en-US" b="1"/>
              <a:t>	          0.08≠0.5439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Probability-300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8" name="TextBox 9"/>
          <p:cNvSpPr txBox="1">
            <a:spLocks noChangeArrowheads="1"/>
          </p:cNvSpPr>
          <p:nvPr/>
        </p:nvSpPr>
        <p:spPr bwMode="auto">
          <a:xfrm>
            <a:off x="1066800" y="1724025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Given below is a two-way table showing the survival rate at a hospital following two different types of surgery performed on critically ill patients.  “Survived” means the patient lived at least 6 weeks following the surgery. 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What is the probability that a patient survived?</a:t>
            </a:r>
          </a:p>
          <a:p>
            <a:endParaRPr lang="en-US"/>
          </a:p>
          <a:p>
            <a:r>
              <a:rPr lang="en-US" b="1"/>
              <a:t>ANS:  0.972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600200" y="3703638"/>
          <a:ext cx="6477000" cy="1097280"/>
        </p:xfrm>
        <a:graphic>
          <a:graphicData uri="http://schemas.openxmlformats.org/drawingml/2006/table">
            <a:tbl>
              <a:tblPr/>
              <a:tblGrid>
                <a:gridCol w="2159000"/>
                <a:gridCol w="2159000"/>
                <a:gridCol w="2159000"/>
              </a:tblGrid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Surgery Type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Died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Survived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Probability-400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TextBox 7"/>
          <p:cNvSpPr txBox="1">
            <a:spLocks noChangeArrowheads="1"/>
          </p:cNvSpPr>
          <p:nvPr/>
        </p:nvSpPr>
        <p:spPr bwMode="auto">
          <a:xfrm>
            <a:off x="1066800" y="1724025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Given below is a two-way table showing the survival rate at a hospital following two different types of surgery performed on critically ill patients.  “Survived” means the patient lived at least 6 weeks following the surgery. 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Given a patient had surgery B, what is the probability they survived?</a:t>
            </a:r>
          </a:p>
          <a:p>
            <a:r>
              <a:rPr lang="en-US" b="1"/>
              <a:t>ANS:  0.270/0.275=0.9818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676400" y="3703638"/>
          <a:ext cx="6477000" cy="1097280"/>
        </p:xfrm>
        <a:graphic>
          <a:graphicData uri="http://schemas.openxmlformats.org/drawingml/2006/table">
            <a:tbl>
              <a:tblPr/>
              <a:tblGrid>
                <a:gridCol w="2159000"/>
                <a:gridCol w="2159000"/>
                <a:gridCol w="2159000"/>
              </a:tblGrid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Surgery Type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Died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Survived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Conditional Probability-500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 sz="4000" smtClean="0">
                <a:hlinkClick r:id="rId3" action="ppaction://hlinksldjump"/>
              </a:rPr>
              <a:t>Conditional Probability-600 Answer</a:t>
            </a:r>
          </a:p>
        </p:txBody>
      </p:sp>
      <p:sp>
        <p:nvSpPr>
          <p:cNvPr id="64516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TextBox 7"/>
          <p:cNvSpPr txBox="1">
            <a:spLocks noChangeArrowheads="1"/>
          </p:cNvSpPr>
          <p:nvPr/>
        </p:nvSpPr>
        <p:spPr bwMode="auto">
          <a:xfrm>
            <a:off x="1143000" y="1447800"/>
            <a:ext cx="72390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sz="2200"/>
              <a:t>Given below is a two-way table showing the survival rate at a hospital following two different types of surgery performed on critically ill patients.  “Survived” means the patient lived at least 6 weeks following the surgery.  </a:t>
            </a:r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en-US" sz="2200" u="sng"/>
          </a:p>
          <a:p>
            <a:r>
              <a:rPr lang="en-US" sz="2200" u="sng"/>
              <a:t>Using a rule of probability</a:t>
            </a:r>
            <a:r>
              <a:rPr lang="en-US" sz="2200"/>
              <a:t>, show that the events A = {a patient survived at least 6 weeks} and  B = {a patient had surgery type B} are not independent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ANS:  P(A)≠P(A|B)</a:t>
            </a:r>
          </a:p>
          <a:p>
            <a:r>
              <a:rPr lang="en-US"/>
              <a:t>        0.972≠0.9818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524000" y="2971800"/>
          <a:ext cx="6477000" cy="1097280"/>
        </p:xfrm>
        <a:graphic>
          <a:graphicData uri="http://schemas.openxmlformats.org/drawingml/2006/table">
            <a:tbl>
              <a:tblPr/>
              <a:tblGrid>
                <a:gridCol w="2159000"/>
                <a:gridCol w="2159000"/>
                <a:gridCol w="2159000"/>
              </a:tblGrid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Surgery Type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Surgery Type 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Died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.005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Survived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.702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.270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65540" name="TextBox 8"/>
          <p:cNvSpPr txBox="1">
            <a:spLocks noChangeArrowheads="1"/>
          </p:cNvSpPr>
          <p:nvPr/>
        </p:nvSpPr>
        <p:spPr bwMode="auto">
          <a:xfrm>
            <a:off x="457200" y="1676400"/>
            <a:ext cx="7924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P(B).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2590800"/>
          <a:ext cx="7924800" cy="893763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66564" name="TextBox 8"/>
          <p:cNvSpPr txBox="1">
            <a:spLocks noChangeArrowheads="1"/>
          </p:cNvSpPr>
          <p:nvPr/>
        </p:nvSpPr>
        <p:spPr bwMode="auto">
          <a:xfrm>
            <a:off x="457200" y="1752600"/>
            <a:ext cx="7924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P(B</a:t>
            </a:r>
            <a:r>
              <a:rPr lang="en-US" baseline="30000"/>
              <a:t>C</a:t>
            </a:r>
            <a:r>
              <a:rPr lang="en-US"/>
              <a:t>).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2590800"/>
          <a:ext cx="7924800" cy="893763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7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67588" name="TextBox 8"/>
          <p:cNvSpPr txBox="1">
            <a:spLocks noChangeArrowheads="1"/>
          </p:cNvSpPr>
          <p:nvPr/>
        </p:nvSpPr>
        <p:spPr bwMode="auto">
          <a:xfrm>
            <a:off x="457200" y="1752600"/>
            <a:ext cx="7924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(B U C).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2590800"/>
          <a:ext cx="7924800" cy="893763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68612" name="TextBox 8"/>
          <p:cNvSpPr txBox="1">
            <a:spLocks noChangeArrowheads="1"/>
          </p:cNvSpPr>
          <p:nvPr/>
        </p:nvSpPr>
        <p:spPr bwMode="auto">
          <a:xfrm>
            <a:off x="381000" y="1752600"/>
            <a:ext cx="7924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P(A ∩ D).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81000" y="2590800"/>
          <a:ext cx="7924800" cy="893763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5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69636" name="TextBox 8"/>
          <p:cNvSpPr txBox="1">
            <a:spLocks noChangeArrowheads="1"/>
          </p:cNvSpPr>
          <p:nvPr/>
        </p:nvSpPr>
        <p:spPr bwMode="auto">
          <a:xfrm>
            <a:off x="838200" y="2438400"/>
            <a:ext cx="746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If P(A)=0.2 and P(B)=0.6 and A and B are independent, find P(A or B).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hlinkClick r:id="rId3" action="ppaction://hlinksldjump"/>
              </a:rPr>
              <a:t>More Probability - 600</a:t>
            </a:r>
          </a:p>
        </p:txBody>
      </p:sp>
      <p:sp>
        <p:nvSpPr>
          <p:cNvPr id="70660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70661" name="TextBox 8"/>
          <p:cNvSpPr txBox="1">
            <a:spLocks noChangeArrowheads="1"/>
          </p:cNvSpPr>
          <p:nvPr/>
        </p:nvSpPr>
        <p:spPr bwMode="auto">
          <a:xfrm>
            <a:off x="533400" y="25146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If P(A) = 0.3, P(A or B) = 0.65, and A and B are independent, what is P(A and B)?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3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4" name="TextBox 7"/>
          <p:cNvSpPr txBox="1">
            <a:spLocks noChangeArrowheads="1"/>
          </p:cNvSpPr>
          <p:nvPr/>
        </p:nvSpPr>
        <p:spPr bwMode="auto">
          <a:xfrm>
            <a:off x="457200" y="16764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P(B).</a:t>
            </a:r>
          </a:p>
          <a:p>
            <a:endParaRPr lang="en-US"/>
          </a:p>
          <a:p>
            <a:r>
              <a:rPr lang="en-US" b="1"/>
              <a:t>ANS:  0.3125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2590800"/>
          <a:ext cx="7924800" cy="893763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- 100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7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8" name="TextBox 7"/>
          <p:cNvSpPr txBox="1">
            <a:spLocks noChangeArrowheads="1"/>
          </p:cNvSpPr>
          <p:nvPr/>
        </p:nvSpPr>
        <p:spPr bwMode="auto">
          <a:xfrm>
            <a:off x="457200" y="17526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P(B</a:t>
            </a:r>
            <a:r>
              <a:rPr lang="en-US" baseline="30000"/>
              <a:t>C</a:t>
            </a:r>
            <a:r>
              <a:rPr lang="en-US"/>
              <a:t>).</a:t>
            </a:r>
          </a:p>
          <a:p>
            <a:endParaRPr lang="en-US"/>
          </a:p>
          <a:p>
            <a:r>
              <a:rPr lang="en-US" b="1"/>
              <a:t>ANS:  0.6875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2611438"/>
          <a:ext cx="7924800" cy="893762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- 200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1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TextBox 7"/>
          <p:cNvSpPr txBox="1">
            <a:spLocks noChangeArrowheads="1"/>
          </p:cNvSpPr>
          <p:nvPr/>
        </p:nvSpPr>
        <p:spPr bwMode="auto">
          <a:xfrm>
            <a:off x="457200" y="17526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P(B U C).</a:t>
            </a:r>
          </a:p>
          <a:p>
            <a:endParaRPr lang="en-US"/>
          </a:p>
          <a:p>
            <a:r>
              <a:rPr lang="en-US" b="1"/>
              <a:t>ANS:  0.625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2611438"/>
          <a:ext cx="7924800" cy="893762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46063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- 300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5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TextBox 7"/>
          <p:cNvSpPr txBox="1">
            <a:spLocks noChangeArrowheads="1"/>
          </p:cNvSpPr>
          <p:nvPr/>
        </p:nvSpPr>
        <p:spPr bwMode="auto">
          <a:xfrm>
            <a:off x="457200" y="17526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A couple plans to have 4 children.  Let X be the number of girls the family has.  The probability distribution is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= the couple has an even number of girls</a:t>
            </a:r>
          </a:p>
          <a:p>
            <a:r>
              <a:rPr lang="en-US"/>
              <a:t>B = the couple has 3 or more girls</a:t>
            </a:r>
          </a:p>
          <a:p>
            <a:r>
              <a:rPr lang="en-US"/>
              <a:t>C = the couple has less than 2 girls.</a:t>
            </a:r>
          </a:p>
          <a:p>
            <a:r>
              <a:rPr lang="en-US"/>
              <a:t>D = the couple has at least 1 girl.</a:t>
            </a:r>
          </a:p>
          <a:p>
            <a:r>
              <a:rPr lang="en-US"/>
              <a:t>Find P(A ∩ D).</a:t>
            </a:r>
          </a:p>
          <a:p>
            <a:endParaRPr lang="en-US"/>
          </a:p>
          <a:p>
            <a:r>
              <a:rPr lang="en-US" b="1"/>
              <a:t>ANS:  0.4375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2611438"/>
          <a:ext cx="7924800" cy="893762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219200"/>
                <a:gridCol w="1219200"/>
                <a:gridCol w="1143000"/>
              </a:tblGrid>
              <a:tr h="4798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#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of girls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  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   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Probability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.3750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.0625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46063" y="685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- 400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79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TextBox 7"/>
          <p:cNvSpPr txBox="1">
            <a:spLocks noChangeArrowheads="1"/>
          </p:cNvSpPr>
          <p:nvPr/>
        </p:nvSpPr>
        <p:spPr bwMode="auto">
          <a:xfrm>
            <a:off x="838200" y="2438400"/>
            <a:ext cx="7467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If P(A)=0.2 and P(B)=0.6 and A and B are independent, find P(A or B).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b="1"/>
              <a:t>ANS:  0.2+0.6-(0.2)(0.6)=0.68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000" i="1" kern="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 action="ppaction://hlinksldjump"/>
              </a:rPr>
              <a:t>More Probability - 500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hlinkClick r:id="rId3" action="ppaction://hlinksldjump"/>
              </a:rPr>
              <a:t>More Probability - 600 Answer</a:t>
            </a:r>
          </a:p>
        </p:txBody>
      </p:sp>
      <p:sp>
        <p:nvSpPr>
          <p:cNvPr id="76804" name="AutoShape 4">
            <a:hlinkClick r:id="rId3" action="ppaction://hlinksldjump" highlightClick="1">
              <a:snd r:embed="rId4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5" name="TextBox 8"/>
          <p:cNvSpPr txBox="1">
            <a:spLocks noChangeArrowheads="1"/>
          </p:cNvSpPr>
          <p:nvPr/>
        </p:nvSpPr>
        <p:spPr bwMode="auto">
          <a:xfrm>
            <a:off x="533400" y="2514600"/>
            <a:ext cx="8229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If P(A) = 0.3, P(A or B) = 0.65, and A and B are independent, what is P(A and B)?</a:t>
            </a:r>
          </a:p>
          <a:p>
            <a:endParaRPr lang="en-US"/>
          </a:p>
          <a:p>
            <a:endParaRPr lang="en-US"/>
          </a:p>
          <a:p>
            <a:r>
              <a:rPr lang="en-US" b="1"/>
              <a:t>ANS:  0.5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0" y="2209800"/>
            <a:ext cx="68580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Suppose we roll a red die and a green die.  Let A be the event that the number of spots showing on the red die is 3 or less and B be the event that the number of spots showing on the green die is more than 3.  The events A and B are:</a:t>
            </a:r>
          </a:p>
          <a:p>
            <a:pPr marL="457200" indent="-457200">
              <a:buFontTx/>
              <a:buAutoNum type="alphaUcParenR"/>
              <a:defRPr/>
            </a:pPr>
            <a:r>
              <a:rPr lang="en-US" dirty="0"/>
              <a:t>Disjoint		B) Complements	</a:t>
            </a:r>
          </a:p>
          <a:p>
            <a:pPr marL="457200" indent="-457200">
              <a:defRPr/>
            </a:pPr>
            <a:r>
              <a:rPr lang="en-US" dirty="0"/>
              <a:t>C) Independent	D)  Reciprocals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Podge-100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1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78852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524000" y="3962400"/>
            <a:ext cx="548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TextBox 8"/>
          <p:cNvSpPr txBox="1">
            <a:spLocks noChangeArrowheads="1"/>
          </p:cNvSpPr>
          <p:nvPr/>
        </p:nvSpPr>
        <p:spPr bwMode="auto">
          <a:xfrm>
            <a:off x="1219200" y="1981200"/>
            <a:ext cx="76962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Suppose we have a loaded (weighted) die that gives the outcomes 1–6 according to the following probability distribution:</a:t>
            </a:r>
          </a:p>
          <a:p>
            <a:r>
              <a:rPr lang="en-US" u="sng"/>
              <a:t> X	    1   	  2	  3	  4	  5	 6</a:t>
            </a:r>
            <a:endParaRPr lang="en-US"/>
          </a:p>
          <a:p>
            <a:r>
              <a:rPr lang="en-US"/>
              <a:t>P(X)	  0.1	0.2	0.3	0.2	0.1	0.1</a:t>
            </a:r>
          </a:p>
          <a:p>
            <a:r>
              <a:rPr lang="en-US"/>
              <a:t> </a:t>
            </a:r>
          </a:p>
          <a:p>
            <a:r>
              <a:rPr lang="en-US"/>
              <a:t>Let A be the event rolling an odd number.</a:t>
            </a:r>
          </a:p>
          <a:p>
            <a:r>
              <a:rPr lang="en-US"/>
              <a:t>Let B be the event rolling an even number.</a:t>
            </a:r>
          </a:p>
          <a:p>
            <a:r>
              <a:rPr lang="en-US"/>
              <a:t>Let C be the event rolling a number greater than 3.</a:t>
            </a:r>
          </a:p>
          <a:p>
            <a:r>
              <a:rPr lang="en-US"/>
              <a:t>Are the events A and B disjoint?</a:t>
            </a:r>
          </a:p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Podge-200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5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79876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295400" y="3886200"/>
            <a:ext cx="548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7" name="TextBox 8"/>
          <p:cNvSpPr txBox="1">
            <a:spLocks noChangeArrowheads="1"/>
          </p:cNvSpPr>
          <p:nvPr/>
        </p:nvSpPr>
        <p:spPr bwMode="auto">
          <a:xfrm>
            <a:off x="1219200" y="1981200"/>
            <a:ext cx="7696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Suppose we have a loaded (weighted) die that gives the outcomes 1–6 according to the following probability distribution:</a:t>
            </a:r>
          </a:p>
          <a:p>
            <a:r>
              <a:rPr lang="en-US" u="sng"/>
              <a:t> X	    1   	  2	  3	  4	  5	 6</a:t>
            </a:r>
            <a:endParaRPr lang="en-US"/>
          </a:p>
          <a:p>
            <a:r>
              <a:rPr lang="en-US"/>
              <a:t>P(X)	  0.1	0.2	0.3	0.2	0.1	0.1</a:t>
            </a:r>
          </a:p>
          <a:p>
            <a:r>
              <a:rPr lang="en-US"/>
              <a:t> </a:t>
            </a:r>
          </a:p>
          <a:p>
            <a:r>
              <a:rPr lang="en-US"/>
              <a:t>Let A be the event rolling an odd number.</a:t>
            </a:r>
          </a:p>
          <a:p>
            <a:r>
              <a:rPr lang="en-US"/>
              <a:t>Let B be the event rolling an even number.</a:t>
            </a:r>
          </a:p>
          <a:p>
            <a:r>
              <a:rPr lang="en-US"/>
              <a:t>Let C be the event rolling a number greater than 3.</a:t>
            </a:r>
          </a:p>
          <a:p>
            <a:r>
              <a:rPr lang="en-US"/>
              <a:t>Find P(B and C</a:t>
            </a:r>
            <a:r>
              <a:rPr lang="en-US" baseline="30000"/>
              <a:t>c</a:t>
            </a:r>
            <a:r>
              <a:rPr lang="en-US"/>
              <a:t>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Podge-300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9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80900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219200" y="3733800"/>
            <a:ext cx="548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1" name="TextBox 8"/>
          <p:cNvSpPr txBox="1">
            <a:spLocks noChangeArrowheads="1"/>
          </p:cNvSpPr>
          <p:nvPr/>
        </p:nvSpPr>
        <p:spPr bwMode="auto">
          <a:xfrm>
            <a:off x="1219200" y="1981200"/>
            <a:ext cx="7696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Suppose we have a loaded (weighted) die that gives the outcomes 1–6 according to the following probability distribution:</a:t>
            </a:r>
          </a:p>
          <a:p>
            <a:r>
              <a:rPr lang="en-US" u="sng"/>
              <a:t> X	    1   	  2	  3	  4	  5	 6</a:t>
            </a:r>
            <a:endParaRPr lang="en-US"/>
          </a:p>
          <a:p>
            <a:r>
              <a:rPr lang="en-US"/>
              <a:t>P(X)	  0.1	0.2	0.3	0.2	0.1	0.1</a:t>
            </a:r>
          </a:p>
          <a:p>
            <a:r>
              <a:rPr lang="en-US"/>
              <a:t> </a:t>
            </a:r>
          </a:p>
          <a:p>
            <a:r>
              <a:rPr lang="en-US"/>
              <a:t>Let A be the event rolling an odd number.</a:t>
            </a:r>
          </a:p>
          <a:p>
            <a:r>
              <a:rPr lang="en-US"/>
              <a:t>Let B be the event rolling an even number.</a:t>
            </a:r>
          </a:p>
          <a:p>
            <a:r>
              <a:rPr lang="en-US"/>
              <a:t>Let C be the event rolling a number greater than 3.</a:t>
            </a:r>
          </a:p>
          <a:p>
            <a:r>
              <a:rPr lang="en-US"/>
              <a:t>Find P(B|C)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Podge-400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81924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219200" y="3733800"/>
            <a:ext cx="548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5" name="TextBox 8"/>
          <p:cNvSpPr txBox="1">
            <a:spLocks noChangeArrowheads="1"/>
          </p:cNvSpPr>
          <p:nvPr/>
        </p:nvSpPr>
        <p:spPr bwMode="auto">
          <a:xfrm>
            <a:off x="1371600" y="2286000"/>
            <a:ext cx="7315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Fire departments often respond to medical emergency calls in addition to fire emergency calls.  Suppose that 15% of medical emergency calls end up being false alarms and that 6% of fire emergency calls end up being false alarms.  Also, suppose that 35% of all calls are medical emergency calls.</a:t>
            </a:r>
          </a:p>
          <a:p>
            <a:endParaRPr lang="en-US"/>
          </a:p>
          <a:p>
            <a:r>
              <a:rPr lang="en-US"/>
              <a:t>Find the probability that a call is a false alarm.</a:t>
            </a:r>
            <a:endParaRPr lang="en-US" b="1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Podge-500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47" name="Rectangl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657600" y="6019800"/>
            <a:ext cx="1676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Answer</a:t>
            </a:r>
          </a:p>
        </p:txBody>
      </p:sp>
      <p:sp>
        <p:nvSpPr>
          <p:cNvPr id="82948" name="Rectangle 6">
            <a:hlinkClick r:id="" action="ppaction://hlinkshowjump?jump=lastslideviewed"/>
          </p:cNvPr>
          <p:cNvSpPr>
            <a:spLocks noChangeArrowheads="1"/>
          </p:cNvSpPr>
          <p:nvPr/>
        </p:nvSpPr>
        <p:spPr bwMode="auto">
          <a:xfrm>
            <a:off x="1295400" y="4038600"/>
            <a:ext cx="548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49" name="TextBox 8"/>
          <p:cNvSpPr txBox="1">
            <a:spLocks noChangeArrowheads="1"/>
          </p:cNvSpPr>
          <p:nvPr/>
        </p:nvSpPr>
        <p:spPr bwMode="auto">
          <a:xfrm>
            <a:off x="1371600" y="2133600"/>
            <a:ext cx="73152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Fire departments often respond to medical emergency calls in addition to fire emergency calls.  Suppose that 15% of medical emergency calls end up being false alarms and that 6% of fire emergency calls end up being false alarms.  Also, suppose that 35% of all calls are medical emergency calls.</a:t>
            </a:r>
          </a:p>
          <a:p>
            <a:endParaRPr lang="en-US"/>
          </a:p>
          <a:p>
            <a:r>
              <a:rPr lang="en-US"/>
              <a:t>Find the probability that a call was a medical emergency given that it was a false alarm.</a:t>
            </a:r>
            <a:endParaRPr lang="en-US" b="1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Podge-600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1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0" y="2209800"/>
            <a:ext cx="68580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Suppose we roll a red die and a green die.  Let A be the event that the number of spots showing on the red die is 3 or less and B be the event that the number of spots showing on the green die is more than 3.  The events A and B are:</a:t>
            </a:r>
          </a:p>
          <a:p>
            <a:pPr marL="457200" indent="-457200">
              <a:buFontTx/>
              <a:buAutoNum type="alphaUcParenR"/>
              <a:defRPr/>
            </a:pPr>
            <a:r>
              <a:rPr lang="en-US" dirty="0"/>
              <a:t>Disjoint		B) Complements	</a:t>
            </a:r>
          </a:p>
          <a:p>
            <a:pPr marL="457200" indent="-457200">
              <a:defRPr/>
            </a:pPr>
            <a:r>
              <a:rPr lang="en-US" dirty="0"/>
              <a:t>C) Independent	D)  Reciprocals</a:t>
            </a:r>
          </a:p>
          <a:p>
            <a:pPr marL="457200" indent="-457200">
              <a:defRPr/>
            </a:pPr>
            <a:endParaRPr lang="en-US" dirty="0"/>
          </a:p>
          <a:p>
            <a:pPr marL="457200" indent="-457200">
              <a:defRPr/>
            </a:pPr>
            <a:r>
              <a:rPr lang="en-US" b="1" dirty="0"/>
              <a:t>ANS:  C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Podge-100 Answer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TextBox 7"/>
          <p:cNvSpPr txBox="1">
            <a:spLocks noChangeArrowheads="1"/>
          </p:cNvSpPr>
          <p:nvPr/>
        </p:nvSpPr>
        <p:spPr bwMode="auto">
          <a:xfrm>
            <a:off x="1219200" y="1981200"/>
            <a:ext cx="7696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 dirty="0"/>
              <a:t>Suppose we have a loaded (weighted) die that gives the outcomes 1–6 according to the following probability distribution:</a:t>
            </a:r>
          </a:p>
          <a:p>
            <a:r>
              <a:rPr lang="en-US" u="sng" dirty="0"/>
              <a:t> X	    1   	  2	  3	  4	  5	 6</a:t>
            </a:r>
            <a:endParaRPr lang="en-US" dirty="0"/>
          </a:p>
          <a:p>
            <a:r>
              <a:rPr lang="en-US" dirty="0"/>
              <a:t>P(X)	  0.1	0.2	0.3	0.2	0.1	0.1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Let A be the event rolling an odd number.</a:t>
            </a:r>
          </a:p>
          <a:p>
            <a:r>
              <a:rPr lang="en-US" dirty="0"/>
              <a:t>Let B be the event rolling an even number.</a:t>
            </a:r>
          </a:p>
          <a:p>
            <a:r>
              <a:rPr lang="en-US" dirty="0"/>
              <a:t>Let C be the event rolling a number greater than 3.</a:t>
            </a:r>
          </a:p>
          <a:p>
            <a:r>
              <a:rPr lang="en-US" dirty="0"/>
              <a:t>Are the events A and B disjoint?</a:t>
            </a:r>
          </a:p>
          <a:p>
            <a:endParaRPr lang="en-US" dirty="0"/>
          </a:p>
          <a:p>
            <a:r>
              <a:rPr lang="en-US" b="1" dirty="0"/>
              <a:t>ANS</a:t>
            </a:r>
            <a:r>
              <a:rPr lang="en-US" b="1"/>
              <a:t>:  </a:t>
            </a:r>
            <a:r>
              <a:rPr lang="en-US" b="1" smtClean="0"/>
              <a:t>Yes</a:t>
            </a:r>
            <a:endParaRPr lang="en-US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Podge-200 Answer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19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TextBox 7"/>
          <p:cNvSpPr txBox="1">
            <a:spLocks noChangeArrowheads="1"/>
          </p:cNvSpPr>
          <p:nvPr/>
        </p:nvSpPr>
        <p:spPr bwMode="auto">
          <a:xfrm>
            <a:off x="1219200" y="1981200"/>
            <a:ext cx="7696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Suppose we have a loaded (weighted) die that gives the outcomes 1–6 according to the following probability distribution:</a:t>
            </a:r>
          </a:p>
          <a:p>
            <a:r>
              <a:rPr lang="en-US" u="sng"/>
              <a:t> X	    1   	  2	  3	  4	  5	 6</a:t>
            </a:r>
            <a:endParaRPr lang="en-US"/>
          </a:p>
          <a:p>
            <a:r>
              <a:rPr lang="en-US"/>
              <a:t>P(X)	  0.1	0.2	0.3	0.2	0.1	0.1</a:t>
            </a:r>
          </a:p>
          <a:p>
            <a:r>
              <a:rPr lang="en-US"/>
              <a:t> </a:t>
            </a:r>
          </a:p>
          <a:p>
            <a:r>
              <a:rPr lang="en-US"/>
              <a:t>Let A be the event rolling an odd number.</a:t>
            </a:r>
          </a:p>
          <a:p>
            <a:r>
              <a:rPr lang="en-US"/>
              <a:t>Let B be the event rolling an even number.</a:t>
            </a:r>
          </a:p>
          <a:p>
            <a:r>
              <a:rPr lang="en-US"/>
              <a:t>Let C be the event rolling a number greater than 3.</a:t>
            </a:r>
          </a:p>
          <a:p>
            <a:r>
              <a:rPr lang="en-US"/>
              <a:t>Find P(B and C</a:t>
            </a:r>
            <a:r>
              <a:rPr lang="en-US" baseline="30000"/>
              <a:t>c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 b="1"/>
              <a:t>ANS:  0.2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Podge-300 Answer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3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044" name="TextBox 7"/>
          <p:cNvSpPr txBox="1">
            <a:spLocks noChangeArrowheads="1"/>
          </p:cNvSpPr>
          <p:nvPr/>
        </p:nvSpPr>
        <p:spPr bwMode="auto">
          <a:xfrm>
            <a:off x="1219200" y="1981200"/>
            <a:ext cx="7696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Suppose we have a loaded (weighted) die that gives the outcomes 1–6 according to the following probability distribution:</a:t>
            </a:r>
          </a:p>
          <a:p>
            <a:r>
              <a:rPr lang="en-US" u="sng"/>
              <a:t> X	    1   	  2	  3	  4	  5	 6</a:t>
            </a:r>
            <a:endParaRPr lang="en-US"/>
          </a:p>
          <a:p>
            <a:r>
              <a:rPr lang="en-US"/>
              <a:t>P(X)	  0.1	0.2	0.3	0.2	0.1	0.1</a:t>
            </a:r>
          </a:p>
          <a:p>
            <a:r>
              <a:rPr lang="en-US"/>
              <a:t> </a:t>
            </a:r>
          </a:p>
          <a:p>
            <a:r>
              <a:rPr lang="en-US"/>
              <a:t>Let A be the event rolling an odd number.</a:t>
            </a:r>
          </a:p>
          <a:p>
            <a:r>
              <a:rPr lang="en-US"/>
              <a:t>Let B be the event rolling an even number.</a:t>
            </a:r>
          </a:p>
          <a:p>
            <a:r>
              <a:rPr lang="en-US"/>
              <a:t>Let C be the event rolling a number greater than 3.</a:t>
            </a:r>
          </a:p>
          <a:p>
            <a:r>
              <a:rPr lang="en-US"/>
              <a:t>Find P(B|C)</a:t>
            </a:r>
          </a:p>
          <a:p>
            <a:endParaRPr lang="en-US"/>
          </a:p>
          <a:p>
            <a:r>
              <a:rPr lang="en-US" b="1"/>
              <a:t>ANS:  0.3/0.4=0.75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Podge-400 Answer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TextBox 7"/>
          <p:cNvSpPr txBox="1">
            <a:spLocks noChangeArrowheads="1"/>
          </p:cNvSpPr>
          <p:nvPr/>
        </p:nvSpPr>
        <p:spPr bwMode="auto">
          <a:xfrm>
            <a:off x="1371600" y="2286000"/>
            <a:ext cx="7315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Fire departments often respond to medical emergency calls in addition to fire emergency calls.  Suppose that 15% of medical emergency calls end up being false alarms and that 6% of fire emergency calls end up being false alarms.  Also, suppose that 35% of all calls are medical emergency calls.</a:t>
            </a:r>
          </a:p>
          <a:p>
            <a:endParaRPr lang="en-US"/>
          </a:p>
          <a:p>
            <a:r>
              <a:rPr lang="en-US"/>
              <a:t>Find the probability that a call is a false alarm.</a:t>
            </a:r>
          </a:p>
          <a:p>
            <a:endParaRPr lang="en-US" b="1"/>
          </a:p>
          <a:p>
            <a:r>
              <a:rPr lang="en-US" b="1"/>
              <a:t>ANS:  (0.35)(0.15)+(0.65)(0.06)=0.915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990600" y="304800"/>
            <a:ext cx="7924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en-US" sz="4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  <a:hlinkClick r:id="rId4" action="ppaction://hlinksldjump"/>
              </a:rPr>
              <a:t>Hodge Podge-500 Answer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04800"/>
            <a:ext cx="7924800" cy="8763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hlinkClick r:id="rId4" action="ppaction://hlinksldjump"/>
              </a:rPr>
              <a:t>Hodge Podge-600 Answer</a:t>
            </a:r>
          </a:p>
        </p:txBody>
      </p:sp>
      <p:sp>
        <p:nvSpPr>
          <p:cNvPr id="89092" name="AutoShape 4">
            <a:hlinkClick r:id="rId4" action="ppaction://hlinksldjump" highlightClick="1">
              <a:snd r:embed="rId5" name="Chimes"/>
            </a:hlinkClick>
          </p:cNvPr>
          <p:cNvSpPr>
            <a:spLocks noChangeArrowheads="1"/>
          </p:cNvSpPr>
          <p:nvPr/>
        </p:nvSpPr>
        <p:spPr bwMode="auto">
          <a:xfrm>
            <a:off x="6858000" y="5562600"/>
            <a:ext cx="1042988" cy="1042988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093" name="TextBox 7"/>
          <p:cNvSpPr txBox="1">
            <a:spLocks noChangeArrowheads="1"/>
          </p:cNvSpPr>
          <p:nvPr/>
        </p:nvSpPr>
        <p:spPr bwMode="auto">
          <a:xfrm>
            <a:off x="1371600" y="2133600"/>
            <a:ext cx="73152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80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0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0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0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0" charset="0"/>
              </a:defRPr>
            </a:lvl9pPr>
          </a:lstStyle>
          <a:p>
            <a:r>
              <a:rPr lang="en-US"/>
              <a:t>Fire departments often respond to medical emergency calls in addition to fire emergency calls.  Suppose that 15% of medical emergency calls end up being false alarms and that 6% of fire emergency calls end up being false alarms.  Also, suppose that 35% of all calls are medical emergency calls.</a:t>
            </a:r>
          </a:p>
          <a:p>
            <a:endParaRPr lang="en-US"/>
          </a:p>
          <a:p>
            <a:r>
              <a:rPr lang="en-US"/>
              <a:t>Find the probability that a call was a medical emergency given that it was a false alarm.</a:t>
            </a:r>
          </a:p>
          <a:p>
            <a:endParaRPr lang="en-US" b="1"/>
          </a:p>
          <a:p>
            <a:r>
              <a:rPr lang="en-US" b="1"/>
              <a:t>ANS:  ((0.35)(0.15))/(0.0915)=0.5738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2800" dirty="0" smtClean="0"/>
              <a:t>Have a paper out</a:t>
            </a:r>
            <a:br>
              <a:rPr lang="en-US" sz="2800" dirty="0" smtClean="0"/>
            </a:br>
            <a:r>
              <a:rPr lang="en-US" sz="2800" dirty="0" smtClean="0"/>
              <a:t>Jeopardy for participation points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Put your roster # on – paper counts as roll…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The more you earn as a class, the more everyone will earn for their grades…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shpins">
  <a:themeElements>
    <a:clrScheme name="Pushpins 1">
      <a:dk1>
        <a:srgbClr val="003399"/>
      </a:dk1>
      <a:lt1>
        <a:srgbClr val="FFFFFF"/>
      </a:lt1>
      <a:dk2>
        <a:srgbClr val="0033CC"/>
      </a:dk2>
      <a:lt2>
        <a:srgbClr val="808080"/>
      </a:lt2>
      <a:accent1>
        <a:srgbClr val="FC0000"/>
      </a:accent1>
      <a:accent2>
        <a:srgbClr val="FFCC66"/>
      </a:accent2>
      <a:accent3>
        <a:srgbClr val="FFFFFF"/>
      </a:accent3>
      <a:accent4>
        <a:srgbClr val="002A82"/>
      </a:accent4>
      <a:accent5>
        <a:srgbClr val="FDAAAA"/>
      </a:accent5>
      <a:accent6>
        <a:srgbClr val="E7B95C"/>
      </a:accent6>
      <a:hlink>
        <a:srgbClr val="0000FF"/>
      </a:hlink>
      <a:folHlink>
        <a:srgbClr val="99CC00"/>
      </a:folHlink>
    </a:clrScheme>
    <a:fontScheme name="Pushpi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Pushpins 1">
        <a:dk1>
          <a:srgbClr val="003399"/>
        </a:dk1>
        <a:lt1>
          <a:srgbClr val="FFFFFF"/>
        </a:lt1>
        <a:dk2>
          <a:srgbClr val="0033CC"/>
        </a:dk2>
        <a:lt2>
          <a:srgbClr val="808080"/>
        </a:lt2>
        <a:accent1>
          <a:srgbClr val="FC0000"/>
        </a:accent1>
        <a:accent2>
          <a:srgbClr val="FFCC66"/>
        </a:accent2>
        <a:accent3>
          <a:srgbClr val="FFFFFF"/>
        </a:accent3>
        <a:accent4>
          <a:srgbClr val="002A82"/>
        </a:accent4>
        <a:accent5>
          <a:srgbClr val="FDAAAA"/>
        </a:accent5>
        <a:accent6>
          <a:srgbClr val="E7B95C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hpins 2">
        <a:dk1>
          <a:srgbClr val="008000"/>
        </a:dk1>
        <a:lt1>
          <a:srgbClr val="FFFFFF"/>
        </a:lt1>
        <a:dk2>
          <a:srgbClr val="33CC33"/>
        </a:dk2>
        <a:lt2>
          <a:srgbClr val="808080"/>
        </a:lt2>
        <a:accent1>
          <a:srgbClr val="99FF99"/>
        </a:accent1>
        <a:accent2>
          <a:srgbClr val="FFFF00"/>
        </a:accent2>
        <a:accent3>
          <a:srgbClr val="FFFFFF"/>
        </a:accent3>
        <a:accent4>
          <a:srgbClr val="006C00"/>
        </a:accent4>
        <a:accent5>
          <a:srgbClr val="CAFFCA"/>
        </a:accent5>
        <a:accent6>
          <a:srgbClr val="E7E700"/>
        </a:accent6>
        <a:hlink>
          <a:srgbClr val="CCCC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hpins 3">
        <a:dk1>
          <a:srgbClr val="000000"/>
        </a:dk1>
        <a:lt1>
          <a:srgbClr val="FFFFCC"/>
        </a:lt1>
        <a:dk2>
          <a:srgbClr val="993366"/>
        </a:dk2>
        <a:lt2>
          <a:srgbClr val="FFFF99"/>
        </a:lt2>
        <a:accent1>
          <a:srgbClr val="FF3399"/>
        </a:accent1>
        <a:accent2>
          <a:srgbClr val="FFCC00"/>
        </a:accent2>
        <a:accent3>
          <a:srgbClr val="CAADB8"/>
        </a:accent3>
        <a:accent4>
          <a:srgbClr val="DADAAE"/>
        </a:accent4>
        <a:accent5>
          <a:srgbClr val="FFADCA"/>
        </a:accent5>
        <a:accent6>
          <a:srgbClr val="E7B900"/>
        </a:accent6>
        <a:hlink>
          <a:srgbClr val="FF66CC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shpins 4">
        <a:dk1>
          <a:srgbClr val="FFCC00"/>
        </a:dk1>
        <a:lt1>
          <a:srgbClr val="FFFFFF"/>
        </a:lt1>
        <a:dk2>
          <a:srgbClr val="FF9933"/>
        </a:dk2>
        <a:lt2>
          <a:srgbClr val="969696"/>
        </a:lt2>
        <a:accent1>
          <a:srgbClr val="FFFF00"/>
        </a:accent1>
        <a:accent2>
          <a:srgbClr val="FF6600"/>
        </a:accent2>
        <a:accent3>
          <a:srgbClr val="FFFFFF"/>
        </a:accent3>
        <a:accent4>
          <a:srgbClr val="DAAE00"/>
        </a:accent4>
        <a:accent5>
          <a:srgbClr val="FFFFAA"/>
        </a:accent5>
        <a:accent6>
          <a:srgbClr val="E75C00"/>
        </a:accent6>
        <a:hlink>
          <a:srgbClr val="FF99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hpins 5">
        <a:dk1>
          <a:srgbClr val="000000"/>
        </a:dk1>
        <a:lt1>
          <a:srgbClr val="FFFFFF"/>
        </a:lt1>
        <a:dk2>
          <a:srgbClr val="FF9933"/>
        </a:dk2>
        <a:lt2>
          <a:srgbClr val="969696"/>
        </a:lt2>
        <a:accent1>
          <a:srgbClr val="6699FF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E75C00"/>
        </a:accent6>
        <a:hlink>
          <a:srgbClr val="FF99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hpins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2B2B2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A1A1A1"/>
        </a:accent6>
        <a:hlink>
          <a:srgbClr val="5F5F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hpins 7">
        <a:dk1>
          <a:srgbClr val="000000"/>
        </a:dk1>
        <a:lt1>
          <a:srgbClr val="FFFFFF"/>
        </a:lt1>
        <a:dk2>
          <a:srgbClr val="3366CC"/>
        </a:dk2>
        <a:lt2>
          <a:srgbClr val="99CCFF"/>
        </a:lt2>
        <a:accent1>
          <a:srgbClr val="FFFF00"/>
        </a:accent1>
        <a:accent2>
          <a:srgbClr val="CCECFF"/>
        </a:accent2>
        <a:accent3>
          <a:srgbClr val="ADB8E2"/>
        </a:accent3>
        <a:accent4>
          <a:srgbClr val="DADADA"/>
        </a:accent4>
        <a:accent5>
          <a:srgbClr val="FFFFAA"/>
        </a:accent5>
        <a:accent6>
          <a:srgbClr val="B9D6E7"/>
        </a:accent6>
        <a:hlink>
          <a:srgbClr val="33C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igsplash">
  <a:themeElements>
    <a:clrScheme name="Bigsplash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Bigsplash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Bigspla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gsplash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gsplash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creen">
  <a:themeElements>
    <a:clrScheme name="Screen 1">
      <a:dk1>
        <a:srgbClr val="4618C6"/>
      </a:dk1>
      <a:lt1>
        <a:srgbClr val="FFCC18"/>
      </a:lt1>
      <a:dk2>
        <a:srgbClr val="FFFFFF"/>
      </a:dk2>
      <a:lt2>
        <a:srgbClr val="555555"/>
      </a:lt2>
      <a:accent1>
        <a:srgbClr val="FFAF18"/>
      </a:accent1>
      <a:accent2>
        <a:srgbClr val="5918BB"/>
      </a:accent2>
      <a:accent3>
        <a:srgbClr val="FFE2AB"/>
      </a:accent3>
      <a:accent4>
        <a:srgbClr val="3A13A9"/>
      </a:accent4>
      <a:accent5>
        <a:srgbClr val="FFD4AB"/>
      </a:accent5>
      <a:accent6>
        <a:srgbClr val="5015A9"/>
      </a:accent6>
      <a:hlink>
        <a:srgbClr val="ED181E"/>
      </a:hlink>
      <a:folHlink>
        <a:srgbClr val="BB56C3"/>
      </a:folHlink>
    </a:clrScheme>
    <a:fontScheme name="Screen">
      <a:majorFont>
        <a:latin typeface="Helvetic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Screen 1">
        <a:dk1>
          <a:srgbClr val="4618C6"/>
        </a:dk1>
        <a:lt1>
          <a:srgbClr val="FFCC18"/>
        </a:lt1>
        <a:dk2>
          <a:srgbClr val="FFFFFF"/>
        </a:dk2>
        <a:lt2>
          <a:srgbClr val="555555"/>
        </a:lt2>
        <a:accent1>
          <a:srgbClr val="FFAF18"/>
        </a:accent1>
        <a:accent2>
          <a:srgbClr val="5918BB"/>
        </a:accent2>
        <a:accent3>
          <a:srgbClr val="FFE2AB"/>
        </a:accent3>
        <a:accent4>
          <a:srgbClr val="3A13A9"/>
        </a:accent4>
        <a:accent5>
          <a:srgbClr val="FFD4AB"/>
        </a:accent5>
        <a:accent6>
          <a:srgbClr val="5015A9"/>
        </a:accent6>
        <a:hlink>
          <a:srgbClr val="ED181E"/>
        </a:hlink>
        <a:folHlink>
          <a:srgbClr val="BB56C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een 2">
        <a:dk1>
          <a:srgbClr val="333333"/>
        </a:dk1>
        <a:lt1>
          <a:srgbClr val="5DA31E"/>
        </a:lt1>
        <a:dk2>
          <a:srgbClr val="FFFFFF"/>
        </a:dk2>
        <a:lt2>
          <a:srgbClr val="555555"/>
        </a:lt2>
        <a:accent1>
          <a:srgbClr val="8CBC1C"/>
        </a:accent1>
        <a:accent2>
          <a:srgbClr val="5B87F2"/>
        </a:accent2>
        <a:accent3>
          <a:srgbClr val="B6CEAB"/>
        </a:accent3>
        <a:accent4>
          <a:srgbClr val="2A2A2A"/>
        </a:accent4>
        <a:accent5>
          <a:srgbClr val="C5DAAB"/>
        </a:accent5>
        <a:accent6>
          <a:srgbClr val="527ADB"/>
        </a:accent6>
        <a:hlink>
          <a:srgbClr val="B2B459"/>
        </a:hlink>
        <a:folHlink>
          <a:srgbClr val="BB56C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een 3">
        <a:dk1>
          <a:srgbClr val="333333"/>
        </a:dk1>
        <a:lt1>
          <a:srgbClr val="888888"/>
        </a:lt1>
        <a:dk2>
          <a:srgbClr val="FFFFFF"/>
        </a:dk2>
        <a:lt2>
          <a:srgbClr val="555555"/>
        </a:lt2>
        <a:accent1>
          <a:srgbClr val="888888"/>
        </a:accent1>
        <a:accent2>
          <a:srgbClr val="222222"/>
        </a:accent2>
        <a:accent3>
          <a:srgbClr val="C3C3C3"/>
        </a:accent3>
        <a:accent4>
          <a:srgbClr val="2A2A2A"/>
        </a:accent4>
        <a:accent5>
          <a:srgbClr val="C3C3C3"/>
        </a:accent5>
        <a:accent6>
          <a:srgbClr val="1E1E1E"/>
        </a:accent6>
        <a:hlink>
          <a:srgbClr val="777777"/>
        </a:hlink>
        <a:folHlink>
          <a:srgbClr val="EEEEE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een 4">
        <a:dk1>
          <a:srgbClr val="555555"/>
        </a:dk1>
        <a:lt1>
          <a:srgbClr val="73738C"/>
        </a:lt1>
        <a:dk2>
          <a:srgbClr val="5918BB"/>
        </a:dk2>
        <a:lt2>
          <a:srgbClr val="FFFFFF"/>
        </a:lt2>
        <a:accent1>
          <a:srgbClr val="8154D1"/>
        </a:accent1>
        <a:accent2>
          <a:srgbClr val="FFAF18"/>
        </a:accent2>
        <a:accent3>
          <a:srgbClr val="B5ABDA"/>
        </a:accent3>
        <a:accent4>
          <a:srgbClr val="616177"/>
        </a:accent4>
        <a:accent5>
          <a:srgbClr val="C1B3E5"/>
        </a:accent5>
        <a:accent6>
          <a:srgbClr val="E79E15"/>
        </a:accent6>
        <a:hlink>
          <a:srgbClr val="ED181E"/>
        </a:hlink>
        <a:folHlink>
          <a:srgbClr val="4618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een 5">
        <a:dk1>
          <a:srgbClr val="333333"/>
        </a:dk1>
        <a:lt1>
          <a:srgbClr val="62D6AC"/>
        </a:lt1>
        <a:dk2>
          <a:srgbClr val="FFFFFF"/>
        </a:dk2>
        <a:lt2>
          <a:srgbClr val="555555"/>
        </a:lt2>
        <a:accent1>
          <a:srgbClr val="5DBACA"/>
        </a:accent1>
        <a:accent2>
          <a:srgbClr val="FFAF18"/>
        </a:accent2>
        <a:accent3>
          <a:srgbClr val="B7E8D2"/>
        </a:accent3>
        <a:accent4>
          <a:srgbClr val="2A2A2A"/>
        </a:accent4>
        <a:accent5>
          <a:srgbClr val="B6D9E1"/>
        </a:accent5>
        <a:accent6>
          <a:srgbClr val="E79E15"/>
        </a:accent6>
        <a:hlink>
          <a:srgbClr val="5B87F2"/>
        </a:hlink>
        <a:folHlink>
          <a:srgbClr val="F061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een 6">
        <a:dk1>
          <a:srgbClr val="555555"/>
        </a:dk1>
        <a:lt1>
          <a:srgbClr val="333333"/>
        </a:lt1>
        <a:dk2>
          <a:srgbClr val="000000"/>
        </a:dk2>
        <a:lt2>
          <a:srgbClr val="FFFFFF"/>
        </a:lt2>
        <a:accent1>
          <a:srgbClr val="ED181E"/>
        </a:accent1>
        <a:accent2>
          <a:srgbClr val="FFAF18"/>
        </a:accent2>
        <a:accent3>
          <a:srgbClr val="AAAAAA"/>
        </a:accent3>
        <a:accent4>
          <a:srgbClr val="2A2A2A"/>
        </a:accent4>
        <a:accent5>
          <a:srgbClr val="F4ABAB"/>
        </a:accent5>
        <a:accent6>
          <a:srgbClr val="E79E15"/>
        </a:accent6>
        <a:hlink>
          <a:srgbClr val="5B87F2"/>
        </a:hlink>
        <a:folHlink>
          <a:srgbClr val="F0615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Global">
  <a:themeElements>
    <a:clrScheme name="Global 5">
      <a:dk1>
        <a:srgbClr val="000000"/>
      </a:dk1>
      <a:lt1>
        <a:srgbClr val="E9E6D9"/>
      </a:lt1>
      <a:dk2>
        <a:srgbClr val="666633"/>
      </a:dk2>
      <a:lt2>
        <a:srgbClr val="CEC7AA"/>
      </a:lt2>
      <a:accent1>
        <a:srgbClr val="FFFFCC"/>
      </a:accent1>
      <a:accent2>
        <a:srgbClr val="B5E0E3"/>
      </a:accent2>
      <a:accent3>
        <a:srgbClr val="F2F0E9"/>
      </a:accent3>
      <a:accent4>
        <a:srgbClr val="000000"/>
      </a:accent4>
      <a:accent5>
        <a:srgbClr val="FFFFE2"/>
      </a:accent5>
      <a:accent6>
        <a:srgbClr val="A4CBCE"/>
      </a:accent6>
      <a:hlink>
        <a:srgbClr val="B6AB82"/>
      </a:hlink>
      <a:folHlink>
        <a:srgbClr val="A0925E"/>
      </a:folHlink>
    </a:clrScheme>
    <a:fontScheme name="Global">
      <a:majorFont>
        <a:latin typeface="Times New Roman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High Voltage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80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2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3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4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5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6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7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8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9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10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11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ppt/theme/themeOverride12.xml><?xml version="1.0" encoding="utf-8"?>
<a:themeOverride xmlns:a="http://schemas.openxmlformats.org/drawingml/2006/main">
  <a:clrScheme name="High Voltage 4">
    <a:dk1>
      <a:srgbClr val="000000"/>
    </a:dk1>
    <a:lt1>
      <a:srgbClr val="FFFFCC"/>
    </a:lt1>
    <a:dk2>
      <a:srgbClr val="FF6600"/>
    </a:dk2>
    <a:lt2>
      <a:srgbClr val="333300"/>
    </a:lt2>
    <a:accent1>
      <a:srgbClr val="800000"/>
    </a:accent1>
    <a:accent2>
      <a:srgbClr val="CC6600"/>
    </a:accent2>
    <a:accent3>
      <a:srgbClr val="FFFFE2"/>
    </a:accent3>
    <a:accent4>
      <a:srgbClr val="000000"/>
    </a:accent4>
    <a:accent5>
      <a:srgbClr val="C0AAAA"/>
    </a:accent5>
    <a:accent6>
      <a:srgbClr val="B95C00"/>
    </a:accent6>
    <a:hlink>
      <a:srgbClr val="808000"/>
    </a:hlink>
    <a:folHlink>
      <a:srgbClr val="FF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X:Templates:Presentations:Designs:High Voltage</Template>
  <TotalTime>711</TotalTime>
  <Words>3755</Words>
  <Application>Microsoft Office PowerPoint</Application>
  <PresentationFormat>On-screen Show (4:3)</PresentationFormat>
  <Paragraphs>782</Paragraphs>
  <Slides>74</Slides>
  <Notes>73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74</vt:i4>
      </vt:variant>
    </vt:vector>
  </HeadingPairs>
  <TitlesOfParts>
    <vt:vector size="81" baseType="lpstr">
      <vt:lpstr>Pushpins</vt:lpstr>
      <vt:lpstr>Bigsplash</vt:lpstr>
      <vt:lpstr>Screen</vt:lpstr>
      <vt:lpstr>Blends</vt:lpstr>
      <vt:lpstr>Notebook</vt:lpstr>
      <vt:lpstr>Global</vt:lpstr>
      <vt:lpstr>High Voltage</vt:lpstr>
      <vt:lpstr>Probability Jeopardy</vt:lpstr>
      <vt:lpstr>Basic Probability - 100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Binomial Probability - 100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Disjoint Probabilities-600 Answer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Conditional Probability-600 Answer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Probability - 600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Probability - 600 Answer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Hodge Podge-600 Answer</vt:lpstr>
      <vt:lpstr>Have a paper out Jeopardy for participation points  Put your roster # on – paper counts as roll…</vt:lpstr>
    </vt:vector>
  </TitlesOfParts>
  <Company>ISD 196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Rosemount High School</dc:creator>
  <cp:lastModifiedBy>Windows User</cp:lastModifiedBy>
  <cp:revision>99</cp:revision>
  <dcterms:created xsi:type="dcterms:W3CDTF">2003-10-29T22:21:21Z</dcterms:created>
  <dcterms:modified xsi:type="dcterms:W3CDTF">2013-05-06T21:47:30Z</dcterms:modified>
</cp:coreProperties>
</file>