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1" r:id="rId3"/>
    <p:sldId id="262" r:id="rId4"/>
    <p:sldId id="263" r:id="rId5"/>
    <p:sldId id="264" r:id="rId6"/>
    <p:sldId id="265" r:id="rId7"/>
    <p:sldId id="266" r:id="rId8"/>
    <p:sldId id="268" r:id="rId9"/>
    <p:sldId id="267" r:id="rId10"/>
    <p:sldId id="269" r:id="rId11"/>
    <p:sldId id="270" r:id="rId12"/>
    <p:sldId id="271" r:id="rId13"/>
    <p:sldId id="27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63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6A15C4FE-AF13-4EFD-A76C-48D24E4E160A}" type="slidenum">
              <a:rPr lang="en-US" smtClean="0"/>
              <a:t>‹#›</a:t>
            </a:fld>
            <a:endParaRPr lang="en-US"/>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75EEE2F-A2C2-4D4A-8ED6-B088EB717A5A}"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15C4FE-AF13-4EFD-A76C-48D24E4E160A}" type="slidenum">
              <a:rPr lang="en-US" smtClean="0"/>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75EEE2F-A2C2-4D4A-8ED6-B088EB717A5A}" type="datetimeFigureOut">
              <a:rPr lang="en-US" smtClean="0"/>
              <a:t>12/9/2013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15C4FE-AF13-4EFD-A76C-48D24E4E160A}" type="slidenum">
              <a:rPr lang="en-US" smtClean="0"/>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5EEE2F-A2C2-4D4A-8ED6-B088EB717A5A}" type="datetimeFigureOut">
              <a:rPr lang="en-US" smtClean="0"/>
              <a:t>12/9/2013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5EEE2F-A2C2-4D4A-8ED6-B088EB717A5A}" type="datetimeFigureOut">
              <a:rPr lang="en-US" smtClean="0"/>
              <a:t>12/9/2013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5EEE2F-A2C2-4D4A-8ED6-B088EB717A5A}"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5EEE2F-A2C2-4D4A-8ED6-B088EB717A5A}"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D75EEE2F-A2C2-4D4A-8ED6-B088EB717A5A}" type="datetimeFigureOut">
              <a:rPr lang="en-US" smtClean="0"/>
              <a:t>12/9/2013</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6A15C4FE-AF13-4EFD-A76C-48D24E4E160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www.google.com/url?sa=i&amp;rct=j&amp;q=&amp;esrc=s&amp;frm=1&amp;source=images&amp;cd=&amp;cad=rja&amp;docid=GsK5ovJXXx0PKM&amp;tbnid=agDEEgSk0Qx6uM:&amp;ved=0CAUQjRw&amp;url=http%3A%2F%2Fnewsbusters.org%2Fblogs%2Fnoel-sheppard%2F2013%2F04%2F19%2Fgeorge-w-bush-world-safer-today-when-911-hit&amp;ei=L3emUuvQLoOvqgHBroGYBA&amp;psig=AFQjCNFbXyDZw5gCYC3c2Mx6HR4h3D5llw&amp;ust=1386727582323382"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abcnews.go.com/Business/fullpage?id=9549471" TargetMode="External"/><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886"/>
            <a:ext cx="8041440" cy="1442674"/>
          </a:xfrm>
        </p:spPr>
        <p:txBody>
          <a:bodyPr/>
          <a:lstStyle/>
          <a:p>
            <a:r>
              <a:rPr lang="en-US" dirty="0" smtClean="0"/>
              <a:t>Warm Up</a:t>
            </a:r>
            <a:endParaRPr lang="en-US" dirty="0"/>
          </a:p>
        </p:txBody>
      </p:sp>
      <p:sp>
        <p:nvSpPr>
          <p:cNvPr id="3" name="Content Placeholder 2"/>
          <p:cNvSpPr>
            <a:spLocks noGrp="1"/>
          </p:cNvSpPr>
          <p:nvPr>
            <p:ph idx="1"/>
          </p:nvPr>
        </p:nvSpPr>
        <p:spPr>
          <a:xfrm>
            <a:off x="457200" y="2209800"/>
            <a:ext cx="8305800" cy="3779925"/>
          </a:xfrm>
        </p:spPr>
        <p:txBody>
          <a:bodyPr/>
          <a:lstStyle/>
          <a:p>
            <a:r>
              <a:rPr lang="en-US" dirty="0" smtClean="0"/>
              <a:t>How did Hurricane Katrina affect Texas?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4857" y="620486"/>
            <a:ext cx="2794581" cy="181756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048000"/>
            <a:ext cx="5837816" cy="3352800"/>
          </a:xfrm>
          <a:prstGeom prst="rect">
            <a:avLst/>
          </a:prstGeom>
        </p:spPr>
      </p:pic>
      <p:sp>
        <p:nvSpPr>
          <p:cNvPr id="6" name="TextBox 5"/>
          <p:cNvSpPr txBox="1"/>
          <p:nvPr/>
        </p:nvSpPr>
        <p:spPr>
          <a:xfrm>
            <a:off x="6683829" y="4437966"/>
            <a:ext cx="1981200" cy="646331"/>
          </a:xfrm>
          <a:prstGeom prst="rect">
            <a:avLst/>
          </a:prstGeom>
          <a:noFill/>
        </p:spPr>
        <p:txBody>
          <a:bodyPr wrap="square" rtlCol="0">
            <a:spAutoFit/>
          </a:bodyPr>
          <a:lstStyle/>
          <a:p>
            <a:r>
              <a:rPr lang="en-US" dirty="0" smtClean="0"/>
              <a:t>Hurricane Katrina relocation map.</a:t>
            </a:r>
            <a:endParaRPr lang="en-US" dirty="0"/>
          </a:p>
        </p:txBody>
      </p:sp>
      <p:sp>
        <p:nvSpPr>
          <p:cNvPr id="7" name="TextBox 6"/>
          <p:cNvSpPr txBox="1"/>
          <p:nvPr/>
        </p:nvSpPr>
        <p:spPr>
          <a:xfrm>
            <a:off x="6836229" y="2514600"/>
            <a:ext cx="1981200" cy="369332"/>
          </a:xfrm>
          <a:prstGeom prst="rect">
            <a:avLst/>
          </a:prstGeom>
          <a:noFill/>
        </p:spPr>
        <p:txBody>
          <a:bodyPr wrap="square" rtlCol="0">
            <a:spAutoFit/>
          </a:bodyPr>
          <a:lstStyle/>
          <a:p>
            <a:r>
              <a:rPr lang="en-US" dirty="0" smtClean="0"/>
              <a:t>Houston, TX</a:t>
            </a:r>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425" y="228600"/>
            <a:ext cx="2905125" cy="1571625"/>
          </a:xfrm>
          <a:prstGeom prst="rect">
            <a:avLst/>
          </a:prstGeom>
        </p:spPr>
      </p:pic>
    </p:spTree>
    <p:extLst>
      <p:ext uri="{BB962C8B-B14F-4D97-AF65-F5344CB8AC3E}">
        <p14:creationId xmlns:p14="http://schemas.microsoft.com/office/powerpoint/2010/main" val="3145627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360000">
            <a:off x="2734014" y="3512662"/>
            <a:ext cx="6058509" cy="1599722"/>
          </a:xfrm>
        </p:spPr>
        <p:txBody>
          <a:bodyPr/>
          <a:lstStyle/>
          <a:p>
            <a:r>
              <a:rPr lang="en-US" b="1" dirty="0" smtClean="0"/>
              <a:t>George W. Bush Continued</a:t>
            </a:r>
            <a:br>
              <a:rPr lang="en-US" b="1" dirty="0" smtClean="0"/>
            </a:br>
            <a:r>
              <a:rPr lang="en-US" b="1" dirty="0">
                <a:effectLst/>
              </a:rPr>
              <a:t>2001-2009</a:t>
            </a:r>
            <a:endParaRPr lang="en-US" dirty="0"/>
          </a:p>
        </p:txBody>
      </p:sp>
      <p:sp>
        <p:nvSpPr>
          <p:cNvPr id="3" name="Subtitle 2"/>
          <p:cNvSpPr>
            <a:spLocks noGrp="1"/>
          </p:cNvSpPr>
          <p:nvPr>
            <p:ph type="subTitle" idx="1"/>
          </p:nvPr>
        </p:nvSpPr>
        <p:spPr>
          <a:xfrm rot="360000">
            <a:off x="3165352" y="5050522"/>
            <a:ext cx="4836456" cy="1040845"/>
          </a:xfrm>
        </p:spPr>
        <p:txBody>
          <a:bodyPr>
            <a:normAutofit/>
          </a:bodyPr>
          <a:lstStyle/>
          <a:p>
            <a:r>
              <a:rPr lang="en-US" dirty="0" smtClean="0"/>
              <a:t>(</a:t>
            </a:r>
            <a:r>
              <a:rPr lang="en-US" b="1" dirty="0" smtClean="0"/>
              <a:t>Republican</a:t>
            </a:r>
            <a:r>
              <a:rPr lang="en-US" dirty="0" smtClean="0"/>
              <a:t>) </a:t>
            </a:r>
            <a:endParaRPr lang="en-US" dirty="0"/>
          </a:p>
          <a:p>
            <a:endParaRPr lang="en-US" dirty="0"/>
          </a:p>
        </p:txBody>
      </p:sp>
      <p:sp>
        <p:nvSpPr>
          <p:cNvPr id="4" name="AutoShape 2" descr="https://encrypted-tbn0.gstatic.com/images?q=tbn:ANd9GcQ2DBeVpL7q1qdRSYcg_KDThXCe-wNDfKGP7b1suhmt16UMw7LXUg">
            <a:hlinkClick r:id="rId2"/>
          </p:cNvPr>
          <p:cNvSpPr>
            <a:spLocks noChangeAspect="1" noChangeArrowheads="1"/>
          </p:cNvSpPr>
          <p:nvPr/>
        </p:nvSpPr>
        <p:spPr bwMode="auto">
          <a:xfrm>
            <a:off x="28575" y="-1119188"/>
            <a:ext cx="3114675" cy="2333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08487">
            <a:off x="307549" y="534222"/>
            <a:ext cx="3581400" cy="2682593"/>
          </a:xfrm>
          <a:prstGeom prst="rect">
            <a:avLst/>
          </a:prstGeom>
        </p:spPr>
      </p:pic>
    </p:spTree>
    <p:extLst>
      <p:ext uri="{BB962C8B-B14F-4D97-AF65-F5344CB8AC3E}">
        <p14:creationId xmlns:p14="http://schemas.microsoft.com/office/powerpoint/2010/main" val="234723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382000" cy="5761125"/>
          </a:xfrm>
        </p:spPr>
        <p:txBody>
          <a:bodyPr/>
          <a:lstStyle/>
          <a:p>
            <a:pPr marL="0" indent="0">
              <a:buNone/>
            </a:pPr>
            <a:r>
              <a:rPr lang="en-US" b="1" dirty="0"/>
              <a:t>USA PATRIOT Act (Uniting and Strengthening America by Providing Appropriate Tools Required to Intercept and Obstruct Terrorism)</a:t>
            </a:r>
            <a:r>
              <a:rPr lang="en-US" dirty="0"/>
              <a:t> – purpose of the Act is to deter and punish terrorist acts in the United States and around the world, to enhance law enforcement </a:t>
            </a:r>
            <a:r>
              <a:rPr lang="en-US" u="sng" dirty="0"/>
              <a:t>investigatory</a:t>
            </a:r>
            <a:r>
              <a:rPr lang="en-US" dirty="0"/>
              <a:t> tools, and other purposes. Some Americans feel that this Act is </a:t>
            </a:r>
            <a:r>
              <a:rPr lang="en-US" u="sng" dirty="0"/>
              <a:t>unconstitutional</a:t>
            </a:r>
            <a:r>
              <a:rPr lang="en-US" dirty="0"/>
              <a:t> and gives the executive branch the right to </a:t>
            </a:r>
            <a:r>
              <a:rPr lang="en-US" u="sng" dirty="0"/>
              <a:t>spy</a:t>
            </a:r>
            <a:r>
              <a:rPr lang="en-US" dirty="0"/>
              <a:t> on its citizens without a warrant. </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3526969"/>
            <a:ext cx="4724400" cy="2794432"/>
          </a:xfrm>
          <a:prstGeom prst="rect">
            <a:avLst/>
          </a:prstGeom>
        </p:spPr>
      </p:pic>
    </p:spTree>
    <p:extLst>
      <p:ext uri="{BB962C8B-B14F-4D97-AF65-F5344CB8AC3E}">
        <p14:creationId xmlns:p14="http://schemas.microsoft.com/office/powerpoint/2010/main" val="2863184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5837325"/>
          </a:xfrm>
        </p:spPr>
        <p:txBody>
          <a:bodyPr>
            <a:normAutofit/>
          </a:bodyPr>
          <a:lstStyle/>
          <a:p>
            <a:pPr marL="0" indent="0">
              <a:buNone/>
            </a:pPr>
            <a:r>
              <a:rPr lang="en-US" b="1" dirty="0"/>
              <a:t>Hurricane Katrina - </a:t>
            </a:r>
            <a:r>
              <a:rPr lang="en-US" dirty="0"/>
              <a:t>was the deadliest and most destructive Atlantic hurricane of the 2005 Atlantic hurricane season at a </a:t>
            </a:r>
            <a:r>
              <a:rPr lang="en-US" u="sng" dirty="0"/>
              <a:t>Category 5</a:t>
            </a:r>
            <a:r>
              <a:rPr lang="en-US" dirty="0"/>
              <a:t>. It was the costliest natural disaster, as well as one of the five deadliest hurricanes, in the history of the United States.  Among recorded Atlantic hurricanes, it was the sixth strongest overall. At least </a:t>
            </a:r>
            <a:r>
              <a:rPr lang="en-US" u="sng" dirty="0"/>
              <a:t>1,833</a:t>
            </a:r>
            <a:r>
              <a:rPr lang="en-US" dirty="0"/>
              <a:t> people died in the hurricane and subsequent floods, making it the deadliest U.S. hurricane since the 1928; total property damage was estimated at </a:t>
            </a:r>
            <a:r>
              <a:rPr lang="en-US" u="sng" dirty="0"/>
              <a:t>$81 billion</a:t>
            </a:r>
            <a:r>
              <a:rPr lang="en-US" dirty="0"/>
              <a:t> (2005 USD), nearly triple the damage brought by Hurricane Andrew in 1992.  The most devastating impact was on the city of New Orleans. </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3886200"/>
            <a:ext cx="4419600" cy="2754469"/>
          </a:xfrm>
          <a:prstGeom prst="rect">
            <a:avLst/>
          </a:prstGeom>
        </p:spPr>
      </p:pic>
    </p:spTree>
    <p:extLst>
      <p:ext uri="{BB962C8B-B14F-4D97-AF65-F5344CB8AC3E}">
        <p14:creationId xmlns:p14="http://schemas.microsoft.com/office/powerpoint/2010/main" val="2727824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5761125"/>
          </a:xfrm>
        </p:spPr>
        <p:txBody>
          <a:bodyPr/>
          <a:lstStyle/>
          <a:p>
            <a:pPr marL="0" indent="0" algn="ctr">
              <a:buNone/>
            </a:pPr>
            <a:r>
              <a:rPr lang="en-US" i="1" dirty="0"/>
              <a:t>Impact of Physical and Human Geographic Factors of Hurricane Katrina </a:t>
            </a:r>
            <a:endParaRPr lang="en-US" sz="2000" dirty="0"/>
          </a:p>
          <a:p>
            <a:pPr marL="0" indent="0">
              <a:buNone/>
            </a:pPr>
            <a:endParaRPr lang="en-US" sz="2000" dirty="0"/>
          </a:p>
          <a:p>
            <a:pPr marL="0" indent="0">
              <a:buNone/>
            </a:pPr>
            <a:r>
              <a:rPr lang="en-US" dirty="0"/>
              <a:t>Levee failure in New Orleans after Hurricane Katrina</a:t>
            </a:r>
            <a:endParaRPr lang="en-US" sz="2000" dirty="0"/>
          </a:p>
          <a:p>
            <a:pPr lvl="1"/>
            <a:r>
              <a:rPr lang="en-US" sz="2400" dirty="0"/>
              <a:t>Human factors – engineering failure of the levees (levees were build to hold back ocean water from the areas of the city that were </a:t>
            </a:r>
            <a:r>
              <a:rPr lang="en-US" sz="2400" u="sng" dirty="0"/>
              <a:t>below</a:t>
            </a:r>
            <a:r>
              <a:rPr lang="en-US" sz="2400" dirty="0"/>
              <a:t> sea level. </a:t>
            </a:r>
            <a:endParaRPr lang="en-US" sz="2000" dirty="0"/>
          </a:p>
          <a:p>
            <a:pPr lvl="1"/>
            <a:r>
              <a:rPr lang="en-US" sz="2400" dirty="0"/>
              <a:t>Physical factors – the wind and storm </a:t>
            </a:r>
            <a:r>
              <a:rPr lang="en-US" sz="2400" u="sng" dirty="0"/>
              <a:t>surge</a:t>
            </a:r>
            <a:r>
              <a:rPr lang="en-US" sz="2400" dirty="0"/>
              <a:t> of the hurricane hit at high tide</a:t>
            </a:r>
            <a:endParaRPr lang="en-US" sz="2000" dirty="0"/>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3559627"/>
            <a:ext cx="4191000" cy="313920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3886200"/>
            <a:ext cx="4242002" cy="2812632"/>
          </a:xfrm>
          <a:prstGeom prst="rect">
            <a:avLst/>
          </a:prstGeom>
        </p:spPr>
      </p:pic>
    </p:spTree>
    <p:extLst>
      <p:ext uri="{BB962C8B-B14F-4D97-AF65-F5344CB8AC3E}">
        <p14:creationId xmlns:p14="http://schemas.microsoft.com/office/powerpoint/2010/main" val="765954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5837325"/>
          </a:xfrm>
        </p:spPr>
        <p:txBody>
          <a:bodyPr>
            <a:normAutofit lnSpcReduction="10000"/>
          </a:bodyPr>
          <a:lstStyle/>
          <a:p>
            <a:pPr marL="0" indent="0">
              <a:buNone/>
            </a:pPr>
            <a:r>
              <a:rPr lang="en-US" b="1" dirty="0"/>
              <a:t>No Child Left Behind Act of 2001</a:t>
            </a:r>
            <a:r>
              <a:rPr lang="en-US" dirty="0"/>
              <a:t> (</a:t>
            </a:r>
            <a:r>
              <a:rPr lang="en-US" b="1" dirty="0"/>
              <a:t>NCLB</a:t>
            </a:r>
            <a:r>
              <a:rPr lang="en-US" dirty="0"/>
              <a:t>) - is a United States Act of Congress that is a reauthorization of the Elementary and Secondary Education Act, which included Title I, the government's flagship aid program for </a:t>
            </a:r>
            <a:r>
              <a:rPr lang="en-US" u="sng" dirty="0"/>
              <a:t>disadvantaged</a:t>
            </a:r>
            <a:r>
              <a:rPr lang="en-US" dirty="0"/>
              <a:t> students. NCLB supports standards-based education reform based on the premise that setting high standards and establishing measurable goals can improve individual outcomes in education. The Act requires </a:t>
            </a:r>
            <a:r>
              <a:rPr lang="en-US" u="sng" dirty="0"/>
              <a:t>states</a:t>
            </a:r>
            <a:r>
              <a:rPr lang="en-US" dirty="0"/>
              <a:t> to develop assessments in basic skills. To receive federal school funding, States must give these assessments to all students at select grade levels. The Act does not assert a national achievement standard. Each individual state develops its own standards.</a:t>
            </a:r>
            <a:r>
              <a:rPr lang="en-US" baseline="30000" dirty="0"/>
              <a:t> </a:t>
            </a:r>
            <a:r>
              <a:rPr lang="en-US" dirty="0"/>
              <a:t>NCLB expanded the federal role in public education through annual </a:t>
            </a:r>
            <a:r>
              <a:rPr lang="en-US" u="sng" dirty="0"/>
              <a:t>testing</a:t>
            </a:r>
            <a:r>
              <a:rPr lang="en-US" dirty="0"/>
              <a:t>, annual academic progress, </a:t>
            </a:r>
            <a:r>
              <a:rPr lang="en-US" u="sng" dirty="0"/>
              <a:t>report</a:t>
            </a:r>
            <a:r>
              <a:rPr lang="en-US" dirty="0"/>
              <a:t> cards, teacher qualifications, and </a:t>
            </a:r>
            <a:r>
              <a:rPr lang="en-US" u="sng" dirty="0"/>
              <a:t>funding</a:t>
            </a:r>
            <a:r>
              <a:rPr lang="en-US" dirty="0"/>
              <a:t> changes. The bill passed in the U.S. Congress with bipartisan support.</a:t>
            </a:r>
          </a:p>
          <a:p>
            <a:pPr marL="0" indent="0">
              <a:buNone/>
            </a:pP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7400" y="4876799"/>
            <a:ext cx="2667000" cy="1780223"/>
          </a:xfrm>
          <a:prstGeom prst="rect">
            <a:avLst/>
          </a:prstGeom>
        </p:spPr>
      </p:pic>
    </p:spTree>
    <p:extLst>
      <p:ext uri="{BB962C8B-B14F-4D97-AF65-F5344CB8AC3E}">
        <p14:creationId xmlns:p14="http://schemas.microsoft.com/office/powerpoint/2010/main" val="3839605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686800" cy="5837325"/>
          </a:xfrm>
        </p:spPr>
        <p:txBody>
          <a:bodyPr>
            <a:normAutofit/>
          </a:bodyPr>
          <a:lstStyle/>
          <a:p>
            <a:pPr marL="0" indent="0">
              <a:buNone/>
            </a:pPr>
            <a:r>
              <a:rPr lang="en-US" dirty="0"/>
              <a:t>The </a:t>
            </a:r>
            <a:r>
              <a:rPr lang="en-US" b="1" dirty="0"/>
              <a:t>Great Recession</a:t>
            </a:r>
            <a:r>
              <a:rPr lang="en-US" dirty="0"/>
              <a:t> - also referred to as the </a:t>
            </a:r>
            <a:r>
              <a:rPr lang="en-US" b="1" dirty="0"/>
              <a:t>global recession of 2009,</a:t>
            </a:r>
            <a:r>
              <a:rPr lang="en-US" dirty="0"/>
              <a:t> is an ongoing marked global economic decline that began in December 2007 and took a particularly sharp downward turn in September 2008. The initial phase of the economic crisis started.  The bursting of the </a:t>
            </a:r>
            <a:r>
              <a:rPr lang="en-US" b="1" dirty="0"/>
              <a:t>U.S. </a:t>
            </a:r>
            <a:r>
              <a:rPr lang="en-US" b="1" u="sng" dirty="0"/>
              <a:t>housing</a:t>
            </a:r>
            <a:r>
              <a:rPr lang="en-US" b="1" dirty="0"/>
              <a:t> bubble</a:t>
            </a:r>
            <a:r>
              <a:rPr lang="en-US" dirty="0"/>
              <a:t>, which peaked in 2006,</a:t>
            </a:r>
            <a:r>
              <a:rPr lang="en-US" baseline="30000" dirty="0"/>
              <a:t> </a:t>
            </a:r>
            <a:r>
              <a:rPr lang="en-US" dirty="0"/>
              <a:t>caused the values of securities tied to U.S. real estate pricing to plummet, damaging financial institutions globally and creating an interbank credit crisis.</a:t>
            </a:r>
            <a:r>
              <a:rPr lang="en-US" baseline="30000" dirty="0"/>
              <a:t> </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3428999"/>
            <a:ext cx="6231196" cy="2971801"/>
          </a:xfrm>
          <a:prstGeom prst="rect">
            <a:avLst/>
          </a:prstGeom>
        </p:spPr>
      </p:pic>
    </p:spTree>
    <p:extLst>
      <p:ext uri="{BB962C8B-B14F-4D97-AF65-F5344CB8AC3E}">
        <p14:creationId xmlns:p14="http://schemas.microsoft.com/office/powerpoint/2010/main" val="175918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839200" cy="5837325"/>
          </a:xfrm>
        </p:spPr>
        <p:txBody>
          <a:bodyPr/>
          <a:lstStyle/>
          <a:p>
            <a:pPr marL="0" indent="0">
              <a:buNone/>
            </a:pPr>
            <a:r>
              <a:rPr lang="en-US" dirty="0"/>
              <a:t>Basically, banks had been allowed to make fault loans to people buying houses.  The values of the home loans were so high that the banks cut new homeowners a deal to get a house at low cost with the stipulation that after several years there would be a </a:t>
            </a:r>
            <a:r>
              <a:rPr lang="en-US" u="sng" dirty="0"/>
              <a:t>balloon</a:t>
            </a:r>
            <a:r>
              <a:rPr lang="en-US" dirty="0"/>
              <a:t> in their payments.  People could not make those high payments so many people foreclosed on their homes and the value of all homes in their neighborhood began to drop.  </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129643"/>
            <a:ext cx="3933825" cy="29527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3428999"/>
            <a:ext cx="4762500" cy="3019425"/>
          </a:xfrm>
          <a:prstGeom prst="rect">
            <a:avLst/>
          </a:prstGeom>
        </p:spPr>
      </p:pic>
    </p:spTree>
    <p:extLst>
      <p:ext uri="{BB962C8B-B14F-4D97-AF65-F5344CB8AC3E}">
        <p14:creationId xmlns:p14="http://schemas.microsoft.com/office/powerpoint/2010/main" val="1263142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839200" cy="5837325"/>
          </a:xfrm>
        </p:spPr>
        <p:txBody>
          <a:bodyPr/>
          <a:lstStyle/>
          <a:p>
            <a:pPr marL="0" indent="0">
              <a:buNone/>
            </a:pPr>
            <a:r>
              <a:rPr lang="en-US" dirty="0"/>
              <a:t>Americans purchasing </a:t>
            </a:r>
            <a:r>
              <a:rPr lang="en-US" u="sng" dirty="0"/>
              <a:t>power</a:t>
            </a:r>
            <a:r>
              <a:rPr lang="en-US" dirty="0"/>
              <a:t> lowered and </a:t>
            </a:r>
            <a:r>
              <a:rPr lang="en-US" u="sng" dirty="0"/>
              <a:t>unemployment</a:t>
            </a:r>
            <a:r>
              <a:rPr lang="en-US" dirty="0"/>
              <a:t> became high.  It began as a national recession in United States in December 2007 and then the recession took place at the </a:t>
            </a:r>
            <a:r>
              <a:rPr lang="en-US" u="sng" dirty="0"/>
              <a:t>global</a:t>
            </a:r>
            <a:r>
              <a:rPr lang="en-US" dirty="0"/>
              <a:t> level. The exact start and end-point for the recession at the national level, however greatly varied from country to country, and some countries did not experience any recession at all.</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438400"/>
            <a:ext cx="5429250" cy="4077970"/>
          </a:xfrm>
          <a:prstGeom prst="rect">
            <a:avLst/>
          </a:prstGeom>
        </p:spPr>
      </p:pic>
      <p:sp>
        <p:nvSpPr>
          <p:cNvPr id="4" name="Rectangle 3"/>
          <p:cNvSpPr/>
          <p:nvPr/>
        </p:nvSpPr>
        <p:spPr>
          <a:xfrm>
            <a:off x="5943600" y="3105834"/>
            <a:ext cx="2743200" cy="2031325"/>
          </a:xfrm>
          <a:prstGeom prst="rect">
            <a:avLst/>
          </a:prstGeom>
        </p:spPr>
        <p:txBody>
          <a:bodyPr wrap="square">
            <a:spAutoFit/>
          </a:bodyPr>
          <a:lstStyle/>
          <a:p>
            <a:pPr algn="ctr"/>
            <a:r>
              <a:rPr lang="en-US" b="1" dirty="0"/>
              <a:t>The Decline: The Geography of a </a:t>
            </a:r>
            <a:r>
              <a:rPr lang="en-US" b="1" dirty="0" smtClean="0"/>
              <a:t>Recession</a:t>
            </a:r>
          </a:p>
          <a:p>
            <a:pPr algn="ctr"/>
            <a:r>
              <a:rPr lang="en-US" dirty="0">
                <a:hlinkClick r:id="rId3"/>
              </a:rPr>
              <a:t>http://</a:t>
            </a:r>
            <a:r>
              <a:rPr lang="en-US" dirty="0" smtClean="0">
                <a:hlinkClick r:id="rId3"/>
              </a:rPr>
              <a:t>abcnews.go.com/Business/fullpage?id=9549471</a:t>
            </a:r>
            <a:endParaRPr lang="en-US" dirty="0" smtClean="0"/>
          </a:p>
          <a:p>
            <a:pPr algn="ctr"/>
            <a:endParaRPr lang="en-US" dirty="0"/>
          </a:p>
        </p:txBody>
      </p:sp>
    </p:spTree>
    <p:extLst>
      <p:ext uri="{BB962C8B-B14F-4D97-AF65-F5344CB8AC3E}">
        <p14:creationId xmlns:p14="http://schemas.microsoft.com/office/powerpoint/2010/main" val="3524396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5761125"/>
          </a:xfrm>
        </p:spPr>
        <p:txBody>
          <a:bodyPr>
            <a:normAutofit/>
          </a:bodyPr>
          <a:lstStyle/>
          <a:p>
            <a:pPr marL="0" indent="0">
              <a:buNone/>
            </a:pPr>
            <a:r>
              <a:rPr lang="en-US" sz="2200" b="1" dirty="0"/>
              <a:t>The American Recovery and Reinvestment Act of 2008 </a:t>
            </a:r>
            <a:r>
              <a:rPr lang="en-US" sz="2200" dirty="0"/>
              <a:t>(Economic Stimulus Package) - enacted February 13, 2008 was an Act of Congress providing for several kinds of economic </a:t>
            </a:r>
            <a:r>
              <a:rPr lang="en-US" sz="2200" u="sng" dirty="0"/>
              <a:t>stimuli</a:t>
            </a:r>
            <a:r>
              <a:rPr lang="en-US" sz="2200" dirty="0"/>
              <a:t> intended to boost the United States economy in 2008 to </a:t>
            </a:r>
            <a:r>
              <a:rPr lang="en-US" sz="2200" u="sng" dirty="0"/>
              <a:t>help</a:t>
            </a:r>
            <a:r>
              <a:rPr lang="en-US" sz="2200" dirty="0"/>
              <a:t> economic conditions. It was signed into law on February 13, 2008 by President Bush with the support of both Democratic and Republican lawmakers. The law provides for tax rebates to low- and middle-income U.S. taxpayers, tax incentives to stimulate business investment, and an increase in the limits imposed on mortgages eligible for purchase by government-sponsored enterprises (e.g., Fannie Mae and Freddie Mac). The total cost of this bill was projected at </a:t>
            </a:r>
            <a:r>
              <a:rPr lang="en-US" sz="2200" u="sng" dirty="0"/>
              <a:t>$152 billion</a:t>
            </a:r>
            <a:r>
              <a:rPr lang="en-US" sz="2200" dirty="0"/>
              <a:t> for 2008.</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3987926"/>
            <a:ext cx="3514725" cy="254622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023820"/>
            <a:ext cx="3733800" cy="2553260"/>
          </a:xfrm>
          <a:prstGeom prst="rect">
            <a:avLst/>
          </a:prstGeom>
        </p:spPr>
      </p:pic>
    </p:spTree>
    <p:extLst>
      <p:ext uri="{BB962C8B-B14F-4D97-AF65-F5344CB8AC3E}">
        <p14:creationId xmlns:p14="http://schemas.microsoft.com/office/powerpoint/2010/main" val="2227948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2657"/>
            <a:ext cx="8041440" cy="1442674"/>
          </a:xfrm>
        </p:spPr>
        <p:txBody>
          <a:bodyPr/>
          <a:lstStyle/>
          <a:p>
            <a:r>
              <a:rPr lang="en-US" sz="3200" b="1" dirty="0"/>
              <a:t>Social Media Becomes Popular </a:t>
            </a:r>
            <a:r>
              <a:rPr lang="en-US" dirty="0"/>
              <a:t/>
            </a:r>
            <a:br>
              <a:rPr lang="en-US" dirty="0"/>
            </a:br>
            <a:endParaRPr lang="en-US" dirty="0"/>
          </a:p>
        </p:txBody>
      </p:sp>
      <p:sp>
        <p:nvSpPr>
          <p:cNvPr id="3" name="Content Placeholder 2"/>
          <p:cNvSpPr>
            <a:spLocks noGrp="1"/>
          </p:cNvSpPr>
          <p:nvPr>
            <p:ph idx="1"/>
          </p:nvPr>
        </p:nvSpPr>
        <p:spPr>
          <a:xfrm>
            <a:off x="228600" y="838200"/>
            <a:ext cx="5410200" cy="5151525"/>
          </a:xfrm>
        </p:spPr>
        <p:txBody>
          <a:bodyPr>
            <a:normAutofit fontScale="92500" lnSpcReduction="10000"/>
          </a:bodyPr>
          <a:lstStyle/>
          <a:p>
            <a:pPr marL="0" indent="0">
              <a:buNone/>
            </a:pPr>
            <a:r>
              <a:rPr lang="en-US" b="1" dirty="0" smtClean="0"/>
              <a:t>Web </a:t>
            </a:r>
            <a:r>
              <a:rPr lang="en-US" b="1" dirty="0"/>
              <a:t>2.0</a:t>
            </a:r>
            <a:r>
              <a:rPr lang="en-US" dirty="0"/>
              <a:t> describes web sites that use technology beyond the static pages of earlier web sites. The term was coined in </a:t>
            </a:r>
            <a:r>
              <a:rPr lang="en-US" u="sng" dirty="0"/>
              <a:t>1999</a:t>
            </a:r>
            <a:r>
              <a:rPr lang="en-US" dirty="0"/>
              <a:t> by Darcy </a:t>
            </a:r>
            <a:r>
              <a:rPr lang="en-US" dirty="0" err="1"/>
              <a:t>DiNucci</a:t>
            </a:r>
            <a:r>
              <a:rPr lang="en-US" dirty="0"/>
              <a:t> and was popularized by Tim O'Reilly at the O'Reilly Media Web 2.0 conference in late 2004.</a:t>
            </a:r>
            <a:r>
              <a:rPr lang="en-US" baseline="30000" dirty="0"/>
              <a:t> </a:t>
            </a:r>
            <a:r>
              <a:rPr lang="en-US" dirty="0"/>
              <a:t> A Web 2.0 site may allow users to </a:t>
            </a:r>
            <a:r>
              <a:rPr lang="en-US" u="sng" dirty="0"/>
              <a:t>interact</a:t>
            </a:r>
            <a:r>
              <a:rPr lang="en-US" dirty="0"/>
              <a:t> and collaborate with each other in a social media dialogue as creators of </a:t>
            </a:r>
            <a:r>
              <a:rPr lang="en-US" u="sng" dirty="0"/>
              <a:t>user-generated</a:t>
            </a:r>
            <a:r>
              <a:rPr lang="en-US" dirty="0"/>
              <a:t> content in a virtual community, in contrast to websites where people are limited to the passive viewing of content. Examples of Web 2.0 </a:t>
            </a:r>
            <a:r>
              <a:rPr lang="en-US" u="sng" dirty="0"/>
              <a:t>include</a:t>
            </a:r>
            <a:r>
              <a:rPr lang="en-US" dirty="0"/>
              <a:t> social networking sites, blogs, wikis, video sharing sites, hosted services, and web applications.</a:t>
            </a:r>
          </a:p>
          <a:p>
            <a:pPr marL="0" indent="0">
              <a:buNone/>
            </a:pPr>
            <a:endParaRPr lang="en-US" dirty="0"/>
          </a:p>
        </p:txBody>
      </p:sp>
      <p:sp>
        <p:nvSpPr>
          <p:cNvPr id="4" name="AutoShape 2" descr="http://electronicportfolios.com/web2/class/web-2.0-concept.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1447800"/>
            <a:ext cx="3386697" cy="3848100"/>
          </a:xfrm>
          <a:prstGeom prst="rect">
            <a:avLst/>
          </a:prstGeom>
        </p:spPr>
      </p:pic>
    </p:spTree>
    <p:extLst>
      <p:ext uri="{BB962C8B-B14F-4D97-AF65-F5344CB8AC3E}">
        <p14:creationId xmlns:p14="http://schemas.microsoft.com/office/powerpoint/2010/main" val="329154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0"/>
            <a:ext cx="8686800" cy="5989725"/>
          </a:xfrm>
        </p:spPr>
        <p:txBody>
          <a:bodyPr>
            <a:normAutofit/>
          </a:bodyPr>
          <a:lstStyle/>
          <a:p>
            <a:pPr marL="0" indent="0">
              <a:buNone/>
            </a:pPr>
            <a:r>
              <a:rPr lang="en-US" b="1" dirty="0"/>
              <a:t>Facebook</a:t>
            </a:r>
            <a:r>
              <a:rPr lang="en-US" dirty="0"/>
              <a:t> is an online social networking service. Facebook was founded in February 2004 by Mark </a:t>
            </a:r>
            <a:r>
              <a:rPr lang="en-US" u="sng" dirty="0" err="1"/>
              <a:t>Zuckerberg</a:t>
            </a:r>
            <a:r>
              <a:rPr lang="en-US" dirty="0"/>
              <a:t> with his college roommates and fellow Harvard University students Eduardo </a:t>
            </a:r>
            <a:r>
              <a:rPr lang="en-US" dirty="0" err="1"/>
              <a:t>Saverin</a:t>
            </a:r>
            <a:r>
              <a:rPr lang="en-US" dirty="0"/>
              <a:t>, Andrew McCollum, Dustin </a:t>
            </a:r>
            <a:r>
              <a:rPr lang="en-US" dirty="0" err="1"/>
              <a:t>Moskovitz</a:t>
            </a:r>
            <a:r>
              <a:rPr lang="en-US" dirty="0"/>
              <a:t> and Chris Hughes. Facebook is the </a:t>
            </a:r>
            <a:r>
              <a:rPr lang="en-US" u="sng" dirty="0"/>
              <a:t>leading</a:t>
            </a:r>
            <a:r>
              <a:rPr lang="en-US" dirty="0"/>
              <a:t> social networking site based on monthly unique visitors, having overtaken main competitor </a:t>
            </a:r>
            <a:r>
              <a:rPr lang="en-US" dirty="0" err="1"/>
              <a:t>MySpace</a:t>
            </a:r>
            <a:r>
              <a:rPr lang="en-US" dirty="0"/>
              <a:t> in April 2008. By 2005, the use of Facebook had already become so ubiquitous that the generic verb "</a:t>
            </a:r>
            <a:r>
              <a:rPr lang="en-US" u="sng" dirty="0" err="1"/>
              <a:t>facebooking</a:t>
            </a:r>
            <a:r>
              <a:rPr lang="en-US" dirty="0"/>
              <a:t>" had come into use to describe the process of browsing others' profiles or updating one's own. It has become an interregnal part of </a:t>
            </a:r>
            <a:r>
              <a:rPr lang="en-US" u="sng" dirty="0"/>
              <a:t>relationships</a:t>
            </a:r>
            <a:r>
              <a:rPr lang="en-US" dirty="0"/>
              <a:t> online.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3839936"/>
            <a:ext cx="4076700" cy="254076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3757766"/>
            <a:ext cx="2234673" cy="2990850"/>
          </a:xfrm>
          <a:prstGeom prst="rect">
            <a:avLst/>
          </a:prstGeom>
        </p:spPr>
      </p:pic>
    </p:spTree>
    <p:extLst>
      <p:ext uri="{BB962C8B-B14F-4D97-AF65-F5344CB8AC3E}">
        <p14:creationId xmlns:p14="http://schemas.microsoft.com/office/powerpoint/2010/main" val="989866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458200" cy="5837325"/>
          </a:xfrm>
        </p:spPr>
        <p:txBody>
          <a:bodyPr>
            <a:normAutofit/>
          </a:bodyPr>
          <a:lstStyle/>
          <a:p>
            <a:r>
              <a:rPr lang="en-US" b="1" dirty="0"/>
              <a:t>Twitter</a:t>
            </a:r>
            <a:r>
              <a:rPr lang="en-US" dirty="0"/>
              <a:t> is an online social networking and </a:t>
            </a:r>
            <a:r>
              <a:rPr lang="en-US" u="sng" dirty="0"/>
              <a:t>microblogging</a:t>
            </a:r>
            <a:r>
              <a:rPr lang="en-US" dirty="0"/>
              <a:t> service that enables users to send and read "tweets", which are text messages limited to </a:t>
            </a:r>
            <a:r>
              <a:rPr lang="en-US" u="sng" dirty="0"/>
              <a:t>140</a:t>
            </a:r>
            <a:r>
              <a:rPr lang="en-US" dirty="0"/>
              <a:t> characters. Registered users can read and post tweets but unregistered users can only read them. Users access Twitter through the website interface, SMS, or mobile device app. </a:t>
            </a:r>
          </a:p>
          <a:p>
            <a:pPr marL="0" indent="0">
              <a:buNone/>
            </a:pPr>
            <a:r>
              <a:rPr lang="en-US" dirty="0"/>
              <a:t>Twitter was created in March 2006 by Jack Dorsey, Evan Williams, Biz Stone and Noah Glass and by July 2006, the site was launched. The service rapidly gained worldwide popularity, with </a:t>
            </a:r>
            <a:r>
              <a:rPr lang="en-US" u="sng" dirty="0"/>
              <a:t>500</a:t>
            </a:r>
            <a:r>
              <a:rPr lang="en-US" dirty="0"/>
              <a:t> million registered users in 2012, who posted </a:t>
            </a:r>
            <a:r>
              <a:rPr lang="en-US" u="sng" dirty="0"/>
              <a:t>340</a:t>
            </a:r>
            <a:r>
              <a:rPr lang="en-US" dirty="0"/>
              <a:t> million tweets per day. The service also handled 1.6 billion search queries per day. Twitter is now one of the ten most visited websites, and has been described as "the SMS of the Internet."</a:t>
            </a:r>
          </a:p>
          <a:p>
            <a:pPr marL="0" indent="0">
              <a:buNone/>
            </a:pP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5105400"/>
            <a:ext cx="1860707" cy="151089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5105400"/>
            <a:ext cx="3027680" cy="1643313"/>
          </a:xfrm>
          <a:prstGeom prst="rect">
            <a:avLst/>
          </a:prstGeom>
        </p:spPr>
      </p:pic>
    </p:spTree>
    <p:extLst>
      <p:ext uri="{BB962C8B-B14F-4D97-AF65-F5344CB8AC3E}">
        <p14:creationId xmlns:p14="http://schemas.microsoft.com/office/powerpoint/2010/main" val="13424063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Sketchbook</Template>
  <TotalTime>170</TotalTime>
  <Words>309</Words>
  <Application>Microsoft Office PowerPoint</Application>
  <PresentationFormat>On-screen Show (4:3)</PresentationFormat>
  <Paragraphs>25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Sketchbook</vt:lpstr>
      <vt:lpstr>Warm Up</vt:lpstr>
      <vt:lpstr>George W. Bush Continued 2001-2009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Media Becomes Popular  </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 Up</dc:title>
  <dc:creator>Leslee Barnes</dc:creator>
  <cp:lastModifiedBy>Leslee Barnes</cp:lastModifiedBy>
  <cp:revision>17</cp:revision>
  <dcterms:created xsi:type="dcterms:W3CDTF">2013-11-30T03:18:05Z</dcterms:created>
  <dcterms:modified xsi:type="dcterms:W3CDTF">2013-12-10T02:51:52Z</dcterms:modified>
</cp:coreProperties>
</file>