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C1DB-1F43-4B41-9A25-451A6C9E9CD4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78746-5158-4569-8870-531E09663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410B3-0D88-4EAB-A3FE-54B298760C62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9EF32-8B2B-4D22-A68C-FD24DA52C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6EE2D-DC6D-4A73-AB0A-13B9C055DA8C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44B22-CBD3-475B-AF10-CAE4BBFF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D7C55-AA1E-44FE-A0D4-25C857717C93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84F39-AC28-4C1A-A093-C08FB7BBB9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6B0F9-92F2-433A-B448-2FECC41D962A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6C592-28A6-4781-BA24-43A101F0B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AC0A8-6711-45B4-AC92-F95DD747F779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E405A-1D07-4010-BBBF-CA9DBBF99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0418-B3BE-4CAD-9176-508D108AFC74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95962-3988-4A2C-A959-78DCFF06F0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59689-501A-4CDA-A320-532C90FE64CB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82F01-29A5-4F6F-8EA1-7A1135497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BCF83-117D-4E9A-9A52-1E79F66A113E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BE68A-C3FB-49EB-8909-F467B2BCF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697C2-1453-48FF-B3D6-FA8C83D57469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D75C5-6FAA-458C-A195-9CFD2BD0C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51366-FA15-4D9F-BCEA-48EED45688EF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9EDF0-4A93-4D31-91D2-62A58CA59F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462B63-4E83-4B2D-AC71-A9A8DED4448A}" type="datetimeFigureOut">
              <a:rPr lang="en-US"/>
              <a:pPr>
                <a:defRPr/>
              </a:pPr>
              <a:t>11/18/2010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599E3F-97F0-4044-A047-2E1DA4824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-152400" y="381000"/>
            <a:ext cx="9144000" cy="457200"/>
          </a:xfrm>
        </p:spPr>
        <p:txBody>
          <a:bodyPr/>
          <a:lstStyle/>
          <a:p>
            <a:pPr eaLnBrk="1" hangingPunct="1"/>
            <a:r>
              <a:rPr lang="en-US" sz="2000" smtClean="0"/>
              <a:t>“The Sniper” Vocabulary</a:t>
            </a:r>
            <a:br>
              <a:rPr lang="en-US" sz="2000" smtClean="0"/>
            </a:br>
            <a:r>
              <a:rPr lang="en-US" sz="2400" b="1" u="sng" smtClean="0">
                <a:solidFill>
                  <a:schemeClr val="tx2"/>
                </a:solidFill>
              </a:rPr>
              <a:t>Use context clues</a:t>
            </a:r>
            <a:r>
              <a:rPr lang="en-US" sz="2400" b="1" smtClean="0">
                <a:solidFill>
                  <a:schemeClr val="tx2"/>
                </a:solidFill>
              </a:rPr>
              <a:t>: determine the POS + definitions:</a:t>
            </a:r>
            <a:br>
              <a:rPr lang="en-US" sz="2400" b="1" smtClean="0">
                <a:solidFill>
                  <a:schemeClr val="tx2"/>
                </a:solidFill>
              </a:rPr>
            </a:br>
            <a:endParaRPr lang="en-US" sz="2400" b="1" smtClean="0">
              <a:solidFill>
                <a:schemeClr val="tx2"/>
              </a:solidFill>
            </a:endParaRPr>
          </a:p>
        </p:txBody>
      </p:sp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1143000"/>
            <a:ext cx="9144000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2400">
                <a:solidFill>
                  <a:schemeClr val="tx2"/>
                </a:solidFill>
              </a:rPr>
              <a:t> I was </a:t>
            </a:r>
            <a:r>
              <a:rPr lang="en-US" sz="2400" u="sng">
                <a:solidFill>
                  <a:schemeClr val="accent2"/>
                </a:solidFill>
              </a:rPr>
              <a:t>beleaguered</a:t>
            </a:r>
            <a:r>
              <a:rPr lang="en-US" sz="2400">
                <a:solidFill>
                  <a:schemeClr val="tx2"/>
                </a:solidFill>
              </a:rPr>
              <a:t> so I had to surrender.</a:t>
            </a:r>
          </a:p>
          <a:p>
            <a:pPr marL="800100" lvl="1" indent="-342900"/>
            <a:r>
              <a:rPr lang="en-US" sz="2400">
                <a:solidFill>
                  <a:schemeClr val="accent2"/>
                </a:solidFill>
              </a:rPr>
              <a:t>	(adj/v)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>
                <a:solidFill>
                  <a:srgbClr val="339933"/>
                </a:solidFill>
              </a:rPr>
              <a:t>surrounded and under attack</a:t>
            </a:r>
          </a:p>
          <a:p>
            <a:pPr marL="800100" lvl="1" indent="-342900"/>
            <a:r>
              <a:rPr lang="en-US" sz="2400"/>
              <a:t>2.</a:t>
            </a:r>
            <a:r>
              <a:rPr lang="en-US" sz="2400">
                <a:solidFill>
                  <a:srgbClr val="339933"/>
                </a:solidFill>
              </a:rPr>
              <a:t> </a:t>
            </a:r>
            <a:r>
              <a:rPr lang="en-US" sz="2400">
                <a:solidFill>
                  <a:schemeClr val="tx2"/>
                </a:solidFill>
              </a:rPr>
              <a:t>She never gave in to luxuries, as her life was strictly very </a:t>
            </a:r>
            <a:r>
              <a:rPr lang="en-US" sz="2400" u="sng">
                <a:solidFill>
                  <a:schemeClr val="accent2"/>
                </a:solidFill>
              </a:rPr>
              <a:t>ascetic</a:t>
            </a:r>
            <a:r>
              <a:rPr lang="en-US" sz="2400">
                <a:solidFill>
                  <a:schemeClr val="tx2"/>
                </a:solidFill>
              </a:rPr>
              <a:t>.</a:t>
            </a:r>
          </a:p>
          <a:p>
            <a:pPr marL="800100" lvl="1" indent="-342900"/>
            <a:r>
              <a:rPr lang="en-US" sz="2400">
                <a:solidFill>
                  <a:schemeClr val="accent2"/>
                </a:solidFill>
              </a:rPr>
              <a:t>	(adj)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>
                <a:solidFill>
                  <a:srgbClr val="339933"/>
                </a:solidFill>
              </a:rPr>
              <a:t>severe; self-disciplined</a:t>
            </a:r>
          </a:p>
          <a:p>
            <a:pPr marL="342900" indent="-342900"/>
            <a:r>
              <a:rPr lang="en-US" sz="2400">
                <a:solidFill>
                  <a:schemeClr val="tx2"/>
                </a:solidFill>
              </a:rPr>
              <a:t>3. He is such a baseball </a:t>
            </a:r>
            <a:r>
              <a:rPr lang="en-US" sz="2400" u="sng">
                <a:solidFill>
                  <a:schemeClr val="accent2"/>
                </a:solidFill>
              </a:rPr>
              <a:t>fanatic</a:t>
            </a:r>
            <a:r>
              <a:rPr lang="en-US" sz="2400">
                <a:solidFill>
                  <a:schemeClr val="tx2"/>
                </a:solidFill>
              </a:rPr>
              <a:t> that he doesn’t see his family in the evenings anymore.</a:t>
            </a:r>
          </a:p>
          <a:p>
            <a:pPr marL="800100" lvl="1" indent="-342900"/>
            <a:r>
              <a:rPr lang="en-US" sz="2400">
                <a:solidFill>
                  <a:schemeClr val="accent2"/>
                </a:solidFill>
              </a:rPr>
              <a:t>	(n)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>
                <a:solidFill>
                  <a:srgbClr val="339933"/>
                </a:solidFill>
              </a:rPr>
              <a:t>person w/ excessive/unreasonable devotion to a cause</a:t>
            </a:r>
          </a:p>
          <a:p>
            <a:pPr marL="342900" indent="-342900"/>
            <a:r>
              <a:rPr lang="en-US" sz="2400">
                <a:solidFill>
                  <a:schemeClr val="tx2"/>
                </a:solidFill>
              </a:rPr>
              <a:t>4. You got me! What a great </a:t>
            </a:r>
            <a:r>
              <a:rPr lang="en-US" sz="2400" u="sng">
                <a:solidFill>
                  <a:schemeClr val="accent2"/>
                </a:solidFill>
              </a:rPr>
              <a:t>ruse</a:t>
            </a:r>
            <a:r>
              <a:rPr lang="en-US" sz="2400">
                <a:solidFill>
                  <a:schemeClr val="tx2"/>
                </a:solidFill>
              </a:rPr>
              <a:t>.</a:t>
            </a:r>
          </a:p>
          <a:p>
            <a:pPr marL="800100" lvl="1" indent="-342900"/>
            <a:r>
              <a:rPr lang="en-US" sz="2400">
                <a:solidFill>
                  <a:schemeClr val="accent2"/>
                </a:solidFill>
              </a:rPr>
              <a:t>	(n)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>
                <a:solidFill>
                  <a:srgbClr val="339933"/>
                </a:solidFill>
              </a:rPr>
              <a:t>trick</a:t>
            </a:r>
          </a:p>
          <a:p>
            <a:pPr marL="342900" indent="-342900"/>
            <a:r>
              <a:rPr lang="en-US" sz="2400">
                <a:solidFill>
                  <a:schemeClr val="tx2"/>
                </a:solidFill>
              </a:rPr>
              <a:t>5. The face was </a:t>
            </a:r>
            <a:r>
              <a:rPr lang="en-US" sz="2400" u="sng">
                <a:solidFill>
                  <a:schemeClr val="accent2"/>
                </a:solidFill>
              </a:rPr>
              <a:t>silhouetted</a:t>
            </a:r>
            <a:r>
              <a:rPr lang="en-US" sz="2400">
                <a:solidFill>
                  <a:schemeClr val="tx2"/>
                </a:solidFill>
              </a:rPr>
              <a:t> against the moonlight.</a:t>
            </a:r>
          </a:p>
          <a:p>
            <a:pPr marL="342900" indent="-342900"/>
            <a:r>
              <a:rPr lang="en-US" sz="2400">
                <a:solidFill>
                  <a:schemeClr val="tx2"/>
                </a:solidFill>
              </a:rPr>
              <a:t>	</a:t>
            </a:r>
            <a:r>
              <a:rPr lang="en-US" sz="2400">
                <a:solidFill>
                  <a:schemeClr val="accent2"/>
                </a:solidFill>
              </a:rPr>
              <a:t>(v/adj)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>
                <a:solidFill>
                  <a:srgbClr val="339933"/>
                </a:solidFill>
              </a:rPr>
              <a:t>outlined</a:t>
            </a:r>
          </a:p>
          <a:p>
            <a:pPr marL="342900" indent="-342900"/>
            <a:r>
              <a:rPr lang="en-US" sz="2400">
                <a:solidFill>
                  <a:schemeClr val="tx2"/>
                </a:solidFill>
              </a:rPr>
              <a:t>6.  Don’t you express any </a:t>
            </a:r>
            <a:r>
              <a:rPr lang="en-US" sz="2400" u="sng">
                <a:solidFill>
                  <a:schemeClr val="accent2"/>
                </a:solidFill>
              </a:rPr>
              <a:t>remorse</a:t>
            </a:r>
            <a:r>
              <a:rPr lang="en-US" sz="2400">
                <a:solidFill>
                  <a:schemeClr val="tx2"/>
                </a:solidFill>
              </a:rPr>
              <a:t> for what you did?</a:t>
            </a:r>
          </a:p>
          <a:p>
            <a:pPr marL="800100" lvl="1" indent="-342900"/>
            <a:r>
              <a:rPr lang="en-US" sz="2400">
                <a:solidFill>
                  <a:schemeClr val="accent2"/>
                </a:solidFill>
              </a:rPr>
              <a:t>	(n)</a:t>
            </a:r>
            <a:r>
              <a:rPr lang="en-US" sz="2400">
                <a:solidFill>
                  <a:schemeClr val="tx2"/>
                </a:solidFill>
              </a:rPr>
              <a:t> </a:t>
            </a:r>
            <a:r>
              <a:rPr lang="en-US" sz="2400">
                <a:solidFill>
                  <a:srgbClr val="339933"/>
                </a:solidFill>
              </a:rPr>
              <a:t>deep guilt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990600"/>
          </a:xfrm>
        </p:spPr>
        <p:txBody>
          <a:bodyPr/>
          <a:lstStyle/>
          <a:p>
            <a:pPr eaLnBrk="1" hangingPunct="1"/>
            <a:r>
              <a:rPr lang="en-US" smtClean="0"/>
              <a:t>Just write the answer + proof.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915400" cy="5562600"/>
          </a:xfrm>
        </p:spPr>
        <p:txBody>
          <a:bodyPr/>
          <a:lstStyle/>
          <a:p>
            <a:pPr marL="514350" indent="-514350" algn="l" eaLnBrk="1" hangingPunct="1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</a:rPr>
              <a:t>David is self-indulgent, but his brother is quite __. </a:t>
            </a:r>
          </a:p>
          <a:p>
            <a:pPr marL="514350" indent="-514350" algn="l" eaLnBrk="1" hangingPunct="1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</a:rPr>
              <a:t>Her face was ___ on the window shade.</a:t>
            </a:r>
          </a:p>
          <a:p>
            <a:pPr marL="514350" indent="-514350" algn="l" eaLnBrk="1" hangingPunct="1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</a:rPr>
              <a:t>Don’t try to discuss an issue with a __ because that kind of person will not listen.</a:t>
            </a:r>
          </a:p>
          <a:p>
            <a:pPr marL="514350" indent="-514350" algn="l" eaLnBrk="1" hangingPunct="1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</a:rPr>
              <a:t>Kate felt __ for hurting her friend’s feelings.</a:t>
            </a:r>
          </a:p>
          <a:p>
            <a:pPr marL="514350" indent="-514350" algn="l" eaLnBrk="1" hangingPunct="1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</a:rPr>
              <a:t>The __ army was forced to surrender.</a:t>
            </a:r>
          </a:p>
          <a:p>
            <a:pPr marL="514350" indent="-514350" algn="l" eaLnBrk="1" hangingPunct="1">
              <a:buFont typeface="Calibri" pitchFamily="34" charset="0"/>
              <a:buAutoNum type="arabicPeriod"/>
            </a:pPr>
            <a:r>
              <a:rPr lang="en-US" smtClean="0">
                <a:solidFill>
                  <a:schemeClr val="tx2"/>
                </a:solidFill>
              </a:rPr>
              <a:t>Tom used a clever __ to get his friends to do his chores.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159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“The Sniper” Vocabulary Use context clues: determine the POS + definitions: </vt:lpstr>
      <vt:lpstr>Just write the answer + proof.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Sniper” Vocabulary</dc:title>
  <dc:creator>Steve</dc:creator>
  <cp:lastModifiedBy>dpotts</cp:lastModifiedBy>
  <cp:revision>4</cp:revision>
  <dcterms:created xsi:type="dcterms:W3CDTF">2010-11-18T03:36:45Z</dcterms:created>
  <dcterms:modified xsi:type="dcterms:W3CDTF">2010-11-18T15:40:41Z</dcterms:modified>
</cp:coreProperties>
</file>