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75" r:id="rId6"/>
    <p:sldId id="266" r:id="rId7"/>
    <p:sldId id="259" r:id="rId8"/>
    <p:sldId id="276" r:id="rId9"/>
    <p:sldId id="261" r:id="rId10"/>
    <p:sldId id="262" r:id="rId11"/>
    <p:sldId id="263" r:id="rId12"/>
    <p:sldId id="277" r:id="rId13"/>
    <p:sldId id="264" r:id="rId14"/>
    <p:sldId id="265" r:id="rId15"/>
    <p:sldId id="270" r:id="rId16"/>
    <p:sldId id="267" r:id="rId17"/>
    <p:sldId id="268" r:id="rId18"/>
    <p:sldId id="269" r:id="rId19"/>
    <p:sldId id="272" r:id="rId20"/>
    <p:sldId id="273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E7C898D-9D9A-4222-9FD5-8572A61C4D4A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14B21FF-EE9A-4D41-959A-1507FCD704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E7C898D-9D9A-4222-9FD5-8572A61C4D4A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14B21FF-EE9A-4D41-959A-1507FCD704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E7C898D-9D9A-4222-9FD5-8572A61C4D4A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14B21FF-EE9A-4D41-959A-1507FCD704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C898D-9D9A-4222-9FD5-8572A61C4D4A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21FF-EE9A-4D41-959A-1507FCD704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C898D-9D9A-4222-9FD5-8572A61C4D4A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21FF-EE9A-4D41-959A-1507FCD704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E7C898D-9D9A-4222-9FD5-8572A61C4D4A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14B21FF-EE9A-4D41-959A-1507FCD704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C898D-9D9A-4222-9FD5-8572A61C4D4A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21FF-EE9A-4D41-959A-1507FCD704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E7C898D-9D9A-4222-9FD5-8572A61C4D4A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14B21FF-EE9A-4D41-959A-1507FCD704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E7C898D-9D9A-4222-9FD5-8572A61C4D4A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14B21FF-EE9A-4D41-959A-1507FCD704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C898D-9D9A-4222-9FD5-8572A61C4D4A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21FF-EE9A-4D41-959A-1507FCD704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C898D-9D9A-4222-9FD5-8572A61C4D4A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21FF-EE9A-4D41-959A-1507FCD704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E7C898D-9D9A-4222-9FD5-8572A61C4D4A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14B21FF-EE9A-4D41-959A-1507FCD704A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Literary Analysis Essay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Literary Analysis Essay, Thesis, and Topic Sentence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Persuasive Writing                                                 1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Persuasive Thesis                                                   2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Persuasive Evidence                                              3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Persuasive Commentary                                        4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Effective Introductions and Conclusions              5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MLA formatting                                                     6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Taboo Essay Words                                                7</a:t>
            </a:r>
          </a:p>
          <a:p>
            <a:r>
              <a:rPr lang="en-US" dirty="0" smtClean="0"/>
              <a:t>Literary Analysis Essay                                        8 </a:t>
            </a:r>
          </a:p>
          <a:p>
            <a:r>
              <a:rPr lang="en-US" dirty="0" smtClean="0"/>
              <a:t>Literary Analysis Thesis and Topic Sentences    9             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Literary Analysis Essay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goal of a Literary Analysis Essay is to discuss your interpretation of a piece of literature using a specific literary focus (like motifs, themes, symbolism, humor, characterization…)</a:t>
            </a:r>
          </a:p>
          <a:p>
            <a:endParaRPr lang="en-US" dirty="0" smtClean="0"/>
          </a:p>
          <a:p>
            <a:r>
              <a:rPr lang="en-US" dirty="0" smtClean="0"/>
              <a:t>Things to keep in mind as you write: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Never use “I”, “you”, “we”, “our” (even though this is your interpretation, you may not provide opinions)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Always talk about literature in present tense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Do not retell the story in your essay (this is not a book report)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Paper set-up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Intro with thesis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Body Paragraph- Elaborates on one element of you thesis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Body Paragraph- Elaborates on another element of your thesis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Body Paragraph- Elaborates on yet another element of your thesis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Conclusion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All of your Paragraphs must directly connect to your thesis!!!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for Understanding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is a literary analysis essay?  What does it do?</a:t>
            </a:r>
          </a:p>
          <a:p>
            <a:endParaRPr lang="en-US" dirty="0" smtClean="0"/>
          </a:p>
          <a:p>
            <a:r>
              <a:rPr lang="en-US" dirty="0" smtClean="0"/>
              <a:t>What tense does your essay need to be in?</a:t>
            </a:r>
          </a:p>
          <a:p>
            <a:endParaRPr lang="en-US" dirty="0" smtClean="0"/>
          </a:p>
          <a:p>
            <a:r>
              <a:rPr lang="en-US" dirty="0" smtClean="0"/>
              <a:t>What are some words you may not use in your essay (unless in your quotes)?</a:t>
            </a:r>
          </a:p>
          <a:p>
            <a:endParaRPr lang="en-US" dirty="0" smtClean="0"/>
          </a:p>
          <a:p>
            <a:r>
              <a:rPr lang="en-US" dirty="0" smtClean="0"/>
              <a:t>How is this literary analysis essay set up?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Thesis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Thesis statements make an </a:t>
            </a:r>
            <a:r>
              <a:rPr lang="en-US" b="1" i="1" dirty="0" smtClean="0"/>
              <a:t>argument</a:t>
            </a:r>
            <a:r>
              <a:rPr lang="en-US" dirty="0" smtClean="0"/>
              <a:t> that you work to prove throughout your essay.</a:t>
            </a:r>
          </a:p>
          <a:p>
            <a:endParaRPr lang="en-US" dirty="0" smtClean="0"/>
          </a:p>
          <a:p>
            <a:r>
              <a:rPr lang="en-US" dirty="0" smtClean="0"/>
              <a:t>Example:</a:t>
            </a: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en-US" b="1" dirty="0" smtClean="0"/>
              <a:t>Throughout </a:t>
            </a:r>
            <a:r>
              <a:rPr lang="en-US" b="1" i="1" dirty="0" smtClean="0"/>
              <a:t>The Adventures of Tom Sawyer</a:t>
            </a:r>
            <a:r>
              <a:rPr lang="en-US" b="1" dirty="0" smtClean="0"/>
              <a:t>, Twain utilizes</a:t>
            </a:r>
            <a:r>
              <a:rPr lang="en-US" i="1" dirty="0" smtClean="0"/>
              <a:t> </a:t>
            </a:r>
            <a:r>
              <a:rPr lang="en-US" i="1" dirty="0" smtClean="0">
                <a:solidFill>
                  <a:schemeClr val="accent3"/>
                </a:solidFill>
              </a:rPr>
              <a:t>satire</a:t>
            </a:r>
            <a:r>
              <a:rPr lang="en-US" i="1" dirty="0" smtClean="0"/>
              <a:t> </a:t>
            </a:r>
            <a:r>
              <a:rPr lang="en-US" b="1" dirty="0" smtClean="0"/>
              <a:t>to reveal </a:t>
            </a:r>
            <a:r>
              <a:rPr lang="en-US" i="1" dirty="0" smtClean="0">
                <a:solidFill>
                  <a:srgbClr val="002060"/>
                </a:solidFill>
              </a:rPr>
              <a:t>society’s obsession with fashion and always “keeping up” with the current fads of the moment no matter how ridiculous they may be.</a:t>
            </a: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endParaRPr lang="en-US" i="1" dirty="0" smtClean="0">
              <a:solidFill>
                <a:srgbClr val="002060"/>
              </a:solidFill>
            </a:endParaRP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en-US" i="1" dirty="0" smtClean="0"/>
              <a:t>I </a:t>
            </a:r>
            <a:r>
              <a:rPr lang="en-US" b="1" i="1" dirty="0" smtClean="0"/>
              <a:t>am arguing </a:t>
            </a:r>
            <a:r>
              <a:rPr lang="en-US" i="1" dirty="0" smtClean="0"/>
              <a:t>that Twain </a:t>
            </a:r>
            <a:r>
              <a:rPr lang="en-US" b="1" i="1" dirty="0" smtClean="0"/>
              <a:t>uses satire </a:t>
            </a:r>
            <a:r>
              <a:rPr lang="en-US" i="1" dirty="0" smtClean="0"/>
              <a:t>to </a:t>
            </a:r>
            <a:r>
              <a:rPr lang="en-US" b="1" i="1" dirty="0" smtClean="0"/>
              <a:t>reveal this</a:t>
            </a:r>
            <a:r>
              <a:rPr lang="en-US" i="1" dirty="0" smtClean="0"/>
              <a:t> in his novel.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r>
              <a:rPr lang="en-US" dirty="0" smtClean="0"/>
              <a:t>Literary Analysis Thesis and Topic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19200"/>
            <a:ext cx="8686800" cy="5486400"/>
          </a:xfrm>
        </p:spPr>
        <p:txBody>
          <a:bodyPr>
            <a:normAutofit fontScale="77500" lnSpcReduction="20000"/>
          </a:bodyPr>
          <a:lstStyle/>
          <a:p>
            <a:r>
              <a:rPr lang="en-US" u="sng" dirty="0" smtClean="0"/>
              <a:t>Thesis:</a:t>
            </a:r>
          </a:p>
          <a:p>
            <a:pPr lvl="1"/>
            <a:r>
              <a:rPr lang="en-US" b="1" dirty="0" smtClean="0"/>
              <a:t>Throughout </a:t>
            </a:r>
            <a:r>
              <a:rPr lang="en-US" b="1" i="1" dirty="0" smtClean="0"/>
              <a:t>The Adventures of Tom Sawyer</a:t>
            </a:r>
            <a:r>
              <a:rPr lang="en-US" b="1" dirty="0" smtClean="0"/>
              <a:t>, Twain utilizes</a:t>
            </a:r>
            <a:r>
              <a:rPr lang="en-US" i="1" dirty="0" smtClean="0"/>
              <a:t> </a:t>
            </a:r>
            <a:r>
              <a:rPr lang="en-US" i="1" dirty="0" smtClean="0">
                <a:solidFill>
                  <a:schemeClr val="accent3"/>
                </a:solidFill>
              </a:rPr>
              <a:t>[insert comic device(s)] </a:t>
            </a:r>
            <a:r>
              <a:rPr lang="en-US" b="1" dirty="0" smtClean="0"/>
              <a:t>to reveal</a:t>
            </a:r>
            <a:r>
              <a:rPr lang="en-US" i="1" dirty="0" smtClean="0"/>
              <a:t> </a:t>
            </a:r>
            <a:r>
              <a:rPr lang="en-US" i="1" dirty="0" smtClean="0">
                <a:solidFill>
                  <a:srgbClr val="002060"/>
                </a:solidFill>
              </a:rPr>
              <a:t>[insert what these devices reveal about people, society, </a:t>
            </a:r>
            <a:r>
              <a:rPr lang="en-US" b="1" i="1" dirty="0" smtClean="0">
                <a:solidFill>
                  <a:srgbClr val="002060"/>
                </a:solidFill>
              </a:rPr>
              <a:t>and/or</a:t>
            </a:r>
            <a:r>
              <a:rPr lang="en-US" i="1" dirty="0" smtClean="0">
                <a:solidFill>
                  <a:srgbClr val="002060"/>
                </a:solidFill>
              </a:rPr>
              <a:t> the belief systems they hold].</a:t>
            </a:r>
          </a:p>
          <a:p>
            <a:pPr lvl="1"/>
            <a:endParaRPr lang="en-US" i="1" dirty="0" smtClean="0"/>
          </a:p>
          <a:p>
            <a:pPr lvl="1"/>
            <a:r>
              <a:rPr lang="en-US" u="sng" dirty="0" smtClean="0"/>
              <a:t>Example #1:</a:t>
            </a:r>
          </a:p>
          <a:p>
            <a:pPr lvl="1"/>
            <a:r>
              <a:rPr lang="en-US" b="1" dirty="0" smtClean="0"/>
              <a:t>Throughout </a:t>
            </a:r>
            <a:r>
              <a:rPr lang="en-US" b="1" i="1" dirty="0" smtClean="0"/>
              <a:t>The Adventures of Tom Sawyer</a:t>
            </a:r>
            <a:r>
              <a:rPr lang="en-US" b="1" dirty="0" smtClean="0"/>
              <a:t>, Twain utilizes</a:t>
            </a:r>
            <a:r>
              <a:rPr lang="en-US" i="1" dirty="0" smtClean="0"/>
              <a:t> </a:t>
            </a:r>
            <a:r>
              <a:rPr lang="en-US" i="1" dirty="0" smtClean="0">
                <a:solidFill>
                  <a:schemeClr val="accent3"/>
                </a:solidFill>
              </a:rPr>
              <a:t>satire</a:t>
            </a:r>
            <a:r>
              <a:rPr lang="en-US" i="1" dirty="0" smtClean="0"/>
              <a:t> </a:t>
            </a:r>
            <a:r>
              <a:rPr lang="en-US" b="1" dirty="0" smtClean="0"/>
              <a:t>to reveal </a:t>
            </a:r>
            <a:r>
              <a:rPr lang="en-US" i="1" dirty="0" smtClean="0">
                <a:solidFill>
                  <a:srgbClr val="002060"/>
                </a:solidFill>
              </a:rPr>
              <a:t>society’s obsession with fashion and always “keeping up” with the current fads of the moment no matter how ridiculous they may be.</a:t>
            </a:r>
          </a:p>
          <a:p>
            <a:pPr lvl="1"/>
            <a:endParaRPr lang="en-US" i="1" dirty="0" smtClean="0">
              <a:solidFill>
                <a:srgbClr val="92D050"/>
              </a:solidFill>
            </a:endParaRPr>
          </a:p>
          <a:p>
            <a:pPr lvl="1"/>
            <a:r>
              <a:rPr lang="en-US" u="sng" dirty="0" smtClean="0"/>
              <a:t>Example #2:</a:t>
            </a:r>
          </a:p>
          <a:p>
            <a:pPr lvl="1"/>
            <a:r>
              <a:rPr lang="en-US" b="1" dirty="0" smtClean="0"/>
              <a:t>Throughout </a:t>
            </a:r>
            <a:r>
              <a:rPr lang="en-US" b="1" i="1" dirty="0" smtClean="0"/>
              <a:t>The Adventures of Tom Sawyer</a:t>
            </a:r>
            <a:r>
              <a:rPr lang="en-US" b="1" dirty="0" smtClean="0"/>
              <a:t>, Twain utilizes</a:t>
            </a:r>
            <a:r>
              <a:rPr lang="en-US" i="1" dirty="0" smtClean="0"/>
              <a:t> </a:t>
            </a:r>
            <a:r>
              <a:rPr lang="en-US" i="1" dirty="0" smtClean="0">
                <a:solidFill>
                  <a:schemeClr val="accent3"/>
                </a:solidFill>
              </a:rPr>
              <a:t>hypocrisy, prejudices, and diction </a:t>
            </a:r>
            <a:r>
              <a:rPr lang="en-US" b="1" dirty="0" smtClean="0"/>
              <a:t>to reveal</a:t>
            </a:r>
            <a:r>
              <a:rPr lang="en-US" i="1" dirty="0" smtClean="0"/>
              <a:t> </a:t>
            </a:r>
            <a:r>
              <a:rPr lang="en-US" i="1" dirty="0" smtClean="0">
                <a:solidFill>
                  <a:srgbClr val="002060"/>
                </a:solidFill>
              </a:rPr>
              <a:t>the stupidity and ignorance of adults.</a:t>
            </a:r>
          </a:p>
          <a:p>
            <a:pPr lvl="1"/>
            <a:endParaRPr lang="en-US" i="1" dirty="0" smtClean="0">
              <a:solidFill>
                <a:srgbClr val="92D050"/>
              </a:solidFill>
            </a:endParaRPr>
          </a:p>
          <a:p>
            <a:pPr lvl="1"/>
            <a:r>
              <a:rPr lang="en-US" u="sng" dirty="0" smtClean="0"/>
              <a:t>Example #3:</a:t>
            </a:r>
          </a:p>
          <a:p>
            <a:pPr lvl="1"/>
            <a:r>
              <a:rPr lang="en-US" i="1" dirty="0" smtClean="0">
                <a:solidFill>
                  <a:srgbClr val="92D050"/>
                </a:solidFill>
              </a:rPr>
              <a:t> </a:t>
            </a:r>
            <a:r>
              <a:rPr lang="en-US" b="1" dirty="0" smtClean="0"/>
              <a:t>Throughout </a:t>
            </a:r>
            <a:r>
              <a:rPr lang="en-US" b="1" i="1" dirty="0" smtClean="0"/>
              <a:t>The Adventures of Tom Sawyer</a:t>
            </a:r>
            <a:r>
              <a:rPr lang="en-US" b="1" dirty="0" smtClean="0"/>
              <a:t>, Twain utilizes</a:t>
            </a:r>
            <a:r>
              <a:rPr lang="en-US" i="1" dirty="0" smtClean="0"/>
              <a:t> </a:t>
            </a:r>
            <a:r>
              <a:rPr lang="en-US" i="1" dirty="0" smtClean="0">
                <a:solidFill>
                  <a:schemeClr val="accent3"/>
                </a:solidFill>
              </a:rPr>
              <a:t>slapstick </a:t>
            </a:r>
            <a:r>
              <a:rPr lang="en-US" b="1" dirty="0" smtClean="0"/>
              <a:t>to reveal</a:t>
            </a:r>
            <a:r>
              <a:rPr lang="en-US" i="1" dirty="0" smtClean="0"/>
              <a:t> </a:t>
            </a:r>
            <a:r>
              <a:rPr lang="en-US" i="1" dirty="0" smtClean="0">
                <a:solidFill>
                  <a:srgbClr val="002060"/>
                </a:solidFill>
              </a:rPr>
              <a:t>the absurdity of education and adults’ attempt to always be in control of their children.</a:t>
            </a:r>
          </a:p>
          <a:p>
            <a:pPr lvl="1"/>
            <a:endParaRPr lang="en-US" i="1" dirty="0" smtClean="0">
              <a:solidFill>
                <a:srgbClr val="92D050"/>
              </a:solidFill>
            </a:endParaRPr>
          </a:p>
          <a:p>
            <a:r>
              <a:rPr lang="en-US" b="1" dirty="0" smtClean="0"/>
              <a:t>You may choose any combination of comic elements and what they reveal.  Be creative; you get a lot of freedom with this essay so write about what </a:t>
            </a:r>
            <a:r>
              <a:rPr lang="en-US" b="1" i="1" dirty="0" smtClean="0"/>
              <a:t>you</a:t>
            </a:r>
            <a:r>
              <a:rPr lang="en-US" b="1" dirty="0" smtClean="0"/>
              <a:t> are most interested in.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for understanding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do thesis statements do in a literary analysis essay?</a:t>
            </a:r>
          </a:p>
          <a:p>
            <a:endParaRPr lang="en-US" dirty="0" smtClean="0"/>
          </a:p>
          <a:p>
            <a:r>
              <a:rPr lang="en-US" dirty="0" smtClean="0"/>
              <a:t>Give me an example of a thesis statement you could possibly use in your essay?</a:t>
            </a:r>
          </a:p>
          <a:p>
            <a:endParaRPr lang="en-US" dirty="0" smtClean="0"/>
          </a:p>
          <a:p>
            <a:r>
              <a:rPr lang="en-US" dirty="0" smtClean="0"/>
              <a:t>What are the parameters around your thesis statement (what is acceptable and what is not)?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Your topic sentences MUST directly connect to your thesis.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What that means is that you must use the same wording in each of your topic sentences as you use in your thesis. </a:t>
            </a:r>
          </a:p>
          <a:p>
            <a:pPr lvl="1">
              <a:buNone/>
            </a:pP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Pay attention to the following example and how the topic sentences </a:t>
            </a:r>
            <a:r>
              <a:rPr lang="en-US" b="1" dirty="0" smtClean="0"/>
              <a:t>directly connect </a:t>
            </a:r>
            <a:r>
              <a:rPr lang="en-US" dirty="0" smtClean="0"/>
              <a:t>to the thesis statement.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Continued… </a:t>
            </a:r>
            <a:br>
              <a:rPr lang="en-US" dirty="0" smtClean="0"/>
            </a:br>
            <a:r>
              <a:rPr lang="en-US" dirty="0" smtClean="0"/>
              <a:t>(This will be your homework tonight)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534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Thesis</a:t>
            </a:r>
          </a:p>
          <a:p>
            <a:pPr marL="548640" lvl="2">
              <a:spcBef>
                <a:spcPts val="600"/>
              </a:spcBef>
              <a:buSzPct val="70000"/>
              <a:buNone/>
            </a:pPr>
            <a:r>
              <a:rPr lang="en-US" b="1" dirty="0" smtClean="0"/>
              <a:t>   Throughout </a:t>
            </a:r>
            <a:r>
              <a:rPr lang="en-US" b="1" i="1" dirty="0" smtClean="0"/>
              <a:t>The Adventures of Tom Sawyer</a:t>
            </a:r>
            <a:r>
              <a:rPr lang="en-US" b="1" dirty="0" smtClean="0"/>
              <a:t>, Twain utilizes</a:t>
            </a:r>
            <a:r>
              <a:rPr lang="en-US" i="1" dirty="0" smtClean="0"/>
              <a:t> </a:t>
            </a:r>
            <a:r>
              <a:rPr lang="en-US" i="1" dirty="0" smtClean="0">
                <a:solidFill>
                  <a:schemeClr val="accent3"/>
                </a:solidFill>
              </a:rPr>
              <a:t>satire</a:t>
            </a:r>
            <a:r>
              <a:rPr lang="en-US" i="1" dirty="0" smtClean="0"/>
              <a:t> </a:t>
            </a:r>
            <a:r>
              <a:rPr lang="en-US" b="1" dirty="0" smtClean="0"/>
              <a:t>to reveal </a:t>
            </a:r>
            <a:r>
              <a:rPr lang="en-US" i="1" dirty="0" smtClean="0">
                <a:solidFill>
                  <a:srgbClr val="002060"/>
                </a:solidFill>
              </a:rPr>
              <a:t>society’s obsession with fashion and always “keeping up” with the current fads of the moment no matter how ridiculous they may be.</a:t>
            </a:r>
          </a:p>
          <a:p>
            <a:pPr marL="548640" lvl="2">
              <a:spcBef>
                <a:spcPts val="600"/>
              </a:spcBef>
              <a:buSzPct val="70000"/>
              <a:buNone/>
            </a:pPr>
            <a:endParaRPr lang="en-US" i="1" dirty="0" smtClean="0">
              <a:solidFill>
                <a:srgbClr val="002060"/>
              </a:solidFill>
            </a:endParaRPr>
          </a:p>
          <a:p>
            <a:pPr marL="274320" lvl="1">
              <a:spcBef>
                <a:spcPts val="600"/>
              </a:spcBef>
              <a:buSzPct val="70000"/>
              <a:buFont typeface="Courier New" pitchFamily="49" charset="0"/>
              <a:buChar char="o"/>
            </a:pPr>
            <a:r>
              <a:rPr lang="en-US" dirty="0" smtClean="0"/>
              <a:t>Topic Sentence #1</a:t>
            </a:r>
          </a:p>
          <a:p>
            <a:pPr marL="548640" lvl="2">
              <a:spcBef>
                <a:spcPts val="600"/>
              </a:spcBef>
              <a:buSzPct val="70000"/>
              <a:buFont typeface="Courier New" pitchFamily="49" charset="0"/>
              <a:buChar char="o"/>
            </a:pPr>
            <a:r>
              <a:rPr lang="en-US" dirty="0" smtClean="0"/>
              <a:t>Twain utilizes </a:t>
            </a:r>
            <a:r>
              <a:rPr lang="en-US" i="1" dirty="0" smtClean="0">
                <a:solidFill>
                  <a:schemeClr val="accent3"/>
                </a:solidFill>
              </a:rPr>
              <a:t>satire </a:t>
            </a:r>
            <a:r>
              <a:rPr lang="en-US" dirty="0" smtClean="0"/>
              <a:t>to reveal </a:t>
            </a:r>
            <a:r>
              <a:rPr lang="en-US" i="1" dirty="0" smtClean="0">
                <a:solidFill>
                  <a:srgbClr val="002060"/>
                </a:solidFill>
              </a:rPr>
              <a:t>society’s obsession with fashion.</a:t>
            </a:r>
          </a:p>
          <a:p>
            <a:pPr marL="548640" lvl="2">
              <a:spcBef>
                <a:spcPts val="600"/>
              </a:spcBef>
              <a:buSzPct val="70000"/>
              <a:buFont typeface="Courier New" pitchFamily="49" charset="0"/>
              <a:buChar char="o"/>
            </a:pPr>
            <a:r>
              <a:rPr lang="en-US" i="1" dirty="0" smtClean="0"/>
              <a:t>Evidence: Aunt Polly’s glasses</a:t>
            </a:r>
          </a:p>
          <a:p>
            <a:pPr marL="548640" lvl="2">
              <a:spcBef>
                <a:spcPts val="600"/>
              </a:spcBef>
              <a:buSzPct val="70000"/>
              <a:buFont typeface="Courier New" pitchFamily="49" charset="0"/>
              <a:buChar char="o"/>
            </a:pPr>
            <a:endParaRPr lang="en-US" i="1" dirty="0" smtClean="0">
              <a:solidFill>
                <a:srgbClr val="002060"/>
              </a:solidFill>
            </a:endParaRPr>
          </a:p>
          <a:p>
            <a:pPr marL="274320" lvl="1">
              <a:spcBef>
                <a:spcPts val="600"/>
              </a:spcBef>
              <a:buSzPct val="70000"/>
              <a:buFont typeface="Courier New" pitchFamily="49" charset="0"/>
              <a:buChar char="o"/>
            </a:pPr>
            <a:r>
              <a:rPr lang="en-US" dirty="0" smtClean="0"/>
              <a:t>Topic Sentence #2</a:t>
            </a:r>
          </a:p>
          <a:p>
            <a:pPr marL="548640" lvl="2">
              <a:spcBef>
                <a:spcPts val="600"/>
              </a:spcBef>
              <a:buSzPct val="70000"/>
              <a:buFont typeface="Courier New" pitchFamily="49" charset="0"/>
              <a:buChar char="o"/>
            </a:pPr>
            <a:r>
              <a:rPr lang="en-US" dirty="0" smtClean="0"/>
              <a:t>Twain also uses </a:t>
            </a:r>
            <a:r>
              <a:rPr lang="en-US" i="1" dirty="0" smtClean="0">
                <a:solidFill>
                  <a:schemeClr val="accent3"/>
                </a:solidFill>
              </a:rPr>
              <a:t>satire </a:t>
            </a:r>
            <a:r>
              <a:rPr lang="en-US" dirty="0" smtClean="0"/>
              <a:t>to uncover </a:t>
            </a:r>
            <a:r>
              <a:rPr lang="en-US" i="1" dirty="0" smtClean="0">
                <a:solidFill>
                  <a:srgbClr val="002060"/>
                </a:solidFill>
              </a:rPr>
              <a:t>society’s attempt to always “keep up” with the current fads of the moment.</a:t>
            </a:r>
          </a:p>
          <a:p>
            <a:pPr marL="548640" lvl="2">
              <a:spcBef>
                <a:spcPts val="600"/>
              </a:spcBef>
              <a:buSzPct val="70000"/>
              <a:buFont typeface="Courier New" pitchFamily="49" charset="0"/>
              <a:buChar char="o"/>
            </a:pPr>
            <a:r>
              <a:rPr lang="en-US" i="1" dirty="0" smtClean="0"/>
              <a:t>Evidence: The boys’ attempt to be religious</a:t>
            </a:r>
          </a:p>
          <a:p>
            <a:pPr marL="548640" lvl="2">
              <a:spcBef>
                <a:spcPts val="600"/>
              </a:spcBef>
              <a:buSzPct val="70000"/>
              <a:buFont typeface="Courier New" pitchFamily="49" charset="0"/>
              <a:buChar char="o"/>
            </a:pPr>
            <a:endParaRPr lang="en-US" i="1" dirty="0" smtClean="0">
              <a:solidFill>
                <a:srgbClr val="002060"/>
              </a:solidFill>
            </a:endParaRPr>
          </a:p>
          <a:p>
            <a:pPr marL="274320" lvl="1">
              <a:spcBef>
                <a:spcPts val="600"/>
              </a:spcBef>
              <a:buSzPct val="70000"/>
              <a:buFont typeface="Courier New" pitchFamily="49" charset="0"/>
              <a:buChar char="o"/>
            </a:pPr>
            <a:r>
              <a:rPr lang="en-US" dirty="0" smtClean="0"/>
              <a:t>Topic Sentence #3</a:t>
            </a:r>
          </a:p>
          <a:p>
            <a:pPr marL="548640" lvl="2">
              <a:spcBef>
                <a:spcPts val="600"/>
              </a:spcBef>
              <a:buSzPct val="70000"/>
              <a:buFont typeface="Courier New" pitchFamily="49" charset="0"/>
              <a:buChar char="o"/>
            </a:pPr>
            <a:r>
              <a:rPr lang="en-US" dirty="0" smtClean="0"/>
              <a:t>Finally, Twain employs </a:t>
            </a:r>
            <a:r>
              <a:rPr lang="en-US" i="1" dirty="0" smtClean="0">
                <a:solidFill>
                  <a:schemeClr val="accent3"/>
                </a:solidFill>
              </a:rPr>
              <a:t>satire  </a:t>
            </a:r>
            <a:r>
              <a:rPr lang="en-US" dirty="0" smtClean="0"/>
              <a:t>to expose </a:t>
            </a:r>
            <a:r>
              <a:rPr lang="en-US" i="1" dirty="0" smtClean="0">
                <a:solidFill>
                  <a:srgbClr val="002060"/>
                </a:solidFill>
              </a:rPr>
              <a:t>society’s ignorance when trying to “keep up” with the current trends.</a:t>
            </a:r>
          </a:p>
          <a:p>
            <a:pPr marL="548640" lvl="2">
              <a:spcBef>
                <a:spcPts val="600"/>
              </a:spcBef>
              <a:buSzPct val="70000"/>
              <a:buFont typeface="Courier New" pitchFamily="49" charset="0"/>
              <a:buChar char="o"/>
            </a:pPr>
            <a:r>
              <a:rPr lang="en-US" i="1" dirty="0" smtClean="0"/>
              <a:t>Evidence: Aunt Polly’s medicinal obsession (finding a cure)</a:t>
            </a:r>
            <a:endParaRPr lang="en-US" dirty="0" smtClean="0"/>
          </a:p>
          <a:p>
            <a:pPr marL="548640" lvl="2">
              <a:spcBef>
                <a:spcPts val="600"/>
              </a:spcBef>
              <a:buSzPct val="70000"/>
              <a:buFont typeface="Courier New" pitchFamily="49" charset="0"/>
              <a:buChar char="o"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Notice: </a:t>
            </a:r>
          </a:p>
          <a:p>
            <a:pPr lvl="1"/>
            <a:r>
              <a:rPr lang="en-US" dirty="0" smtClean="0"/>
              <a:t>Your topic sentences and thesis statement need to </a:t>
            </a:r>
            <a:r>
              <a:rPr lang="en-US" b="1" i="1" dirty="0" smtClean="0"/>
              <a:t>reveal overall flaws with society</a:t>
            </a:r>
            <a:r>
              <a:rPr lang="en-US" dirty="0" smtClean="0"/>
              <a:t>.</a:t>
            </a:r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 smtClean="0"/>
              <a:t>Do not say, “Twain uses satire to reveal </a:t>
            </a:r>
            <a:r>
              <a:rPr lang="en-US" b="1" i="1" dirty="0" smtClean="0"/>
              <a:t>Aunt Polly’s </a:t>
            </a:r>
            <a:r>
              <a:rPr lang="en-US" dirty="0" smtClean="0"/>
              <a:t>obsession with fashion.”</a:t>
            </a:r>
          </a:p>
          <a:p>
            <a:pPr lvl="1"/>
            <a:r>
              <a:rPr lang="en-US" dirty="0" smtClean="0"/>
              <a:t>Instead say, “Twain uses satire to reveal </a:t>
            </a:r>
            <a:r>
              <a:rPr lang="en-US" b="1" i="1" dirty="0" smtClean="0"/>
              <a:t>society’s</a:t>
            </a:r>
            <a:r>
              <a:rPr lang="en-US" dirty="0" smtClean="0"/>
              <a:t> obsession with fashion.”</a:t>
            </a:r>
          </a:p>
          <a:p>
            <a:pPr lvl="1"/>
            <a:r>
              <a:rPr lang="en-US" dirty="0" smtClean="0"/>
              <a:t>Your evidence of Aunt Polly wearing the ridiculous glasses will prove how Twain uses satire to reveal society’s obsession with fashion.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for understanding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Rephrase what I do and don’t want you to do with your topic sentences.</a:t>
            </a:r>
          </a:p>
          <a:p>
            <a:endParaRPr lang="en-US" dirty="0" smtClean="0"/>
          </a:p>
          <a:p>
            <a:r>
              <a:rPr lang="en-US" dirty="0" smtClean="0"/>
              <a:t>What must your topic sentences ALWAYS connect to?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Persuasive Writing                                                 1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Persuasive Thesis                                                   2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Persuasive Evidence                                              3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Persuasive Commentary                                        4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Effective Introductions and Conclusions              5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MLA formatting                                                     6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Taboo Essay Words                                                7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Literary Analysis Essay                                        8 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Literary Analysis Thesis and Topic Sentences    9 </a:t>
            </a:r>
          </a:p>
          <a:p>
            <a:r>
              <a:rPr lang="en-US" dirty="0" smtClean="0"/>
              <a:t>Literary Analysis Evidence                                 10</a:t>
            </a:r>
          </a:p>
          <a:p>
            <a:r>
              <a:rPr lang="en-US" dirty="0" smtClean="0"/>
              <a:t>Literary Analysis Commentary                           </a:t>
            </a:r>
            <a:r>
              <a:rPr lang="en-US" dirty="0" smtClean="0"/>
              <a:t>11</a:t>
            </a:r>
          </a:p>
          <a:p>
            <a:r>
              <a:rPr lang="en-US" dirty="0" smtClean="0"/>
              <a:t>Parenthetical </a:t>
            </a:r>
            <a:r>
              <a:rPr lang="en-US" dirty="0" smtClean="0"/>
              <a:t>Citations                                         12</a:t>
            </a:r>
            <a:r>
              <a:rPr lang="en-US" dirty="0" smtClean="0">
                <a:solidFill>
                  <a:schemeClr val="accent1"/>
                </a:solidFill>
              </a:rPr>
              <a:t>           </a:t>
            </a:r>
          </a:p>
          <a:p>
            <a:pPr>
              <a:buNone/>
            </a:pPr>
            <a:r>
              <a:rPr lang="en-US" dirty="0" smtClean="0"/>
              <a:t>        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r>
              <a:rPr lang="en-US" dirty="0" smtClean="0"/>
              <a:t>Literary Analysis Evidence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143000"/>
            <a:ext cx="8458200" cy="5715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Evidence must…</a:t>
            </a:r>
          </a:p>
          <a:p>
            <a:endParaRPr lang="en-US" dirty="0" smtClean="0"/>
          </a:p>
          <a:p>
            <a:r>
              <a:rPr lang="en-US" dirty="0" smtClean="0"/>
              <a:t>directly support your topic sentence and thesis statement</a:t>
            </a:r>
          </a:p>
          <a:p>
            <a:pPr lvl="2">
              <a:buNone/>
            </a:pPr>
            <a:endParaRPr lang="en-US" dirty="0" smtClean="0"/>
          </a:p>
          <a:p>
            <a:r>
              <a:rPr lang="en-US" dirty="0" smtClean="0"/>
              <a:t>prove your argument</a:t>
            </a:r>
          </a:p>
          <a:p>
            <a:endParaRPr lang="en-US" dirty="0" smtClean="0"/>
          </a:p>
          <a:p>
            <a:r>
              <a:rPr lang="en-US" dirty="0" smtClean="0"/>
              <a:t>be a quote taken directly from the novel (for each paragraph!!!) </a:t>
            </a:r>
          </a:p>
          <a:p>
            <a:endParaRPr lang="en-US" dirty="0" smtClean="0"/>
          </a:p>
          <a:p>
            <a:r>
              <a:rPr lang="en-US" dirty="0" smtClean="0"/>
              <a:t>Example:</a:t>
            </a:r>
          </a:p>
          <a:p>
            <a:r>
              <a:rPr lang="en-US" sz="2200" u="sng" dirty="0" smtClean="0"/>
              <a:t>Thesis:</a:t>
            </a:r>
          </a:p>
          <a:p>
            <a:pPr>
              <a:buNone/>
            </a:pPr>
            <a:r>
              <a:rPr lang="en-US" sz="2200" b="1" dirty="0" smtClean="0"/>
              <a:t>	Throughout </a:t>
            </a:r>
            <a:r>
              <a:rPr lang="en-US" sz="2200" b="1" i="1" dirty="0" smtClean="0"/>
              <a:t>The Adventures of Tom Sawyer</a:t>
            </a:r>
            <a:r>
              <a:rPr lang="en-US" sz="2200" b="1" dirty="0" smtClean="0"/>
              <a:t>, Twain utilizes</a:t>
            </a:r>
            <a:r>
              <a:rPr lang="en-US" sz="2200" i="1" dirty="0" smtClean="0"/>
              <a:t> </a:t>
            </a:r>
            <a:r>
              <a:rPr lang="en-US" sz="2200" i="1" dirty="0" smtClean="0">
                <a:solidFill>
                  <a:schemeClr val="accent3"/>
                </a:solidFill>
              </a:rPr>
              <a:t>satire</a:t>
            </a:r>
            <a:r>
              <a:rPr lang="en-US" sz="2200" i="1" dirty="0" smtClean="0"/>
              <a:t> </a:t>
            </a:r>
            <a:r>
              <a:rPr lang="en-US" sz="2200" b="1" dirty="0" smtClean="0"/>
              <a:t>to reveal </a:t>
            </a:r>
            <a:r>
              <a:rPr lang="en-US" sz="2200" i="1" dirty="0" smtClean="0">
                <a:solidFill>
                  <a:srgbClr val="002060"/>
                </a:solidFill>
              </a:rPr>
              <a:t>society’s obsession with fashion and always “keeping up” with the current fads of the moment no matter how ridiculous they may be.</a:t>
            </a:r>
          </a:p>
          <a:p>
            <a:pPr marL="548640" lvl="2">
              <a:spcBef>
                <a:spcPts val="600"/>
              </a:spcBef>
              <a:buSzPct val="70000"/>
              <a:buNone/>
            </a:pPr>
            <a:endParaRPr lang="en-US" sz="2200" i="1" dirty="0" smtClean="0">
              <a:solidFill>
                <a:srgbClr val="002060"/>
              </a:solidFill>
            </a:endParaRPr>
          </a:p>
          <a:p>
            <a:pPr marL="274320" lvl="1">
              <a:spcBef>
                <a:spcPts val="600"/>
              </a:spcBef>
              <a:buSzPct val="70000"/>
              <a:buFont typeface="Courier New" pitchFamily="49" charset="0"/>
              <a:buChar char="o"/>
            </a:pPr>
            <a:r>
              <a:rPr lang="en-US" sz="2200" u="sng" dirty="0" smtClean="0"/>
              <a:t>Topic Sentence #1:</a:t>
            </a:r>
          </a:p>
          <a:p>
            <a:pPr marL="274320" lvl="1">
              <a:spcBef>
                <a:spcPts val="600"/>
              </a:spcBef>
              <a:buSzPct val="70000"/>
              <a:buNone/>
            </a:pPr>
            <a:r>
              <a:rPr lang="en-US" sz="2200" dirty="0" smtClean="0"/>
              <a:t>	Twain utilizes </a:t>
            </a:r>
            <a:r>
              <a:rPr lang="en-US" sz="2200" i="1" dirty="0" smtClean="0">
                <a:solidFill>
                  <a:schemeClr val="accent3"/>
                </a:solidFill>
              </a:rPr>
              <a:t>satire </a:t>
            </a:r>
            <a:r>
              <a:rPr lang="en-US" sz="2200" dirty="0" smtClean="0"/>
              <a:t>to reveal </a:t>
            </a:r>
            <a:r>
              <a:rPr lang="en-US" sz="2200" i="1" dirty="0" smtClean="0">
                <a:solidFill>
                  <a:srgbClr val="002060"/>
                </a:solidFill>
              </a:rPr>
              <a:t>society’s obsession with fashion.</a:t>
            </a:r>
          </a:p>
          <a:p>
            <a:pPr marL="548640" lvl="2">
              <a:spcBef>
                <a:spcPts val="600"/>
              </a:spcBef>
              <a:buSzPct val="70000"/>
              <a:buNone/>
            </a:pPr>
            <a:endParaRPr lang="en-US" sz="2200" i="1" dirty="0" smtClean="0">
              <a:solidFill>
                <a:srgbClr val="002060"/>
              </a:solidFill>
            </a:endParaRPr>
          </a:p>
          <a:p>
            <a:pPr marL="274320" lvl="1">
              <a:spcBef>
                <a:spcPts val="600"/>
              </a:spcBef>
              <a:buSzPct val="70000"/>
              <a:buFont typeface="Courier New" pitchFamily="49" charset="0"/>
              <a:buChar char="o"/>
            </a:pPr>
            <a:r>
              <a:rPr lang="en-US" sz="2200" u="sng" dirty="0" smtClean="0"/>
              <a:t>Evidence to prove my topic sentence and thesis:</a:t>
            </a:r>
          </a:p>
          <a:p>
            <a:pPr marL="274320" lvl="1">
              <a:spcBef>
                <a:spcPts val="600"/>
              </a:spcBef>
              <a:buSzPct val="70000"/>
              <a:buNone/>
            </a:pPr>
            <a:r>
              <a:rPr lang="en-US" sz="2200" dirty="0" smtClean="0"/>
              <a:t>	“She seldom or never looked through them [glasses] for so small a thing as a boy, for they were her state pair, the pride of her heart, and were built for “style” not service; she could have seen through a pair of stove lids as well” (Twain 1).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US" b="1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Continued… (Review)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Your evidence must be imbedded (a part of your sentence)</a:t>
            </a:r>
          </a:p>
          <a:p>
            <a:endParaRPr lang="en-US" dirty="0" smtClean="0"/>
          </a:p>
          <a:p>
            <a:r>
              <a:rPr lang="en-US" dirty="0" smtClean="0"/>
              <a:t>Example:</a:t>
            </a:r>
          </a:p>
          <a:p>
            <a:pPr lvl="1"/>
            <a:r>
              <a:rPr lang="en-US" sz="2000" dirty="0" smtClean="0"/>
              <a:t>Tom Sawyer noticed about Aunt Polly that “she </a:t>
            </a:r>
            <a:r>
              <a:rPr lang="en-US" sz="2000" dirty="0" smtClean="0"/>
              <a:t>seldom or never looked through them [glasses] for so small a thing as a boy, for they were her state pair, the pride of her heart, and were built for “style” not service; she could have seen through a pair of stove lids as well” (Twain 1).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If your evidence is a quote from a character’s mouth do not use “SAID</a:t>
            </a:r>
            <a:r>
              <a:rPr lang="en-US" dirty="0" smtClean="0"/>
              <a:t>”!!!! Try and find other words to go in place of the dreaded “said”.  </a:t>
            </a:r>
          </a:p>
          <a:p>
            <a:pPr lvl="1"/>
            <a:r>
              <a:rPr lang="en-US" dirty="0" smtClean="0"/>
              <a:t>stated, exclaimed, demanded, roared, claimed, questioned… (this word should depict the tone of the character) 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Literary Analysis Commentary (The heart of a literary analysis essay)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goal of commentary is</a:t>
            </a:r>
            <a:r>
              <a:rPr lang="en-US" dirty="0" smtClean="0"/>
              <a:t>: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to show </a:t>
            </a:r>
            <a:r>
              <a:rPr lang="en-US" i="1" dirty="0" smtClean="0">
                <a:solidFill>
                  <a:srgbClr val="00B0F0"/>
                </a:solidFill>
              </a:rPr>
              <a:t>the connection</a:t>
            </a:r>
            <a:r>
              <a:rPr lang="en-US" dirty="0" smtClean="0">
                <a:solidFill>
                  <a:srgbClr val="00B0F0"/>
                </a:solidFill>
              </a:rPr>
              <a:t> between the </a:t>
            </a:r>
            <a:r>
              <a:rPr lang="en-US" dirty="0" smtClean="0">
                <a:solidFill>
                  <a:srgbClr val="00B0F0"/>
                </a:solidFill>
              </a:rPr>
              <a:t>specific character/event </a:t>
            </a:r>
            <a:r>
              <a:rPr lang="en-US" dirty="0" smtClean="0">
                <a:solidFill>
                  <a:srgbClr val="00B0F0"/>
                </a:solidFill>
              </a:rPr>
              <a:t>and society (example: how does Aunt Polly needing to “keep up” with the current fashions reflect how all of society wants to stay current).  </a:t>
            </a:r>
          </a:p>
          <a:p>
            <a:endParaRPr lang="en-US" dirty="0" smtClean="0"/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to answer what Twain is trying to reveal about </a:t>
            </a:r>
            <a:r>
              <a:rPr lang="en-US" i="1" dirty="0" smtClean="0">
                <a:solidFill>
                  <a:srgbClr val="00B050"/>
                </a:solidFill>
              </a:rPr>
              <a:t>all of us</a:t>
            </a:r>
            <a:r>
              <a:rPr lang="en-US" dirty="0" smtClean="0">
                <a:solidFill>
                  <a:srgbClr val="00B050"/>
                </a:solidFill>
              </a:rPr>
              <a:t> through his characters? 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to answer why it is important to reveal this about society?</a:t>
            </a:r>
            <a:r>
              <a:rPr lang="en-US" dirty="0" smtClean="0"/>
              <a:t>  </a:t>
            </a:r>
          </a:p>
          <a:p>
            <a:endParaRPr lang="en-US" dirty="0" smtClean="0"/>
          </a:p>
          <a:p>
            <a:r>
              <a:rPr lang="en-US" dirty="0" smtClean="0"/>
              <a:t>Commentary must be 3-5 sentences long!!!</a:t>
            </a:r>
          </a:p>
          <a:p>
            <a:endParaRPr lang="en-US" dirty="0" smtClean="0"/>
          </a:p>
          <a:p>
            <a:r>
              <a:rPr lang="en-US" dirty="0" smtClean="0"/>
              <a:t>Use </a:t>
            </a:r>
            <a:r>
              <a:rPr lang="en-US" dirty="0" smtClean="0"/>
              <a:t>your comic element chart to help you with this!!!!!!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Example:</a:t>
            </a:r>
          </a:p>
          <a:p>
            <a:endParaRPr lang="en-US" dirty="0" smtClean="0"/>
          </a:p>
          <a:p>
            <a:r>
              <a:rPr lang="en-US" sz="2200" u="sng" dirty="0" smtClean="0"/>
              <a:t>Thesis:</a:t>
            </a:r>
          </a:p>
          <a:p>
            <a:pPr>
              <a:buNone/>
            </a:pPr>
            <a:r>
              <a:rPr lang="en-US" sz="2200" b="1" dirty="0" smtClean="0"/>
              <a:t>	Throughout </a:t>
            </a:r>
            <a:r>
              <a:rPr lang="en-US" sz="2200" b="1" i="1" dirty="0" smtClean="0"/>
              <a:t>The Adventures of Tom Sawyer</a:t>
            </a:r>
            <a:r>
              <a:rPr lang="en-US" sz="2200" b="1" dirty="0" smtClean="0"/>
              <a:t>, Twain utilizes</a:t>
            </a:r>
            <a:r>
              <a:rPr lang="en-US" sz="2200" i="1" dirty="0" smtClean="0"/>
              <a:t> </a:t>
            </a:r>
            <a:r>
              <a:rPr lang="en-US" sz="2200" i="1" dirty="0" smtClean="0">
                <a:solidFill>
                  <a:schemeClr val="accent3"/>
                </a:solidFill>
              </a:rPr>
              <a:t>satire</a:t>
            </a:r>
            <a:r>
              <a:rPr lang="en-US" sz="2200" i="1" dirty="0" smtClean="0"/>
              <a:t> </a:t>
            </a:r>
            <a:r>
              <a:rPr lang="en-US" sz="2200" b="1" dirty="0" smtClean="0"/>
              <a:t>to reveal </a:t>
            </a:r>
            <a:r>
              <a:rPr lang="en-US" sz="2200" i="1" dirty="0" smtClean="0">
                <a:solidFill>
                  <a:srgbClr val="002060"/>
                </a:solidFill>
              </a:rPr>
              <a:t>society’s obsession with fashion and always “keeping up” with the current fads of the moment no matter how ridiculous they may be.</a:t>
            </a:r>
          </a:p>
          <a:p>
            <a:pPr marL="548640" lvl="2">
              <a:spcBef>
                <a:spcPts val="600"/>
              </a:spcBef>
              <a:buSzPct val="70000"/>
              <a:buNone/>
            </a:pPr>
            <a:endParaRPr lang="en-US" sz="2200" i="1" dirty="0" smtClean="0">
              <a:solidFill>
                <a:srgbClr val="002060"/>
              </a:solidFill>
            </a:endParaRPr>
          </a:p>
          <a:p>
            <a:pPr marL="274320" lvl="1">
              <a:spcBef>
                <a:spcPts val="600"/>
              </a:spcBef>
              <a:buSzPct val="70000"/>
              <a:buFont typeface="Courier New" pitchFamily="49" charset="0"/>
              <a:buChar char="o"/>
            </a:pPr>
            <a:r>
              <a:rPr lang="en-US" sz="2200" u="sng" dirty="0" smtClean="0"/>
              <a:t>Topic Sentence #1:</a:t>
            </a:r>
          </a:p>
          <a:p>
            <a:pPr marL="274320" lvl="1">
              <a:spcBef>
                <a:spcPts val="600"/>
              </a:spcBef>
              <a:buSzPct val="70000"/>
              <a:buNone/>
            </a:pPr>
            <a:r>
              <a:rPr lang="en-US" sz="2200" dirty="0" smtClean="0"/>
              <a:t>	Twain utilizes </a:t>
            </a:r>
            <a:r>
              <a:rPr lang="en-US" sz="2200" i="1" dirty="0" smtClean="0">
                <a:solidFill>
                  <a:schemeClr val="accent3"/>
                </a:solidFill>
              </a:rPr>
              <a:t>satire </a:t>
            </a:r>
            <a:r>
              <a:rPr lang="en-US" sz="2200" dirty="0" smtClean="0"/>
              <a:t>to reveal </a:t>
            </a:r>
            <a:r>
              <a:rPr lang="en-US" sz="2200" i="1" dirty="0" smtClean="0">
                <a:solidFill>
                  <a:srgbClr val="002060"/>
                </a:solidFill>
              </a:rPr>
              <a:t>society’s obsession with fashion.</a:t>
            </a:r>
          </a:p>
          <a:p>
            <a:pPr marL="548640" lvl="2">
              <a:spcBef>
                <a:spcPts val="600"/>
              </a:spcBef>
              <a:buSzPct val="70000"/>
              <a:buNone/>
            </a:pPr>
            <a:endParaRPr lang="en-US" sz="2200" i="1" dirty="0" smtClean="0">
              <a:solidFill>
                <a:srgbClr val="002060"/>
              </a:solidFill>
            </a:endParaRPr>
          </a:p>
          <a:p>
            <a:pPr marL="274320" lvl="1">
              <a:spcBef>
                <a:spcPts val="600"/>
              </a:spcBef>
              <a:buSzPct val="70000"/>
              <a:buFont typeface="Courier New" pitchFamily="49" charset="0"/>
              <a:buChar char="o"/>
            </a:pPr>
            <a:r>
              <a:rPr lang="en-US" sz="2200" u="sng" dirty="0" smtClean="0"/>
              <a:t>Evidence to prove my topic sentence and thesis:</a:t>
            </a:r>
          </a:p>
          <a:p>
            <a:pPr marL="274320" lvl="1">
              <a:spcBef>
                <a:spcPts val="600"/>
              </a:spcBef>
              <a:buSzPct val="70000"/>
              <a:buNone/>
            </a:pPr>
            <a:r>
              <a:rPr lang="en-US" sz="2200" dirty="0" smtClean="0"/>
              <a:t>	</a:t>
            </a:r>
            <a:r>
              <a:rPr lang="en-US" sz="2400" dirty="0" smtClean="0"/>
              <a:t>Tom Sawyer noticed about Aunt Polly that “she seldom or never looked through them [glasses] for so small a thing as a boy, for they were her state pair, the pride of her heart, and were built for “style” not service; she could have seen through a pair of stove lids as well” (Twain 1).</a:t>
            </a:r>
            <a:endParaRPr lang="en-US" sz="1600" dirty="0" smtClean="0"/>
          </a:p>
          <a:p>
            <a:pPr marL="274320" lvl="1">
              <a:spcBef>
                <a:spcPts val="600"/>
              </a:spcBef>
              <a:buSzPct val="70000"/>
              <a:buNone/>
            </a:pPr>
            <a:endParaRPr lang="en-US" sz="2200" dirty="0" smtClean="0"/>
          </a:p>
          <a:p>
            <a:pPr marL="274320" lvl="1">
              <a:spcBef>
                <a:spcPts val="600"/>
              </a:spcBef>
              <a:buSzPct val="70000"/>
              <a:buFont typeface="Courier New" pitchFamily="49" charset="0"/>
              <a:buChar char="o"/>
            </a:pPr>
            <a:r>
              <a:rPr lang="en-US" sz="2200" u="sng" dirty="0" smtClean="0"/>
              <a:t>Commentary:</a:t>
            </a:r>
          </a:p>
          <a:p>
            <a:pPr marL="274320" lvl="1">
              <a:spcBef>
                <a:spcPts val="600"/>
              </a:spcBef>
              <a:buSzPct val="70000"/>
              <a:buNone/>
            </a:pPr>
            <a:r>
              <a:rPr lang="en-US" sz="2200" dirty="0" smtClean="0"/>
              <a:t>	</a:t>
            </a:r>
            <a:r>
              <a:rPr lang="en-US" sz="2200" dirty="0" smtClean="0">
                <a:solidFill>
                  <a:srgbClr val="00B0F0"/>
                </a:solidFill>
              </a:rPr>
              <a:t>Through Aunt Polly’s need to wear glasses to keep up with the current style</a:t>
            </a:r>
            <a:r>
              <a:rPr lang="en-US" sz="2200" dirty="0" smtClean="0"/>
              <a:t>, </a:t>
            </a:r>
            <a:r>
              <a:rPr lang="en-US" sz="2300" dirty="0" smtClean="0">
                <a:solidFill>
                  <a:srgbClr val="00B050"/>
                </a:solidFill>
              </a:rPr>
              <a:t>Twain exposes </a:t>
            </a:r>
            <a:r>
              <a:rPr lang="en-US" sz="2300" dirty="0" smtClean="0">
                <a:solidFill>
                  <a:srgbClr val="00B050"/>
                </a:solidFill>
              </a:rPr>
              <a:t>peoples’ </a:t>
            </a:r>
            <a:r>
              <a:rPr lang="en-US" sz="2300" dirty="0" smtClean="0">
                <a:solidFill>
                  <a:srgbClr val="00B050"/>
                </a:solidFill>
              </a:rPr>
              <a:t>obsession with fashion.  He shows that people will do anything, even look absolutely ridiculous, in order to be “in style”. </a:t>
            </a:r>
            <a:r>
              <a:rPr lang="en-US" sz="2300" dirty="0" smtClean="0">
                <a:solidFill>
                  <a:srgbClr val="92D050"/>
                </a:solidFill>
              </a:rPr>
              <a:t> </a:t>
            </a:r>
            <a:r>
              <a:rPr lang="en-US" sz="2300" dirty="0" smtClean="0">
                <a:solidFill>
                  <a:schemeClr val="accent1">
                    <a:lumMod val="75000"/>
                  </a:schemeClr>
                </a:solidFill>
              </a:rPr>
              <a:t>He is commenting on this in hopes that people see the ridiculousness of styles to stop adhering to them. 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is evidence?</a:t>
            </a:r>
          </a:p>
          <a:p>
            <a:endParaRPr lang="en-US" dirty="0" smtClean="0"/>
          </a:p>
          <a:p>
            <a:r>
              <a:rPr lang="en-US" dirty="0" smtClean="0"/>
              <a:t>What does the evidence do?</a:t>
            </a:r>
          </a:p>
          <a:p>
            <a:endParaRPr lang="en-US" dirty="0" smtClean="0"/>
          </a:p>
          <a:p>
            <a:r>
              <a:rPr lang="en-US" dirty="0" smtClean="0"/>
              <a:t>How do you integrate your evidence into your essay?</a:t>
            </a:r>
          </a:p>
          <a:p>
            <a:endParaRPr lang="en-US" dirty="0" smtClean="0"/>
          </a:p>
          <a:p>
            <a:r>
              <a:rPr lang="en-US" dirty="0" smtClean="0"/>
              <a:t>What is the goal of commentary (3)?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Parenthetical Citations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Why use parenthetical citations?</a:t>
            </a:r>
          </a:p>
          <a:p>
            <a:pPr lvl="1"/>
            <a:r>
              <a:rPr lang="en-US" dirty="0" smtClean="0"/>
              <a:t>Parenthetical citations tell the reader exactly where you found your evidence so the reader could technically find you quote if he/she wishes to do more research or confirm where you found your info.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is absolutely necessary that you follow the correct format (it is part of the MLA guidelines) 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Format for novels only: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“Quote” (Author’s Last Name page number).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Quote” (Twain 36).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rot="16200000" flipV="1">
            <a:off x="6438900" y="3009900"/>
            <a:ext cx="4572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96000" y="34290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</a:t>
            </a:r>
            <a:r>
              <a:rPr lang="en-US" dirty="0" smtClean="0"/>
              <a:t>eriod goes after the citation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16200000" flipV="1">
            <a:off x="1943894" y="2858294"/>
            <a:ext cx="380206" cy="1516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600200" y="320040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punctuation here!  Quotation marks follow the quote.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When you set a quote into the middle of a sentence, you always </a:t>
            </a:r>
            <a:r>
              <a:rPr lang="en-US" b="1" dirty="0" smtClean="0"/>
              <a:t>cite at the end of the sentence</a:t>
            </a:r>
            <a:r>
              <a:rPr lang="en-US" dirty="0" smtClean="0"/>
              <a:t> not the end of the quote.</a:t>
            </a:r>
          </a:p>
          <a:p>
            <a:endParaRPr lang="en-US" dirty="0" smtClean="0"/>
          </a:p>
          <a:p>
            <a:r>
              <a:rPr lang="en-US" dirty="0" smtClean="0"/>
              <a:t>Example:</a:t>
            </a:r>
          </a:p>
          <a:p>
            <a:pPr>
              <a:buNone/>
            </a:pPr>
            <a:r>
              <a:rPr lang="en-US" dirty="0" smtClean="0"/>
              <a:t>	Tom exclaimed, “Oh don’t cry Becky.  I don’t care for her anymore” as Becky tried to blame Tom for liking Amy instead of her (Twain 60).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287</TotalTime>
  <Words>1322</Words>
  <Application>Microsoft Office PowerPoint</Application>
  <PresentationFormat>On-screen Show (4:3)</PresentationFormat>
  <Paragraphs>204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Oriel</vt:lpstr>
      <vt:lpstr>Literary Analysis Essay</vt:lpstr>
      <vt:lpstr>Table of Contents</vt:lpstr>
      <vt:lpstr>Literary Analysis Essay</vt:lpstr>
      <vt:lpstr>Continued…</vt:lpstr>
      <vt:lpstr>Check for Understanding</vt:lpstr>
      <vt:lpstr>Thesis Statements</vt:lpstr>
      <vt:lpstr>Literary Analysis Thesis and Topic Sentences</vt:lpstr>
      <vt:lpstr>Check for understanding</vt:lpstr>
      <vt:lpstr>Continued…</vt:lpstr>
      <vt:lpstr>Continued…  (This will be your homework tonight)</vt:lpstr>
      <vt:lpstr>Continued…</vt:lpstr>
      <vt:lpstr>Checking for understanding</vt:lpstr>
      <vt:lpstr>Table of Contents</vt:lpstr>
      <vt:lpstr>Literary Analysis Evidence</vt:lpstr>
      <vt:lpstr>Continued… (Review)</vt:lpstr>
      <vt:lpstr>Literary Analysis Commentary (The heart of a literary analysis essay)</vt:lpstr>
      <vt:lpstr>Continued…</vt:lpstr>
      <vt:lpstr>Review</vt:lpstr>
      <vt:lpstr>Parenthetical Citations</vt:lpstr>
      <vt:lpstr>Continued…</vt:lpstr>
      <vt:lpstr>Continued…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Literary Analysis Essay</dc:title>
  <dc:creator> </dc:creator>
  <cp:lastModifiedBy> </cp:lastModifiedBy>
  <cp:revision>5</cp:revision>
  <dcterms:created xsi:type="dcterms:W3CDTF">2010-11-24T18:11:04Z</dcterms:created>
  <dcterms:modified xsi:type="dcterms:W3CDTF">2010-11-30T01:10:39Z</dcterms:modified>
</cp:coreProperties>
</file>