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2" r:id="rId10"/>
    <p:sldId id="265" r:id="rId11"/>
    <p:sldId id="266" r:id="rId12"/>
    <p:sldId id="274" r:id="rId13"/>
    <p:sldId id="271" r:id="rId14"/>
    <p:sldId id="272" r:id="rId15"/>
    <p:sldId id="273" r:id="rId16"/>
    <p:sldId id="267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D9C42-6CB4-402F-AE1E-E8A053628670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C819D-4D93-4ACA-9D72-880BABFAF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7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C819D-4D93-4ACA-9D72-880BABFAF7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7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0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1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5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0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8B906-D0D0-4297-9377-7E1D8347C107}" type="datetimeFigureOut">
              <a:rPr lang="en-US" smtClean="0"/>
              <a:t>4/14/2013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F20D-C33A-466F-9D07-E802C9FC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7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 smtClean="0"/>
              <a:t>Endocrine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447800"/>
            <a:ext cx="6400800" cy="1752600"/>
          </a:xfrm>
        </p:spPr>
        <p:txBody>
          <a:bodyPr/>
          <a:lstStyle/>
          <a:p>
            <a:r>
              <a:rPr lang="en-US" dirty="0" smtClean="0"/>
              <a:t>Core 6.5.7 – 6.5.12</a:t>
            </a:r>
            <a:endParaRPr lang="en-US" dirty="0"/>
          </a:p>
        </p:txBody>
      </p:sp>
      <p:pic>
        <p:nvPicPr>
          <p:cNvPr id="4" name="Picture 5" descr="P_endocrine-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0005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6.5.11 Explain the control of blood glucose concentration, including the roles of glucagon, insulin and </a:t>
            </a:r>
            <a:r>
              <a:rPr lang="en-US" sz="2400" dirty="0" smtClean="0">
                <a:solidFill>
                  <a:schemeClr val="accent4"/>
                </a:solidFill>
                <a:sym typeface="Symbol"/>
              </a:rPr>
              <a:t> and  cells in the pancreatic islets.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Control of Blood Glucose Concentrations</a:t>
            </a:r>
          </a:p>
          <a:p>
            <a:pPr lvl="1"/>
            <a:r>
              <a:rPr lang="en-US" dirty="0" smtClean="0"/>
              <a:t>Glucose is transported in solution in the </a:t>
            </a:r>
            <a:r>
              <a:rPr lang="en-US" u="sng" dirty="0" smtClean="0"/>
              <a:t>		</a:t>
            </a:r>
            <a:endParaRPr lang="en-US" dirty="0" smtClean="0"/>
          </a:p>
          <a:p>
            <a:pPr lvl="1"/>
            <a:r>
              <a:rPr lang="en-US" dirty="0" smtClean="0"/>
              <a:t>Maintenance of glucose at steady levels is vital</a:t>
            </a:r>
          </a:p>
          <a:p>
            <a:pPr lvl="1"/>
            <a:r>
              <a:rPr lang="en-US" dirty="0" smtClean="0"/>
              <a:t>Normal blood glucose concentration is about </a:t>
            </a:r>
            <a:r>
              <a:rPr lang="en-US" u="sng" dirty="0" smtClean="0"/>
              <a:t>							</a:t>
            </a:r>
            <a:r>
              <a:rPr lang="en-US" dirty="0" smtClean="0"/>
              <a:t> cm</a:t>
            </a:r>
            <a:r>
              <a:rPr lang="en-US" baseline="30000" dirty="0" smtClean="0"/>
              <a:t>3</a:t>
            </a:r>
            <a:r>
              <a:rPr lang="en-US" dirty="0" smtClean="0"/>
              <a:t> of blood</a:t>
            </a:r>
          </a:p>
          <a:p>
            <a:pPr lvl="1"/>
            <a:r>
              <a:rPr lang="en-US" dirty="0" smtClean="0"/>
              <a:t>Two interactive hormones control blood glucose concentrations (both are produced by the pancreas)</a:t>
            </a:r>
          </a:p>
          <a:p>
            <a:pPr lvl="2"/>
            <a:r>
              <a:rPr lang="en-US" dirty="0" smtClean="0"/>
              <a:t>Insulin – </a:t>
            </a:r>
            <a:r>
              <a:rPr lang="en-US" u="sng" dirty="0" smtClean="0"/>
              <a:t>						</a:t>
            </a:r>
            <a:endParaRPr lang="en-US" dirty="0" smtClean="0"/>
          </a:p>
          <a:p>
            <a:pPr lvl="2"/>
            <a:r>
              <a:rPr lang="en-US" dirty="0" smtClean="0"/>
              <a:t>Glucagon –  </a:t>
            </a:r>
            <a:r>
              <a:rPr lang="en-US" u="sng" dirty="0" smtClean="0"/>
              <a:t>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6.5.11 Explain the control of blood glucose concentration, including the roles of glucagon, insulin and </a:t>
            </a:r>
            <a:r>
              <a:rPr lang="en-US" sz="2400" dirty="0" smtClean="0">
                <a:solidFill>
                  <a:schemeClr val="accent4"/>
                </a:solidFill>
                <a:sym typeface="Symbol"/>
              </a:rPr>
              <a:t> and  cells in the pancreatic islets.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Insulin </a:t>
            </a:r>
          </a:p>
          <a:p>
            <a:pPr lvl="1"/>
            <a:r>
              <a:rPr lang="en-US" dirty="0" smtClean="0"/>
              <a:t>Small protein consisting of </a:t>
            </a:r>
            <a:r>
              <a:rPr lang="en-US" u="sng" dirty="0" smtClean="0"/>
              <a:t>			</a:t>
            </a:r>
            <a:endParaRPr lang="en-US" dirty="0" smtClean="0"/>
          </a:p>
          <a:p>
            <a:pPr lvl="1"/>
            <a:r>
              <a:rPr lang="en-US" dirty="0" smtClean="0"/>
              <a:t>Secreted by special cells called </a:t>
            </a:r>
            <a:r>
              <a:rPr lang="en-US" u="sng" dirty="0" smtClean="0"/>
              <a:t>											</a:t>
            </a:r>
            <a:endParaRPr lang="en-US" dirty="0" smtClean="0"/>
          </a:p>
          <a:p>
            <a:pPr lvl="1"/>
            <a:r>
              <a:rPr lang="en-US" dirty="0" smtClean="0"/>
              <a:t>When blood glucose concentrations rise above the set point, more insulin is secreted by the pancreas which results in:</a:t>
            </a:r>
          </a:p>
          <a:p>
            <a:pPr lvl="2"/>
            <a:r>
              <a:rPr lang="en-US" dirty="0" smtClean="0"/>
              <a:t>An increase in the </a:t>
            </a:r>
            <a:r>
              <a:rPr lang="en-US" u="sng" dirty="0" smtClean="0"/>
              <a:t>											</a:t>
            </a:r>
            <a:endParaRPr lang="en-US" dirty="0" smtClean="0"/>
          </a:p>
          <a:p>
            <a:pPr lvl="2"/>
            <a:r>
              <a:rPr lang="en-US" dirty="0" smtClean="0"/>
              <a:t>An increase in the </a:t>
            </a:r>
            <a:r>
              <a:rPr lang="en-US" u="sng" dirty="0" smtClean="0"/>
              <a:t>								</a:t>
            </a:r>
            <a:r>
              <a:rPr lang="en-US" dirty="0" smtClean="0"/>
              <a:t>(instead of other substrate such as fat)</a:t>
            </a:r>
          </a:p>
          <a:p>
            <a:pPr lvl="2"/>
            <a:r>
              <a:rPr lang="en-US" dirty="0" smtClean="0"/>
              <a:t>An increase in the </a:t>
            </a:r>
            <a:r>
              <a:rPr lang="en-US" u="sng" dirty="0" smtClean="0"/>
              <a:t>								</a:t>
            </a:r>
            <a:endParaRPr lang="en-US" dirty="0" smtClean="0"/>
          </a:p>
          <a:p>
            <a:pPr lvl="2"/>
            <a:r>
              <a:rPr lang="en-US" dirty="0" smtClean="0"/>
              <a:t>An increase in the </a:t>
            </a:r>
            <a:r>
              <a:rPr lang="en-US" u="sng" dirty="0" smtClean="0"/>
              <a:t>												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6.5.11 Explain the control of blood glucose concentration, including the roles of glucagon, insulin and </a:t>
            </a:r>
            <a:r>
              <a:rPr lang="en-US" sz="2400" dirty="0" smtClean="0">
                <a:solidFill>
                  <a:schemeClr val="accent4"/>
                </a:solidFill>
                <a:sym typeface="Symbol"/>
              </a:rPr>
              <a:t> and  cells in the pancreatic islets.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Glucagon</a:t>
            </a:r>
          </a:p>
          <a:p>
            <a:pPr lvl="1"/>
            <a:r>
              <a:rPr lang="en-US" dirty="0" smtClean="0"/>
              <a:t>Secreted by the </a:t>
            </a:r>
            <a:r>
              <a:rPr lang="en-US" u="sng" dirty="0" smtClean="0"/>
              <a:t>			</a:t>
            </a:r>
            <a:r>
              <a:rPr lang="en-US" dirty="0" smtClean="0"/>
              <a:t> in the islets of Langerhans</a:t>
            </a:r>
          </a:p>
          <a:p>
            <a:pPr lvl="1"/>
            <a:r>
              <a:rPr lang="en-US" dirty="0" smtClean="0"/>
              <a:t>When blood glucose concentrations fall below set point, the alpha cells secrete glucagon</a:t>
            </a:r>
          </a:p>
          <a:p>
            <a:pPr lvl="1"/>
            <a:r>
              <a:rPr lang="en-US" dirty="0" smtClean="0"/>
              <a:t>Glucagon activates </a:t>
            </a:r>
            <a:r>
              <a:rPr lang="en-US" u="sng" dirty="0" smtClean="0"/>
              <a:t>													</a:t>
            </a:r>
            <a:endParaRPr lang="en-US" dirty="0" smtClean="0"/>
          </a:p>
          <a:p>
            <a:pPr lvl="1"/>
            <a:r>
              <a:rPr lang="en-US" dirty="0" smtClean="0"/>
              <a:t>Also increases the </a:t>
            </a:r>
            <a:r>
              <a:rPr lang="en-US" u="sng" dirty="0" smtClean="0"/>
              <a:t>																					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6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5-10-GlucoseHomeostasis-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-15241" y="30480"/>
            <a:ext cx="9097169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4"/>
                </a:solidFill>
              </a:rPr>
              <a:t>6.5.12 Distinguish between </a:t>
            </a:r>
            <a:r>
              <a:rPr lang="en-US" sz="2400" i="1" dirty="0" smtClean="0">
                <a:solidFill>
                  <a:schemeClr val="accent4"/>
                </a:solidFill>
              </a:rPr>
              <a:t>type I </a:t>
            </a:r>
            <a:r>
              <a:rPr lang="en-US" sz="2400" dirty="0" smtClean="0">
                <a:solidFill>
                  <a:schemeClr val="accent4"/>
                </a:solidFill>
              </a:rPr>
              <a:t>and </a:t>
            </a:r>
            <a:r>
              <a:rPr lang="en-US" sz="2400" i="1" dirty="0" smtClean="0">
                <a:solidFill>
                  <a:schemeClr val="accent4"/>
                </a:solidFill>
              </a:rPr>
              <a:t>type II</a:t>
            </a:r>
            <a:r>
              <a:rPr lang="en-US" sz="2400" dirty="0" smtClean="0">
                <a:solidFill>
                  <a:schemeClr val="accent4"/>
                </a:solidFill>
              </a:rPr>
              <a:t> diabetes.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2050" name="Picture 2" descr="C:\Users\dmilam\AppData\Local\Microsoft\Windows\Temporary Internet Files\Content.IE5\PRBYLTRE\MP90042227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milam\AppData\Local\Microsoft\Windows\Temporary Internet Files\Content.IE5\C2BEKS76\MP90042230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Diabetes is a disease in which the body fails to regulate blood glucose levels </a:t>
            </a:r>
          </a:p>
          <a:p>
            <a:r>
              <a:rPr lang="en-US" dirty="0" smtClean="0"/>
              <a:t>Type I</a:t>
            </a:r>
          </a:p>
          <a:p>
            <a:pPr lvl="1"/>
            <a:r>
              <a:rPr lang="en-US" dirty="0" smtClean="0"/>
              <a:t>Sometimes called </a:t>
            </a:r>
            <a:r>
              <a:rPr lang="en-US" u="sng" dirty="0" smtClean="0"/>
              <a:t>					</a:t>
            </a:r>
            <a:endParaRPr lang="en-US" dirty="0" smtClean="0"/>
          </a:p>
          <a:p>
            <a:pPr lvl="1"/>
            <a:r>
              <a:rPr lang="en-US" dirty="0" smtClean="0"/>
              <a:t>Results from a </a:t>
            </a:r>
            <a:r>
              <a:rPr lang="en-US" u="sng" dirty="0" smtClean="0"/>
              <a:t>													</a:t>
            </a:r>
            <a:endParaRPr lang="en-US" dirty="0" smtClean="0"/>
          </a:p>
          <a:p>
            <a:pPr lvl="2"/>
            <a:r>
              <a:rPr lang="en-US" dirty="0" smtClean="0"/>
              <a:t>The body’s own immune system destroys the </a:t>
            </a:r>
            <a:r>
              <a:rPr lang="en-US" dirty="0" smtClean="0">
                <a:sym typeface="Symbol"/>
              </a:rPr>
              <a:t></a:t>
            </a:r>
            <a:r>
              <a:rPr lang="en-US" dirty="0" smtClean="0"/>
              <a:t> cells</a:t>
            </a:r>
          </a:p>
          <a:p>
            <a:pPr lvl="1"/>
            <a:r>
              <a:rPr lang="en-US" dirty="0" smtClean="0"/>
              <a:t>Symptoms include </a:t>
            </a:r>
            <a:r>
              <a:rPr lang="en-US" u="sng" dirty="0" smtClean="0"/>
              <a:t>												</a:t>
            </a:r>
            <a:endParaRPr lang="en-US" dirty="0" smtClean="0"/>
          </a:p>
          <a:p>
            <a:pPr lvl="1"/>
            <a:r>
              <a:rPr lang="en-US" dirty="0" smtClean="0"/>
              <a:t>Must be treated by </a:t>
            </a:r>
            <a:r>
              <a:rPr lang="en-US" u="sng" dirty="0" smtClean="0"/>
              <a:t>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6.5.12 Distinguish between </a:t>
            </a:r>
            <a:r>
              <a:rPr lang="en-US" sz="2400" i="1" dirty="0" smtClean="0">
                <a:solidFill>
                  <a:schemeClr val="accent4"/>
                </a:solidFill>
              </a:rPr>
              <a:t>type I </a:t>
            </a:r>
            <a:r>
              <a:rPr lang="en-US" sz="2400" dirty="0" smtClean="0">
                <a:solidFill>
                  <a:schemeClr val="accent4"/>
                </a:solidFill>
              </a:rPr>
              <a:t>and </a:t>
            </a:r>
            <a:r>
              <a:rPr lang="en-US" sz="2400" i="1" dirty="0" smtClean="0">
                <a:solidFill>
                  <a:schemeClr val="accent4"/>
                </a:solidFill>
              </a:rPr>
              <a:t>type II</a:t>
            </a:r>
            <a:r>
              <a:rPr lang="en-US" sz="2400" dirty="0" smtClean="0">
                <a:solidFill>
                  <a:schemeClr val="accent4"/>
                </a:solidFill>
              </a:rPr>
              <a:t> diabetes.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Type II</a:t>
            </a:r>
          </a:p>
          <a:p>
            <a:pPr lvl="1"/>
            <a:r>
              <a:rPr lang="en-US" dirty="0" smtClean="0"/>
              <a:t>Sometimes called </a:t>
            </a:r>
            <a:r>
              <a:rPr lang="en-US" u="sng" dirty="0" smtClean="0"/>
              <a:t>					</a:t>
            </a:r>
            <a:endParaRPr lang="en-US" dirty="0" smtClean="0"/>
          </a:p>
          <a:p>
            <a:pPr lvl="1"/>
            <a:r>
              <a:rPr lang="en-US" dirty="0" smtClean="0"/>
              <a:t>More common in people </a:t>
            </a:r>
            <a:r>
              <a:rPr lang="en-US" u="sng" dirty="0" smtClean="0"/>
              <a:t>			</a:t>
            </a:r>
            <a:r>
              <a:rPr lang="en-US" dirty="0" smtClean="0"/>
              <a:t> although many younger people are starting to be affected</a:t>
            </a:r>
          </a:p>
          <a:p>
            <a:pPr lvl="2"/>
            <a:r>
              <a:rPr lang="en-US" sz="2600" dirty="0" smtClean="0"/>
              <a:t>Caused by </a:t>
            </a:r>
            <a:r>
              <a:rPr lang="en-US" sz="2600" u="sng" dirty="0" smtClean="0"/>
              <a:t>												</a:t>
            </a:r>
          </a:p>
          <a:p>
            <a:pPr lvl="2"/>
            <a:r>
              <a:rPr lang="en-US" sz="2600" dirty="0" smtClean="0"/>
              <a:t>There is also a genetic link – this type of diabetes tends to run in families</a:t>
            </a:r>
          </a:p>
          <a:p>
            <a:pPr lvl="1"/>
            <a:r>
              <a:rPr lang="en-US" u="sng" dirty="0"/>
              <a:t> </a:t>
            </a:r>
            <a:r>
              <a:rPr lang="en-US" u="sng" dirty="0" smtClean="0"/>
              <a:t>																</a:t>
            </a:r>
          </a:p>
          <a:p>
            <a:pPr lvl="1"/>
            <a:r>
              <a:rPr lang="en-US" dirty="0" smtClean="0"/>
              <a:t>This type of diabetes is usually treated by a </a:t>
            </a:r>
            <a:r>
              <a:rPr lang="en-US" u="sng" dirty="0" smtClean="0"/>
              <a:t>										</a:t>
            </a:r>
            <a:endParaRPr lang="en-US" dirty="0" smtClean="0"/>
          </a:p>
          <a:p>
            <a:r>
              <a:rPr lang="en-US" dirty="0" smtClean="0"/>
              <a:t>Both types of diabetes can lead to </a:t>
            </a:r>
            <a:r>
              <a:rPr lang="en-US" u="sng" dirty="0" smtClean="0"/>
              <a:t>						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 Control </a:t>
            </a:r>
            <a:r>
              <a:rPr lang="en-US" u="sng" dirty="0" smtClean="0"/>
              <a:t>(				)</a:t>
            </a:r>
          </a:p>
          <a:p>
            <a:pPr lvl="1"/>
            <a:r>
              <a:rPr lang="en-US" dirty="0" smtClean="0"/>
              <a:t>Humans are considered </a:t>
            </a:r>
            <a:r>
              <a:rPr lang="en-US" u="sng" dirty="0" smtClean="0"/>
              <a:t>				</a:t>
            </a:r>
            <a:r>
              <a:rPr lang="en-US" dirty="0" smtClean="0"/>
              <a:t> (maintain a constant body temperature and are endotherms – </a:t>
            </a:r>
            <a:r>
              <a:rPr lang="en-US" u="sng" dirty="0" smtClean="0"/>
              <a:t>													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Body temperature is usually around </a:t>
            </a:r>
            <a:r>
              <a:rPr lang="en-US" u="sng" dirty="0" smtClean="0"/>
              <a:t> 	</a:t>
            </a:r>
            <a:r>
              <a:rPr lang="en-US" dirty="0" smtClean="0">
                <a:sym typeface="Symbol"/>
              </a:rPr>
              <a:t> C – </a:t>
            </a:r>
            <a:r>
              <a:rPr lang="en-US" u="sng" dirty="0" smtClean="0">
                <a:sym typeface="Symbol"/>
              </a:rPr>
              <a:t>									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Body needs to maintain temperature regardless of changes in environmental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Heat is lost to the environment by:</a:t>
            </a:r>
          </a:p>
          <a:p>
            <a:pPr lvl="2"/>
            <a:r>
              <a:rPr lang="en-US" dirty="0" smtClean="0"/>
              <a:t>Conduction: </a:t>
            </a:r>
            <a:r>
              <a:rPr lang="en-US" u="sng" dirty="0" smtClean="0"/>
              <a:t>													</a:t>
            </a:r>
          </a:p>
          <a:p>
            <a:pPr lvl="2"/>
            <a:r>
              <a:rPr lang="en-US" dirty="0" smtClean="0"/>
              <a:t>Radiation: </a:t>
            </a:r>
            <a:r>
              <a:rPr lang="en-US" u="sng" dirty="0" smtClean="0"/>
              <a:t>													</a:t>
            </a:r>
            <a:endParaRPr lang="en-US" dirty="0" smtClean="0"/>
          </a:p>
          <a:p>
            <a:pPr lvl="2"/>
            <a:r>
              <a:rPr lang="en-US" dirty="0" smtClean="0"/>
              <a:t>Convection: </a:t>
            </a:r>
            <a:r>
              <a:rPr lang="en-US" u="sng" dirty="0" smtClean="0"/>
              <a:t>							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7477800" cy="55626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Heat regulation in humans involves coordination between nervous and hormonal systems:</a:t>
            </a:r>
          </a:p>
          <a:p>
            <a:pPr lvl="2"/>
            <a:r>
              <a:rPr lang="en-US" u="sng" dirty="0" smtClean="0"/>
              <a:t> 			</a:t>
            </a:r>
            <a:r>
              <a:rPr lang="en-US" dirty="0" smtClean="0"/>
              <a:t>(nerve cells belonging to nervous system) under skin sense the </a:t>
            </a:r>
            <a:r>
              <a:rPr lang="en-US" u="sng" dirty="0" smtClean="0"/>
              <a:t> 					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Thermoreceptors</a:t>
            </a:r>
            <a:r>
              <a:rPr lang="en-US" dirty="0" smtClean="0"/>
              <a:t> send nerve messages to </a:t>
            </a:r>
            <a:r>
              <a:rPr lang="en-US" u="sng" dirty="0" smtClean="0"/>
              <a:t>				</a:t>
            </a:r>
            <a:r>
              <a:rPr lang="en-US" dirty="0" smtClean="0"/>
              <a:t>(link between nervous and endocrine systems)</a:t>
            </a:r>
          </a:p>
          <a:p>
            <a:pPr lvl="2"/>
            <a:r>
              <a:rPr lang="en-US" dirty="0" smtClean="0"/>
              <a:t>Hypothalamus releases </a:t>
            </a:r>
            <a:r>
              <a:rPr lang="en-US" u="sng" dirty="0" smtClean="0"/>
              <a:t>	    </a:t>
            </a:r>
            <a:r>
              <a:rPr lang="en-US" dirty="0" smtClean="0"/>
              <a:t>(thyroid releasing hormone) that travels to </a:t>
            </a:r>
            <a:r>
              <a:rPr lang="en-US" u="sng" dirty="0" smtClean="0"/>
              <a:t>				</a:t>
            </a:r>
            <a:r>
              <a:rPr lang="en-US" dirty="0" smtClean="0"/>
              <a:t> which then releases </a:t>
            </a:r>
            <a:r>
              <a:rPr lang="en-US" u="sng" dirty="0" smtClean="0"/>
              <a:t>      	</a:t>
            </a:r>
            <a:r>
              <a:rPr lang="en-US" dirty="0" smtClean="0"/>
              <a:t>(thyroid stimulating hormone) that travels to </a:t>
            </a:r>
            <a:r>
              <a:rPr lang="en-US" u="sng" dirty="0" smtClean="0"/>
              <a:t>			</a:t>
            </a:r>
            <a:r>
              <a:rPr lang="en-US" dirty="0" smtClean="0"/>
              <a:t> causing it to release the hormone, </a:t>
            </a:r>
            <a:r>
              <a:rPr lang="en-US" u="sng" dirty="0" smtClean="0"/>
              <a:t> 			</a:t>
            </a:r>
            <a:endParaRPr lang="en-US" dirty="0"/>
          </a:p>
        </p:txBody>
      </p:sp>
      <p:pic>
        <p:nvPicPr>
          <p:cNvPr id="8" name="Picture 4" descr="sb4157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2287351" cy="38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7315200" cy="5410200"/>
          </a:xfrm>
        </p:spPr>
        <p:txBody>
          <a:bodyPr>
            <a:normAutofit/>
          </a:bodyPr>
          <a:lstStyle/>
          <a:p>
            <a:pPr lvl="2"/>
            <a:r>
              <a:rPr lang="en-US" dirty="0" err="1" smtClean="0"/>
              <a:t>Thyroxine</a:t>
            </a:r>
            <a:r>
              <a:rPr lang="en-US" dirty="0" smtClean="0"/>
              <a:t> </a:t>
            </a:r>
            <a:r>
              <a:rPr lang="en-US" u="sng" dirty="0" smtClean="0"/>
              <a:t>									</a:t>
            </a:r>
            <a:r>
              <a:rPr lang="en-US" dirty="0" smtClean="0"/>
              <a:t>– in hot weather, less </a:t>
            </a:r>
            <a:r>
              <a:rPr lang="en-US" dirty="0" err="1" smtClean="0"/>
              <a:t>thyroxine</a:t>
            </a:r>
            <a:r>
              <a:rPr lang="en-US" dirty="0" smtClean="0"/>
              <a:t> is released and less heat is generated</a:t>
            </a:r>
          </a:p>
          <a:p>
            <a:pPr lvl="2"/>
            <a:r>
              <a:rPr lang="en-US" dirty="0" smtClean="0"/>
              <a:t>Hypothalamus also sends nerve messages to </a:t>
            </a:r>
            <a:r>
              <a:rPr lang="en-US" u="sng" dirty="0" smtClean="0"/>
              <a:t>						</a:t>
            </a:r>
            <a:r>
              <a:rPr lang="en-US" dirty="0" smtClean="0"/>
              <a:t> in order to produce other responses such as </a:t>
            </a:r>
            <a:r>
              <a:rPr lang="en-US" u="sng" dirty="0" smtClean="0"/>
              <a:t>													</a:t>
            </a:r>
            <a:endParaRPr lang="en-US" dirty="0" smtClean="0"/>
          </a:p>
          <a:p>
            <a:pPr lvl="2"/>
            <a:r>
              <a:rPr lang="en-US" dirty="0" smtClean="0"/>
              <a:t>Heat regulation involves </a:t>
            </a:r>
            <a:r>
              <a:rPr lang="en-US" u="sng" dirty="0" smtClean="0"/>
              <a:t>			</a:t>
            </a:r>
            <a:r>
              <a:rPr lang="en-US" dirty="0" smtClean="0"/>
              <a:t>: as temperature goes up, hypothalamus produces less TRH, pituitary releases less TSH, thyroid releases less </a:t>
            </a:r>
            <a:r>
              <a:rPr lang="en-US" dirty="0" err="1" smtClean="0"/>
              <a:t>thyroxine</a:t>
            </a:r>
            <a:r>
              <a:rPr lang="en-US" dirty="0" smtClean="0"/>
              <a:t> and metabolism reduces resulting in less heat produced</a:t>
            </a:r>
            <a:endParaRPr lang="en-US" dirty="0"/>
          </a:p>
        </p:txBody>
      </p:sp>
      <p:pic>
        <p:nvPicPr>
          <p:cNvPr id="4" name="Picture 4" descr="sb4157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2287351" cy="384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6324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Introduction: </a:t>
            </a:r>
          </a:p>
          <a:p>
            <a:pPr lvl="1"/>
            <a:r>
              <a:rPr lang="en-US" dirty="0" smtClean="0"/>
              <a:t>Animal hormones are usually secreted by </a:t>
            </a:r>
            <a:r>
              <a:rPr lang="en-US" u="sng" dirty="0" smtClean="0"/>
              <a:t> 						</a:t>
            </a:r>
            <a:r>
              <a:rPr lang="en-US" dirty="0" smtClean="0"/>
              <a:t> and transported through the </a:t>
            </a:r>
            <a:r>
              <a:rPr lang="en-US" u="sng" dirty="0" smtClean="0"/>
              <a:t> 									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Overall function of the endocrine system: </a:t>
            </a:r>
            <a:r>
              <a:rPr lang="en-US" u="sng" dirty="0" smtClean="0"/>
              <a:t>																	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7"/>
          <a:stretch/>
        </p:blipFill>
        <p:spPr bwMode="auto">
          <a:xfrm>
            <a:off x="3202492" y="2209800"/>
            <a:ext cx="453018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1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Body temperature responses in cold weather:</a:t>
            </a:r>
          </a:p>
          <a:p>
            <a:pPr lvl="1"/>
            <a:r>
              <a:rPr lang="en-US" dirty="0" err="1" smtClean="0"/>
              <a:t>Thermoreceptors</a:t>
            </a:r>
            <a:r>
              <a:rPr lang="en-US" dirty="0" smtClean="0"/>
              <a:t> under skin sense decrease in temperature and send messages to hypothalamus in brain</a:t>
            </a:r>
          </a:p>
          <a:p>
            <a:pPr lvl="1"/>
            <a:r>
              <a:rPr lang="en-US" dirty="0" smtClean="0"/>
              <a:t>Hypothalamus also has </a:t>
            </a:r>
            <a:r>
              <a:rPr lang="en-US" dirty="0" err="1" smtClean="0"/>
              <a:t>thermoreceptors</a:t>
            </a:r>
            <a:r>
              <a:rPr lang="en-US" dirty="0" smtClean="0"/>
              <a:t> to sense temperature of blood</a:t>
            </a:r>
          </a:p>
          <a:p>
            <a:pPr lvl="1"/>
            <a:r>
              <a:rPr lang="en-US" dirty="0" smtClean="0"/>
              <a:t> Hypothalamus sends messages to different parts of the body to cause the following changes:</a:t>
            </a:r>
          </a:p>
          <a:p>
            <a:pPr lvl="2"/>
            <a:r>
              <a:rPr lang="en-US" dirty="0" smtClean="0"/>
              <a:t>Vasoconstriction of blood vessels under the skin – </a:t>
            </a:r>
            <a:r>
              <a:rPr lang="en-US" u="sng" dirty="0" smtClean="0"/>
              <a:t>								</a:t>
            </a:r>
            <a:endParaRPr lang="en-US" dirty="0" smtClean="0"/>
          </a:p>
          <a:p>
            <a:pPr lvl="2"/>
            <a:r>
              <a:rPr lang="en-US" dirty="0" smtClean="0"/>
              <a:t>Metabolic rate </a:t>
            </a:r>
            <a:r>
              <a:rPr lang="en-US" u="sng" dirty="0" smtClean="0"/>
              <a:t>					</a:t>
            </a:r>
            <a:endParaRPr lang="en-US" dirty="0" smtClean="0"/>
          </a:p>
          <a:p>
            <a:pPr lvl="2"/>
            <a:r>
              <a:rPr lang="en-US" dirty="0" smtClean="0"/>
              <a:t>Involuntary </a:t>
            </a:r>
            <a:r>
              <a:rPr lang="en-US" u="sng" dirty="0" smtClean="0"/>
              <a:t>						</a:t>
            </a:r>
            <a:endParaRPr lang="en-US" dirty="0" smtClean="0"/>
          </a:p>
          <a:p>
            <a:pPr lvl="2"/>
            <a:r>
              <a:rPr lang="en-US" dirty="0" smtClean="0"/>
              <a:t>Body hairs </a:t>
            </a:r>
            <a:r>
              <a:rPr lang="en-US" u="sng" dirty="0" smtClean="0"/>
              <a:t>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6.5.10 Explain the control of body temperature, including the roles of the hypothalamus, sweat glands, sweat arterioles and shivering.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Body temperature responses to hot weather:</a:t>
            </a:r>
          </a:p>
          <a:p>
            <a:pPr lvl="1"/>
            <a:r>
              <a:rPr lang="en-US" dirty="0" err="1" smtClean="0"/>
              <a:t>Thermoreceptors</a:t>
            </a:r>
            <a:r>
              <a:rPr lang="en-US" dirty="0" smtClean="0"/>
              <a:t> under skin send messages to hypothalamus in brain and causes the following responses:</a:t>
            </a:r>
          </a:p>
          <a:p>
            <a:pPr lvl="2"/>
            <a:r>
              <a:rPr lang="en-US" dirty="0" smtClean="0"/>
              <a:t>Vasodilation </a:t>
            </a:r>
            <a:r>
              <a:rPr lang="en-US" u="sng" dirty="0" smtClean="0"/>
              <a:t>										</a:t>
            </a:r>
            <a:endParaRPr lang="en-US" dirty="0" smtClean="0"/>
          </a:p>
          <a:p>
            <a:pPr lvl="2"/>
            <a:r>
              <a:rPr lang="en-US" dirty="0" smtClean="0"/>
              <a:t>Sweating increases – </a:t>
            </a:r>
            <a:r>
              <a:rPr lang="en-US" u="sng" dirty="0" smtClean="0"/>
              <a:t>								</a:t>
            </a:r>
            <a:endParaRPr lang="en-US" dirty="0" smtClean="0"/>
          </a:p>
          <a:p>
            <a:pPr lvl="2"/>
            <a:r>
              <a:rPr lang="en-US" dirty="0" smtClean="0"/>
              <a:t>Metabolic rate </a:t>
            </a:r>
            <a:r>
              <a:rPr lang="en-US" u="sng" dirty="0" smtClean="0"/>
              <a:t>					</a:t>
            </a:r>
            <a:endParaRPr lang="en-US" dirty="0" smtClean="0"/>
          </a:p>
          <a:p>
            <a:pPr lvl="2"/>
            <a:r>
              <a:rPr lang="en-US" dirty="0" smtClean="0"/>
              <a:t>Body hairs </a:t>
            </a:r>
            <a:r>
              <a:rPr lang="en-US" u="sng" dirty="0" smtClean="0"/>
              <a:t>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chemeClr val="accent4"/>
                </a:solidFill>
              </a:rPr>
              <a:t>6.5.8 State that homeostasis involves maintaining the internal environment between limits, including blood pH, carbon dioxide concentration, body temperature and water balance.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Homeostasis </a:t>
            </a:r>
          </a:p>
          <a:p>
            <a:pPr lvl="1"/>
            <a:r>
              <a:rPr lang="en-US" dirty="0" smtClean="0"/>
              <a:t>maintaining a “steady state”</a:t>
            </a:r>
          </a:p>
          <a:p>
            <a:pPr lvl="1"/>
            <a:r>
              <a:rPr lang="en-US" dirty="0" smtClean="0"/>
              <a:t>Maintenance of </a:t>
            </a:r>
            <a:r>
              <a:rPr lang="en-US" u="sng" dirty="0" smtClean="0"/>
              <a:t>																																					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27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chemeClr val="accent4"/>
                </a:solidFill>
              </a:rPr>
              <a:t>6.5.9 Explain that homeostasis involves monitoring levels of variables and correcting changes in levels by negative feedback mechanisms.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Usually achieved by </a:t>
            </a:r>
            <a:r>
              <a:rPr lang="en-US" u="sng" dirty="0" smtClean="0"/>
              <a:t>				</a:t>
            </a:r>
            <a:r>
              <a:rPr lang="en-US" dirty="0" smtClean="0"/>
              <a:t>– a change in the level of an internal factor causes effectors to restore the internal environment to its original level </a:t>
            </a:r>
            <a:r>
              <a:rPr lang="en-US" u="sng" dirty="0" smtClean="0"/>
              <a:t>(					)</a:t>
            </a:r>
          </a:p>
          <a:p>
            <a:pPr lvl="2"/>
            <a:r>
              <a:rPr lang="en-US" dirty="0" smtClean="0"/>
              <a:t>Ex. An increase in body temperature causes the body to lose more heat and vice versa</a:t>
            </a:r>
          </a:p>
        </p:txBody>
      </p:sp>
      <p:pic>
        <p:nvPicPr>
          <p:cNvPr id="4" name="Picture 4" descr="page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7"/>
          <a:stretch/>
        </p:blipFill>
        <p:spPr bwMode="auto">
          <a:xfrm>
            <a:off x="5715000" y="3810000"/>
            <a:ext cx="206329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solidFill>
                  <a:schemeClr val="accent4"/>
                </a:solidFill>
              </a:rPr>
              <a:t>6.5.8 State that homeostasis involves maintaining the internal environment between limits, including blood pH, carbon dioxide concentration, body temperature and water balance.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Occasionally </a:t>
            </a:r>
            <a:r>
              <a:rPr lang="en-US" u="sng" dirty="0" smtClean="0"/>
              <a:t> 					</a:t>
            </a:r>
            <a:r>
              <a:rPr lang="en-US" dirty="0" smtClean="0"/>
              <a:t> is used, such as in childbirth – oxytocin is released, contractions occur, stimulate more release of oxytocin and therefore more contractions </a:t>
            </a:r>
            <a:r>
              <a:rPr lang="en-US" u="sng" dirty="0" smtClean="0"/>
              <a:t>(							)</a:t>
            </a:r>
          </a:p>
        </p:txBody>
      </p:sp>
      <p:pic>
        <p:nvPicPr>
          <p:cNvPr id="4" name="Picture 4" descr="p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92"/>
          <a:stretch>
            <a:fillRect/>
          </a:stretch>
        </p:blipFill>
        <p:spPr bwMode="auto">
          <a:xfrm>
            <a:off x="2057400" y="3886200"/>
            <a:ext cx="5638800" cy="283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8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3133"/>
            <a:ext cx="8229600" cy="4525963"/>
          </a:xfrm>
        </p:spPr>
        <p:txBody>
          <a:bodyPr/>
          <a:lstStyle/>
          <a:p>
            <a:r>
              <a:rPr lang="en-US" dirty="0" smtClean="0"/>
              <a:t>Ability of mammals to maintain a stable internal environment makes them </a:t>
            </a:r>
            <a:r>
              <a:rPr lang="en-US" u="sng" dirty="0" smtClean="0"/>
              <a:t>																										</a:t>
            </a:r>
            <a:endParaRPr lang="en-US" dirty="0" smtClean="0"/>
          </a:p>
          <a:p>
            <a:pPr lvl="1"/>
            <a:r>
              <a:rPr lang="en-US" dirty="0" smtClean="0"/>
              <a:t>Ex. Maintenance of internal body temperature</a:t>
            </a:r>
            <a:endParaRPr lang="en-US" dirty="0"/>
          </a:p>
        </p:txBody>
      </p:sp>
      <p:pic>
        <p:nvPicPr>
          <p:cNvPr id="3078" name="Picture 6" descr="C:\Users\dmilam\AppData\Local\Microsoft\Windows\Temporary Internet Files\Content.IE5\TKGMXOHG\MP90040339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4620566"/>
            <a:ext cx="3124200" cy="20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dmilam\AppData\Local\Microsoft\Windows\Temporary Internet Files\Content.IE5\TKGMXOHG\MP90040661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81784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dmilam\AppData\Local\Microsoft\Windows\Temporary Internet Files\Content.IE5\1EMUFUM3\MP90026253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4" y="4751832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6.5.7 State that the endocrine system consists of glands that release hormones that are transported in the blood.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0"/>
          <a:stretch/>
        </p:blipFill>
        <p:spPr bwMode="auto">
          <a:xfrm>
            <a:off x="3886200" y="2873030"/>
            <a:ext cx="5273040" cy="398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Mammals have two types of glands:</a:t>
            </a:r>
          </a:p>
          <a:p>
            <a:pPr lvl="1"/>
            <a:r>
              <a:rPr lang="en-US" u="sng" dirty="0" smtClean="0"/>
              <a:t> 				</a:t>
            </a:r>
            <a:r>
              <a:rPr lang="en-US" dirty="0" smtClean="0"/>
              <a:t> glands have </a:t>
            </a:r>
            <a:r>
              <a:rPr lang="en-US" u="sng" dirty="0" smtClean="0"/>
              <a:t>															</a:t>
            </a:r>
            <a:endParaRPr lang="en-US" dirty="0"/>
          </a:p>
        </p:txBody>
      </p:sp>
      <p:pic>
        <p:nvPicPr>
          <p:cNvPr id="5" name="Picture 6" descr="MCj0428075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30" y="3618547"/>
            <a:ext cx="91440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MCj0424484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3457893"/>
            <a:ext cx="10668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stom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449199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6.5.7 State that the endocrine system consists of glands that release hormones that are transported in the blood.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u="sng" dirty="0" smtClean="0"/>
              <a:t> 				</a:t>
            </a:r>
            <a:r>
              <a:rPr lang="en-US" dirty="0" smtClean="0"/>
              <a:t> glands </a:t>
            </a:r>
            <a:r>
              <a:rPr lang="en-US" u="sng" dirty="0" smtClean="0"/>
              <a:t>											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0"/>
          <a:stretch/>
        </p:blipFill>
        <p:spPr bwMode="auto">
          <a:xfrm>
            <a:off x="2514600" y="2484119"/>
            <a:ext cx="4451873" cy="42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7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/>
          <a:stretch/>
        </p:blipFill>
        <p:spPr bwMode="auto">
          <a:xfrm>
            <a:off x="0" y="0"/>
            <a:ext cx="5005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0"/>
            <a:ext cx="43434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Controls</a:t>
            </a:r>
            <a:r>
              <a:rPr lang="en-US" sz="2000" u="sng" dirty="0" smtClean="0"/>
              <a:t>				</a:t>
            </a:r>
            <a:r>
              <a:rPr lang="en-US" sz="2000" dirty="0" smtClean="0"/>
              <a:t>; connects nervous &amp; endocrine system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 smtClean="0"/>
              <a:t>Makes hormones that </a:t>
            </a:r>
            <a:r>
              <a:rPr lang="en-US" sz="2000" u="sng" dirty="0" smtClean="0"/>
              <a:t>				</a:t>
            </a:r>
            <a:endParaRPr lang="en-US" sz="20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 smtClean="0"/>
              <a:t>Makes </a:t>
            </a:r>
            <a:r>
              <a:rPr lang="en-US" sz="2000" u="sng" dirty="0" smtClean="0"/>
              <a:t>				</a:t>
            </a:r>
            <a:endParaRPr lang="en-US" sz="20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smtClean="0"/>
              <a:t>Makes </a:t>
            </a:r>
            <a:r>
              <a:rPr lang="en-US" sz="2000" u="sng" dirty="0" smtClean="0"/>
              <a:t>								</a:t>
            </a:r>
            <a:endParaRPr lang="en-US" sz="20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 smtClean="0"/>
              <a:t>Makes </a:t>
            </a:r>
            <a:r>
              <a:rPr lang="en-US" sz="2000" u="sng" dirty="0" smtClean="0"/>
              <a:t>								</a:t>
            </a:r>
            <a:endParaRPr lang="en-US" sz="20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000" dirty="0" smtClean="0"/>
              <a:t>Makes </a:t>
            </a:r>
            <a:r>
              <a:rPr lang="en-US" sz="2000" u="sng" dirty="0" smtClean="0"/>
              <a:t>								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Controls </a:t>
            </a:r>
            <a:r>
              <a:rPr lang="en-US" sz="2000" u="sng" dirty="0" smtClean="0"/>
              <a:t>			</a:t>
            </a:r>
            <a:r>
              <a:rPr lang="en-US" sz="2000" dirty="0" smtClean="0"/>
              <a:t>; makes </a:t>
            </a:r>
            <a:r>
              <a:rPr lang="en-US" sz="2000" u="sng" dirty="0" smtClean="0"/>
              <a:t>								</a:t>
            </a:r>
            <a:endParaRPr lang="en-US" sz="1800" dirty="0" smtClean="0"/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48200" y="228600"/>
            <a:ext cx="228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19600" y="1066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05300" y="1981200"/>
            <a:ext cx="571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05300" y="2762250"/>
            <a:ext cx="5715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69856" y="3581400"/>
            <a:ext cx="228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62450" y="4419600"/>
            <a:ext cx="514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4669856" y="5181600"/>
            <a:ext cx="228600" cy="106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541</Words>
  <Application>Microsoft Office PowerPoint</Application>
  <PresentationFormat>On-screen Show (4:3)</PresentationFormat>
  <Paragraphs>115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Endocrine System</vt:lpstr>
      <vt:lpstr>PowerPoint Presentation</vt:lpstr>
      <vt:lpstr>6.5.8 State that homeostasis involves maintaining the internal environment between limits, including blood pH, carbon dioxide concentration, body temperature and water balance.</vt:lpstr>
      <vt:lpstr>6.5.9 Explain that homeostasis involves monitoring levels of variables and correcting changes in levels by negative feedback mechanisms.</vt:lpstr>
      <vt:lpstr>6.5.8 State that homeostasis involves maintaining the internal environment between limits, including blood pH, carbon dioxide concentration, body temperature and water balance.</vt:lpstr>
      <vt:lpstr>PowerPoint Presentation</vt:lpstr>
      <vt:lpstr>6.5.7 State that the endocrine system consists of glands that release hormones that are transported in the blood.</vt:lpstr>
      <vt:lpstr>6.5.7 State that the endocrine system consists of glands that release hormones that are transported in the blood.</vt:lpstr>
      <vt:lpstr>PowerPoint Presentation</vt:lpstr>
      <vt:lpstr>6.5.11 Explain the control of blood glucose concentration, including the roles of glucagon, insulin and  and  cells in the pancreatic islets.</vt:lpstr>
      <vt:lpstr>6.5.11 Explain the control of blood glucose concentration, including the roles of glucagon, insulin and  and  cells in the pancreatic islets.</vt:lpstr>
      <vt:lpstr>6.5.11 Explain the control of blood glucose concentration, including the roles of glucagon, insulin and  and  cells in the pancreatic islets.</vt:lpstr>
      <vt:lpstr>PowerPoint Presentation</vt:lpstr>
      <vt:lpstr>6.5.12 Distinguish between type I and type II diabetes.</vt:lpstr>
      <vt:lpstr>6.5.12 Distinguish between type I and type II diabetes.</vt:lpstr>
      <vt:lpstr>6.5.10 Explain the control of body temperature, including the roles of the hypothalamus, sweat glands, sweat arterioles and shivering.</vt:lpstr>
      <vt:lpstr>6.5.10 Explain the control of body temperature, including the roles of the hypothalamus, sweat glands, sweat arterioles and shivering.</vt:lpstr>
      <vt:lpstr>6.5.10 Explain the control of body temperature, including the roles of the hypothalamus, sweat glands, sweat arterioles and shivering.</vt:lpstr>
      <vt:lpstr>6.5.10 Explain the control of body temperature, including the roles of the hypothalamus, sweat glands, sweat arterioles and shivering.</vt:lpstr>
      <vt:lpstr>6.5.10 Explain the control of body temperature, including the roles of the hypothalamus, sweat glands, sweat arterioles and shivering.</vt:lpstr>
      <vt:lpstr>6.5.10 Explain the control of body temperature, including the roles of the hypothalamus, sweat glands, sweat arterioles and shivering.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</dc:title>
  <dc:creator>Windows User</dc:creator>
  <cp:lastModifiedBy>Windows User</cp:lastModifiedBy>
  <cp:revision>58</cp:revision>
  <dcterms:created xsi:type="dcterms:W3CDTF">2013-04-14T18:49:30Z</dcterms:created>
  <dcterms:modified xsi:type="dcterms:W3CDTF">2013-04-14T22:54:42Z</dcterms:modified>
</cp:coreProperties>
</file>