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
  </p:notesMasterIdLst>
  <p:handoutMasterIdLst>
    <p:handoutMasterId r:id="rId13"/>
  </p:handoutMasterIdLst>
  <p:sldIdLst>
    <p:sldId id="528" r:id="rId2"/>
    <p:sldId id="449" r:id="rId3"/>
    <p:sldId id="450" r:id="rId4"/>
    <p:sldId id="529" r:id="rId5"/>
    <p:sldId id="530" r:id="rId6"/>
    <p:sldId id="532" r:id="rId7"/>
    <p:sldId id="533" r:id="rId8"/>
    <p:sldId id="534" r:id="rId9"/>
    <p:sldId id="535" r:id="rId10"/>
    <p:sldId id="531"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srgbClr val="00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1381"/>
    <a:srgbClr val="FFD10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Objects="1">
      <p:cViewPr varScale="1">
        <p:scale>
          <a:sx n="72" d="100"/>
          <a:sy n="72" d="100"/>
        </p:scale>
        <p:origin x="1062" y="6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9AA0A8C0-118F-4D46-B661-3179B01FD7E0}" type="datetimeFigureOut">
              <a:rPr lang="en-US" smtClean="0"/>
              <a:pPr/>
              <a:t>8/21/2014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B2CA66E-C927-0048-8F9C-85F48BC0BAB6}" type="slidenum">
              <a:rPr lang="en-US" smtClean="0"/>
              <a:pPr/>
              <a:t>‹#›</a:t>
            </a:fld>
            <a:endParaRPr lang="en-US"/>
          </a:p>
        </p:txBody>
      </p:sp>
    </p:spTree>
    <p:extLst>
      <p:ext uri="{BB962C8B-B14F-4D97-AF65-F5344CB8AC3E}">
        <p14:creationId xmlns:p14="http://schemas.microsoft.com/office/powerpoint/2010/main" val="21203955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F7C82DD-6A5B-8340-B8A8-B4352A0D233F}" type="datetimeFigureOut">
              <a:rPr lang="en-US" smtClean="0"/>
              <a:pPr/>
              <a:t>8/21/2014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D3D4FB8-5373-A041-B0DB-4622AE54ADBF}" type="slidenum">
              <a:rPr lang="en-US" smtClean="0"/>
              <a:pPr/>
              <a:t>‹#›</a:t>
            </a:fld>
            <a:endParaRPr lang="en-US"/>
          </a:p>
        </p:txBody>
      </p:sp>
    </p:spTree>
    <p:extLst>
      <p:ext uri="{BB962C8B-B14F-4D97-AF65-F5344CB8AC3E}">
        <p14:creationId xmlns:p14="http://schemas.microsoft.com/office/powerpoint/2010/main" val="234777199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p>
            <a:fld id="{19FC874D-94E9-DD43-8282-473DE07D5442}" type="slidenum">
              <a:rPr lang="en-US">
                <a:latin typeface="Arial" pitchFamily="-108" charset="0"/>
              </a:rPr>
              <a:pPr/>
              <a:t>6</a:t>
            </a:fld>
            <a:endParaRPr lang="en-US">
              <a:latin typeface="Arial" pitchFamily="-108" charset="0"/>
            </a:endParaRPr>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p:spPr>
        <p:txBody>
          <a:bodyPr/>
          <a:lstStyle/>
          <a:p>
            <a:pPr eaLnBrk="1" hangingPunct="1"/>
            <a:r>
              <a:rPr lang="en-US">
                <a:latin typeface="Arial" pitchFamily="-108" charset="0"/>
                <a:ea typeface="ＭＳ Ｐゴシック" pitchFamily="-108" charset="-128"/>
                <a:cs typeface="ＭＳ Ｐゴシック" pitchFamily="-108" charset="-128"/>
              </a:rPr>
              <a:t>This section about summaries on Cornell Notes is extremely important. Most students have great difficulty writing summaries. The Cornell Notes summaries are an excellent scaffold into writing more complex content driven summaries.</a:t>
            </a:r>
          </a:p>
          <a:p>
            <a:pPr eaLnBrk="1" hangingPunct="1"/>
            <a:r>
              <a:rPr lang="en-US">
                <a:latin typeface="Arial" pitchFamily="-108" charset="0"/>
                <a:ea typeface="ＭＳ Ｐゴシック" pitchFamily="-108" charset="-128"/>
                <a:cs typeface="ＭＳ Ｐゴシック" pitchFamily="-108" charset="-128"/>
              </a:rPr>
              <a:t>Pay particular attention to explaining the difference between synthesis summary and reflective summary.</a:t>
            </a:r>
          </a:p>
        </p:txBody>
      </p:sp>
    </p:spTree>
    <p:extLst>
      <p:ext uri="{BB962C8B-B14F-4D97-AF65-F5344CB8AC3E}">
        <p14:creationId xmlns:p14="http://schemas.microsoft.com/office/powerpoint/2010/main" val="42542295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p>
            <a:fld id="{19FC874D-94E9-DD43-8282-473DE07D5442}" type="slidenum">
              <a:rPr lang="en-US">
                <a:latin typeface="Arial" pitchFamily="-108" charset="0"/>
              </a:rPr>
              <a:pPr/>
              <a:t>7</a:t>
            </a:fld>
            <a:endParaRPr lang="en-US">
              <a:latin typeface="Arial" pitchFamily="-108" charset="0"/>
            </a:endParaRPr>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p:spPr>
        <p:txBody>
          <a:bodyPr/>
          <a:lstStyle/>
          <a:p>
            <a:pPr eaLnBrk="1" hangingPunct="1"/>
            <a:r>
              <a:rPr lang="en-US">
                <a:latin typeface="Arial" pitchFamily="-108" charset="0"/>
                <a:ea typeface="ＭＳ Ｐゴシック" pitchFamily="-108" charset="-128"/>
                <a:cs typeface="ＭＳ Ｐゴシック" pitchFamily="-108" charset="-128"/>
              </a:rPr>
              <a:t>This section about summaries on Cornell Notes is extremely important. Most students have great difficulty writing summaries. The Cornell Notes summaries are an excellent scaffold into writing more complex content driven summaries.</a:t>
            </a:r>
          </a:p>
          <a:p>
            <a:pPr eaLnBrk="1" hangingPunct="1"/>
            <a:r>
              <a:rPr lang="en-US">
                <a:latin typeface="Arial" pitchFamily="-108" charset="0"/>
                <a:ea typeface="ＭＳ Ｐゴシック" pitchFamily="-108" charset="-128"/>
                <a:cs typeface="ＭＳ Ｐゴシック" pitchFamily="-108" charset="-128"/>
              </a:rPr>
              <a:t>Pay particular attention to explaining the difference between synthesis summary and reflective summary.</a:t>
            </a:r>
          </a:p>
        </p:txBody>
      </p:sp>
    </p:spTree>
    <p:extLst>
      <p:ext uri="{BB962C8B-B14F-4D97-AF65-F5344CB8AC3E}">
        <p14:creationId xmlns:p14="http://schemas.microsoft.com/office/powerpoint/2010/main" val="17247708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DAAD5B70-92C4-AC42-AAE9-4257B7CF910B}" type="datetimeFigureOut">
              <a:rPr lang="en-US" smtClean="0"/>
              <a:pPr/>
              <a:t>8/21/2014</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FA7E4D0E-6EAB-964F-9E12-D4E005ACF627}"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AAD5B70-92C4-AC42-AAE9-4257B7CF910B}" type="datetimeFigureOut">
              <a:rPr lang="en-US" smtClean="0"/>
              <a:pPr/>
              <a:t>8/21/2014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7E4D0E-6EAB-964F-9E12-D4E005ACF62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AAD5B70-92C4-AC42-AAE9-4257B7CF910B}" type="datetimeFigureOut">
              <a:rPr lang="en-US" smtClean="0"/>
              <a:pPr/>
              <a:t>8/21/2014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7E4D0E-6EAB-964F-9E12-D4E005ACF62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AAD5B70-92C4-AC42-AAE9-4257B7CF910B}" type="datetimeFigureOut">
              <a:rPr lang="en-US" smtClean="0"/>
              <a:pPr/>
              <a:t>8/21/2014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7E4D0E-6EAB-964F-9E12-D4E005ACF62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DAAD5B70-92C4-AC42-AAE9-4257B7CF910B}" type="datetimeFigureOut">
              <a:rPr lang="en-US" smtClean="0"/>
              <a:pPr/>
              <a:t>8/21/2014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7E4D0E-6EAB-964F-9E12-D4E005ACF627}"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AAD5B70-92C4-AC42-AAE9-4257B7CF910B}" type="datetimeFigureOut">
              <a:rPr lang="en-US" smtClean="0"/>
              <a:pPr/>
              <a:t>8/21/2014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7E4D0E-6EAB-964F-9E12-D4E005ACF62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DAAD5B70-92C4-AC42-AAE9-4257B7CF910B}" type="datetimeFigureOut">
              <a:rPr lang="en-US" smtClean="0"/>
              <a:pPr/>
              <a:t>8/21/2014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A7E4D0E-6EAB-964F-9E12-D4E005ACF62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DAAD5B70-92C4-AC42-AAE9-4257B7CF910B}" type="datetimeFigureOut">
              <a:rPr lang="en-US" smtClean="0"/>
              <a:pPr/>
              <a:t>8/21/2014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A7E4D0E-6EAB-964F-9E12-D4E005ACF62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AAD5B70-92C4-AC42-AAE9-4257B7CF910B}" type="datetimeFigureOut">
              <a:rPr lang="en-US" smtClean="0"/>
              <a:pPr/>
              <a:t>8/21/2014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A7E4D0E-6EAB-964F-9E12-D4E005ACF62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AAD5B70-92C4-AC42-AAE9-4257B7CF910B}" type="datetimeFigureOut">
              <a:rPr lang="en-US" smtClean="0"/>
              <a:pPr/>
              <a:t>8/21/2014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7E4D0E-6EAB-964F-9E12-D4E005ACF62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DAAD5B70-92C4-AC42-AAE9-4257B7CF910B}" type="datetimeFigureOut">
              <a:rPr lang="en-US" smtClean="0"/>
              <a:pPr/>
              <a:t>8/21/2014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FA7E4D0E-6EAB-964F-9E12-D4E005ACF627}"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AAD5B70-92C4-AC42-AAE9-4257B7CF910B}" type="datetimeFigureOut">
              <a:rPr lang="en-US" smtClean="0"/>
              <a:pPr/>
              <a:t>8/21/2014</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FA7E4D0E-6EAB-964F-9E12-D4E005ACF627}"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4.jpeg"/><Relationship Id="rId2" Type="http://schemas.openxmlformats.org/officeDocument/2006/relationships/hyperlink" Target="http://www.wpclipart.com/money/dollar_symbol/money_symbol.png" TargetMode="External"/><Relationship Id="rId1" Type="http://schemas.openxmlformats.org/officeDocument/2006/relationships/slideLayout" Target="../slideLayouts/slideLayout2.xml"/><Relationship Id="rId6" Type="http://schemas.openxmlformats.org/officeDocument/2006/relationships/hyperlink" Target="http://images.google.com/imgres?imgurl=http://www1.istockphoto.com/file_thumbview_approve/2741452/2/istockphoto_2741452_british_flag.jpg&amp;imgrefurl=http://www.istockphoto.com/file_closeup/?id=2741452&amp;refnum=493681&amp;h=380&amp;w=317&amp;sz=59&amp;hl=en&amp;start=10&amp;um=1&amp;tbnid=v1VxJJdXGGtAXM:&amp;tbnh=123&amp;tbnw=103&amp;prev=/images?q=british+flag&amp;svnum=10&amp;um=1&amp;hl=en&amp;rls=TSHA,TSHA:2005-45,TSHA:en" TargetMode="External"/><Relationship Id="rId5" Type="http://schemas.openxmlformats.org/officeDocument/2006/relationships/image" Target="../media/image3.jpeg"/><Relationship Id="rId4" Type="http://schemas.openxmlformats.org/officeDocument/2006/relationships/hyperlink" Target="http://images.google.com/imgres?imgurl=http://wasalaam.files.wordpress.com/2006/07/140px-christian_cross.png&amp;imgrefurl=http://wasalaam.wordpress.com/2006/07/28/jesus-christ-in-christianity-and-islam/&amp;h=195&amp;w=140&amp;sz=1&amp;hl=en&amp;start=14&amp;um=1&amp;tbnid=QUo1U9YxFj61FM:&amp;tbnh=104&amp;tbnw=75&amp;prev=/images?q=christanity+cross&amp;svnum=10&amp;um=1&amp;hl=en&amp;rls=TSHA,TSHA:2005-45,TSHA:en" TargetMode="External"/></Relationships>
</file>

<file path=ppt/slides/_rels/slide10.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type="body" idx="1"/>
          </p:nvPr>
        </p:nvSpPr>
        <p:spPr>
          <a:xfrm>
            <a:off x="0" y="0"/>
            <a:ext cx="9144000" cy="6858000"/>
          </a:xfrm>
        </p:spPr>
        <p:txBody>
          <a:bodyPr>
            <a:normAutofit fontScale="92500"/>
          </a:bodyPr>
          <a:lstStyle/>
          <a:p>
            <a:pPr>
              <a:lnSpc>
                <a:spcPct val="90000"/>
              </a:lnSpc>
              <a:buNone/>
            </a:pPr>
            <a:r>
              <a:rPr lang="en-US" dirty="0" smtClean="0"/>
              <a:t>	</a:t>
            </a:r>
            <a:r>
              <a:rPr lang="en-US" sz="3459" b="1" i="1" u="sng" dirty="0" smtClean="0"/>
              <a:t>Three </a:t>
            </a:r>
            <a:r>
              <a:rPr lang="en-US" sz="3459" b="1" i="1" u="sng" dirty="0"/>
              <a:t>main motivators for immigration are</a:t>
            </a:r>
            <a:r>
              <a:rPr lang="en-US" sz="3459" b="1" i="1" u="sng" dirty="0" smtClean="0"/>
              <a:t>:    </a:t>
            </a:r>
          </a:p>
          <a:p>
            <a:pPr>
              <a:lnSpc>
                <a:spcPct val="90000"/>
              </a:lnSpc>
              <a:buNone/>
            </a:pPr>
            <a:endParaRPr lang="en-US" sz="3459" b="1" i="1" dirty="0" smtClean="0"/>
          </a:p>
          <a:p>
            <a:pPr>
              <a:lnSpc>
                <a:spcPct val="90000"/>
              </a:lnSpc>
              <a:buNone/>
            </a:pPr>
            <a:r>
              <a:rPr lang="en-US" sz="3459" b="1" i="1" dirty="0" smtClean="0"/>
              <a:t>          </a:t>
            </a:r>
            <a:r>
              <a:rPr lang="en-US" sz="3200" dirty="0" smtClean="0"/>
              <a:t>God </a:t>
            </a:r>
            <a:r>
              <a:rPr lang="en-US" sz="3200" dirty="0"/>
              <a:t>(religion, to escape religious </a:t>
            </a:r>
            <a:r>
              <a:rPr lang="en-US" sz="3200" dirty="0" smtClean="0"/>
              <a:t>persecution in    </a:t>
            </a:r>
            <a:r>
              <a:rPr lang="en-US" sz="3200" dirty="0" err="1" smtClean="0"/>
              <a:t>Eu</a:t>
            </a:r>
            <a:r>
              <a:rPr lang="en-US" sz="3200" dirty="0" smtClean="0"/>
              <a:t>           Europe</a:t>
            </a:r>
            <a:r>
              <a:rPr lang="en-US" sz="3200" dirty="0"/>
              <a:t>) </a:t>
            </a:r>
            <a:endParaRPr lang="en-US" sz="3200" dirty="0" smtClean="0"/>
          </a:p>
          <a:p>
            <a:pPr lvl="1">
              <a:lnSpc>
                <a:spcPct val="90000"/>
              </a:lnSpc>
              <a:buFontTx/>
              <a:buChar char="•"/>
            </a:pPr>
            <a:endParaRPr lang="en-US" sz="3200" dirty="0" smtClean="0"/>
          </a:p>
          <a:p>
            <a:pPr lvl="2">
              <a:lnSpc>
                <a:spcPct val="90000"/>
              </a:lnSpc>
              <a:buNone/>
            </a:pPr>
            <a:r>
              <a:rPr lang="en-US" sz="3200" dirty="0" smtClean="0"/>
              <a:t>  Gold </a:t>
            </a:r>
            <a:r>
              <a:rPr lang="en-US" sz="3200" dirty="0"/>
              <a:t>(wealth, money, and land were </a:t>
            </a:r>
            <a:r>
              <a:rPr lang="en-US" sz="3200" dirty="0" smtClean="0"/>
              <a:t>promised </a:t>
            </a:r>
            <a:r>
              <a:rPr lang="en-US" sz="3200" dirty="0"/>
              <a:t>to colonist and indentured servants </a:t>
            </a:r>
            <a:r>
              <a:rPr lang="en-US" sz="3200" dirty="0" smtClean="0"/>
              <a:t>who </a:t>
            </a:r>
            <a:r>
              <a:rPr lang="en-US" sz="3200" dirty="0"/>
              <a:t>were poor in Europe)</a:t>
            </a:r>
            <a:r>
              <a:rPr lang="en-US" sz="3200" dirty="0" smtClean="0"/>
              <a:t> </a:t>
            </a:r>
          </a:p>
          <a:p>
            <a:pPr lvl="2">
              <a:lnSpc>
                <a:spcPct val="90000"/>
              </a:lnSpc>
              <a:buFontTx/>
              <a:buChar char="•"/>
            </a:pPr>
            <a:endParaRPr lang="en-US" sz="3200" dirty="0" smtClean="0"/>
          </a:p>
          <a:p>
            <a:pPr lvl="2">
              <a:lnSpc>
                <a:spcPct val="90000"/>
              </a:lnSpc>
              <a:buFontTx/>
              <a:buChar char="•"/>
            </a:pPr>
            <a:r>
              <a:rPr lang="en-US" sz="3200" dirty="0" smtClean="0"/>
              <a:t>Glory </a:t>
            </a:r>
            <a:r>
              <a:rPr lang="en-US" sz="3200" dirty="0"/>
              <a:t>(Enlightenment ideas of fame, curiosity, and adventure motivated people to explore) </a:t>
            </a:r>
          </a:p>
          <a:p>
            <a:pPr lvl="1">
              <a:lnSpc>
                <a:spcPct val="90000"/>
              </a:lnSpc>
              <a:buFontTx/>
              <a:buNone/>
            </a:pPr>
            <a:endParaRPr lang="en-US" dirty="0" smtClean="0"/>
          </a:p>
          <a:p>
            <a:pPr>
              <a:lnSpc>
                <a:spcPct val="90000"/>
              </a:lnSpc>
            </a:pPr>
            <a:endParaRPr lang="en-US" i="1" dirty="0" smtClean="0">
              <a:solidFill>
                <a:srgbClr val="CC0000"/>
              </a:solidFill>
            </a:endParaRPr>
          </a:p>
          <a:p>
            <a:pPr>
              <a:lnSpc>
                <a:spcPct val="90000"/>
              </a:lnSpc>
            </a:pPr>
            <a:r>
              <a:rPr lang="en-US" i="1" dirty="0" smtClean="0">
                <a:solidFill>
                  <a:srgbClr val="CC0000"/>
                </a:solidFill>
              </a:rPr>
              <a:t>Return </a:t>
            </a:r>
            <a:r>
              <a:rPr lang="en-US" i="1" dirty="0">
                <a:solidFill>
                  <a:srgbClr val="CC0000"/>
                </a:solidFill>
              </a:rPr>
              <a:t>to your T Chart and draw the above symbols on factors that fit into each group. </a:t>
            </a:r>
          </a:p>
          <a:p>
            <a:pPr lvl="1">
              <a:lnSpc>
                <a:spcPct val="90000"/>
              </a:lnSpc>
            </a:pPr>
            <a:endParaRPr lang="en-US" i="1" dirty="0">
              <a:solidFill>
                <a:srgbClr val="CC0000"/>
              </a:solidFill>
            </a:endParaRPr>
          </a:p>
        </p:txBody>
      </p:sp>
      <p:pic>
        <p:nvPicPr>
          <p:cNvPr id="41990" name="Picture 6" descr="money_symbol">
            <a:hlinkClick r:id="rId2"/>
          </p:cNvPr>
          <p:cNvPicPr>
            <a:picLocks noChangeAspect="1" noChangeArrowheads="1"/>
          </p:cNvPicPr>
          <p:nvPr/>
        </p:nvPicPr>
        <p:blipFill>
          <a:blip r:embed="rId3"/>
          <a:srcRect/>
          <a:stretch>
            <a:fillRect/>
          </a:stretch>
        </p:blipFill>
        <p:spPr bwMode="auto">
          <a:xfrm>
            <a:off x="52387" y="2514600"/>
            <a:ext cx="819150" cy="914400"/>
          </a:xfrm>
          <a:prstGeom prst="rect">
            <a:avLst/>
          </a:prstGeom>
          <a:noFill/>
        </p:spPr>
      </p:pic>
      <p:pic>
        <p:nvPicPr>
          <p:cNvPr id="41992" name="Picture 8" descr="140px-christian_cross">
            <a:hlinkClick r:id="rId4"/>
          </p:cNvPr>
          <p:cNvPicPr>
            <a:picLocks noChangeAspect="1" noChangeArrowheads="1"/>
          </p:cNvPicPr>
          <p:nvPr/>
        </p:nvPicPr>
        <p:blipFill>
          <a:blip r:embed="rId5"/>
          <a:srcRect/>
          <a:stretch>
            <a:fillRect/>
          </a:stretch>
        </p:blipFill>
        <p:spPr bwMode="auto">
          <a:xfrm>
            <a:off x="52387" y="990600"/>
            <a:ext cx="769938" cy="1066800"/>
          </a:xfrm>
          <a:prstGeom prst="rect">
            <a:avLst/>
          </a:prstGeom>
          <a:noFill/>
        </p:spPr>
      </p:pic>
      <p:pic>
        <p:nvPicPr>
          <p:cNvPr id="41994" name="Picture 10" descr="istockphoto_2741452_british_flag">
            <a:hlinkClick r:id="rId6"/>
          </p:cNvPr>
          <p:cNvPicPr>
            <a:picLocks noChangeAspect="1" noChangeArrowheads="1"/>
          </p:cNvPicPr>
          <p:nvPr/>
        </p:nvPicPr>
        <p:blipFill>
          <a:blip r:embed="rId7"/>
          <a:srcRect/>
          <a:stretch>
            <a:fillRect/>
          </a:stretch>
        </p:blipFill>
        <p:spPr bwMode="auto">
          <a:xfrm>
            <a:off x="52387" y="3962400"/>
            <a:ext cx="766763" cy="1066800"/>
          </a:xfrm>
          <a:prstGeom prst="rect">
            <a:avLst/>
          </a:prstGeom>
          <a:noFill/>
        </p:spPr>
      </p:pic>
    </p:spTree>
    <p:extLst>
      <p:ext uri="{BB962C8B-B14F-4D97-AF65-F5344CB8AC3E}">
        <p14:creationId xmlns:p14="http://schemas.microsoft.com/office/powerpoint/2010/main" val="7624745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50000" decel="50000" fill="hold" grpId="0" nodeType="clickEffect">
                                  <p:stCondLst>
                                    <p:cond delay="0"/>
                                  </p:stCondLst>
                                  <p:childTnLst>
                                    <p:set>
                                      <p:cBhvr>
                                        <p:cTn id="6" dur="1" fill="hold">
                                          <p:stCondLst>
                                            <p:cond delay="0"/>
                                          </p:stCondLst>
                                        </p:cTn>
                                        <p:tgtEl>
                                          <p:spTgt spid="41987">
                                            <p:txEl>
                                              <p:pRg st="0" end="0"/>
                                            </p:txEl>
                                          </p:spTgt>
                                        </p:tgtEl>
                                        <p:attrNameLst>
                                          <p:attrName>style.visibility</p:attrName>
                                        </p:attrNameLst>
                                      </p:cBhvr>
                                      <p:to>
                                        <p:strVal val="visible"/>
                                      </p:to>
                                    </p:set>
                                    <p:anim calcmode="lin" valueType="num">
                                      <p:cBhvr additive="base">
                                        <p:cTn id="7" dur="500" fill="hold"/>
                                        <p:tgtEl>
                                          <p:spTgt spid="4198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198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accel="50000" decel="50000" fill="hold" grpId="0" nodeType="clickEffect">
                                  <p:stCondLst>
                                    <p:cond delay="0"/>
                                  </p:stCondLst>
                                  <p:childTnLst>
                                    <p:set>
                                      <p:cBhvr>
                                        <p:cTn id="12" dur="1" fill="hold">
                                          <p:stCondLst>
                                            <p:cond delay="0"/>
                                          </p:stCondLst>
                                        </p:cTn>
                                        <p:tgtEl>
                                          <p:spTgt spid="41987">
                                            <p:txEl>
                                              <p:pRg st="2" end="2"/>
                                            </p:txEl>
                                          </p:spTgt>
                                        </p:tgtEl>
                                        <p:attrNameLst>
                                          <p:attrName>style.visibility</p:attrName>
                                        </p:attrNameLst>
                                      </p:cBhvr>
                                      <p:to>
                                        <p:strVal val="visible"/>
                                      </p:to>
                                    </p:set>
                                    <p:anim calcmode="lin" valueType="num">
                                      <p:cBhvr additive="base">
                                        <p:cTn id="13" dur="500" fill="hold"/>
                                        <p:tgtEl>
                                          <p:spTgt spid="41987">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1987">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accel="50000" decel="50000" fill="hold" grpId="0" nodeType="withEffect">
                                  <p:stCondLst>
                                    <p:cond delay="0"/>
                                  </p:stCondLst>
                                  <p:childTnLst>
                                    <p:set>
                                      <p:cBhvr>
                                        <p:cTn id="16" dur="1" fill="hold">
                                          <p:stCondLst>
                                            <p:cond delay="0"/>
                                          </p:stCondLst>
                                        </p:cTn>
                                        <p:tgtEl>
                                          <p:spTgt spid="41987">
                                            <p:txEl>
                                              <p:pRg st="4" end="4"/>
                                            </p:txEl>
                                          </p:spTgt>
                                        </p:tgtEl>
                                        <p:attrNameLst>
                                          <p:attrName>style.visibility</p:attrName>
                                        </p:attrNameLst>
                                      </p:cBhvr>
                                      <p:to>
                                        <p:strVal val="visible"/>
                                      </p:to>
                                    </p:set>
                                    <p:anim calcmode="lin" valueType="num">
                                      <p:cBhvr additive="base">
                                        <p:cTn id="17" dur="500" fill="hold"/>
                                        <p:tgtEl>
                                          <p:spTgt spid="41987">
                                            <p:txEl>
                                              <p:pRg st="4" end="4"/>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41987">
                                            <p:txEl>
                                              <p:pRg st="4" end="4"/>
                                            </p:txEl>
                                          </p:spTgt>
                                        </p:tgtEl>
                                        <p:attrNameLst>
                                          <p:attrName>ppt_y</p:attrName>
                                        </p:attrNameLst>
                                      </p:cBhvr>
                                      <p:tavLst>
                                        <p:tav tm="0">
                                          <p:val>
                                            <p:strVal val="1+#ppt_h/2"/>
                                          </p:val>
                                        </p:tav>
                                        <p:tav tm="100000">
                                          <p:val>
                                            <p:strVal val="#ppt_y"/>
                                          </p:val>
                                        </p:tav>
                                      </p:tavLst>
                                    </p:anim>
                                  </p:childTnLst>
                                </p:cTn>
                              </p:par>
                              <p:par>
                                <p:cTn id="19" presetID="2" presetClass="entr" presetSubtype="4" accel="50000" decel="50000" fill="hold" grpId="0" nodeType="withEffect">
                                  <p:stCondLst>
                                    <p:cond delay="0"/>
                                  </p:stCondLst>
                                  <p:childTnLst>
                                    <p:set>
                                      <p:cBhvr>
                                        <p:cTn id="20" dur="1" fill="hold">
                                          <p:stCondLst>
                                            <p:cond delay="0"/>
                                          </p:stCondLst>
                                        </p:cTn>
                                        <p:tgtEl>
                                          <p:spTgt spid="41987">
                                            <p:txEl>
                                              <p:pRg st="6" end="6"/>
                                            </p:txEl>
                                          </p:spTgt>
                                        </p:tgtEl>
                                        <p:attrNameLst>
                                          <p:attrName>style.visibility</p:attrName>
                                        </p:attrNameLst>
                                      </p:cBhvr>
                                      <p:to>
                                        <p:strVal val="visible"/>
                                      </p:to>
                                    </p:set>
                                    <p:anim calcmode="lin" valueType="num">
                                      <p:cBhvr additive="base">
                                        <p:cTn id="21" dur="500" fill="hold"/>
                                        <p:tgtEl>
                                          <p:spTgt spid="41987">
                                            <p:txEl>
                                              <p:pRg st="6" end="6"/>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41987">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accel="50000" decel="50000" fill="hold" grpId="0" nodeType="clickEffect">
                                  <p:stCondLst>
                                    <p:cond delay="0"/>
                                  </p:stCondLst>
                                  <p:childTnLst>
                                    <p:set>
                                      <p:cBhvr>
                                        <p:cTn id="26" dur="1" fill="hold">
                                          <p:stCondLst>
                                            <p:cond delay="0"/>
                                          </p:stCondLst>
                                        </p:cTn>
                                        <p:tgtEl>
                                          <p:spTgt spid="41987">
                                            <p:txEl>
                                              <p:pRg st="9" end="9"/>
                                            </p:txEl>
                                          </p:spTgt>
                                        </p:tgtEl>
                                        <p:attrNameLst>
                                          <p:attrName>style.visibility</p:attrName>
                                        </p:attrNameLst>
                                      </p:cBhvr>
                                      <p:to>
                                        <p:strVal val="visible"/>
                                      </p:to>
                                    </p:set>
                                    <p:anim calcmode="lin" valueType="num">
                                      <p:cBhvr additive="base">
                                        <p:cTn id="27" dur="500" fill="hold"/>
                                        <p:tgtEl>
                                          <p:spTgt spid="41987">
                                            <p:txEl>
                                              <p:pRg st="9" end="9"/>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41987">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accel="50000" decel="50000" fill="hold" grpId="1" nodeType="clickEffect">
                                  <p:stCondLst>
                                    <p:cond delay="0"/>
                                  </p:stCondLst>
                                  <p:childTnLst>
                                    <p:set>
                                      <p:cBhvr>
                                        <p:cTn id="32" dur="1" fill="hold">
                                          <p:stCondLst>
                                            <p:cond delay="0"/>
                                          </p:stCondLst>
                                        </p:cTn>
                                        <p:tgtEl>
                                          <p:spTgt spid="41987">
                                            <p:txEl>
                                              <p:pRg st="0" end="0"/>
                                            </p:txEl>
                                          </p:spTgt>
                                        </p:tgtEl>
                                        <p:attrNameLst>
                                          <p:attrName>style.visibility</p:attrName>
                                        </p:attrNameLst>
                                      </p:cBhvr>
                                      <p:to>
                                        <p:strVal val="visible"/>
                                      </p:to>
                                    </p:set>
                                    <p:anim calcmode="lin" valueType="num">
                                      <p:cBhvr additive="base">
                                        <p:cTn id="33" dur="500" fill="hold"/>
                                        <p:tgtEl>
                                          <p:spTgt spid="41987">
                                            <p:txEl>
                                              <p:pRg st="0" end="0"/>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4198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accel="50000" decel="50000" fill="hold" grpId="1" nodeType="clickEffect">
                                  <p:stCondLst>
                                    <p:cond delay="0"/>
                                  </p:stCondLst>
                                  <p:childTnLst>
                                    <p:set>
                                      <p:cBhvr>
                                        <p:cTn id="38" dur="1" fill="hold">
                                          <p:stCondLst>
                                            <p:cond delay="0"/>
                                          </p:stCondLst>
                                        </p:cTn>
                                        <p:tgtEl>
                                          <p:spTgt spid="41987">
                                            <p:txEl>
                                              <p:pRg st="2" end="2"/>
                                            </p:txEl>
                                          </p:spTgt>
                                        </p:tgtEl>
                                        <p:attrNameLst>
                                          <p:attrName>style.visibility</p:attrName>
                                        </p:attrNameLst>
                                      </p:cBhvr>
                                      <p:to>
                                        <p:strVal val="visible"/>
                                      </p:to>
                                    </p:set>
                                    <p:anim calcmode="lin" valueType="num">
                                      <p:cBhvr additive="base">
                                        <p:cTn id="39" dur="500" fill="hold"/>
                                        <p:tgtEl>
                                          <p:spTgt spid="41987">
                                            <p:txEl>
                                              <p:pRg st="2" end="2"/>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41987">
                                            <p:txEl>
                                              <p:pRg st="2" end="2"/>
                                            </p:txEl>
                                          </p:spTgt>
                                        </p:tgtEl>
                                        <p:attrNameLst>
                                          <p:attrName>ppt_y</p:attrName>
                                        </p:attrNameLst>
                                      </p:cBhvr>
                                      <p:tavLst>
                                        <p:tav tm="0">
                                          <p:val>
                                            <p:strVal val="1+#ppt_h/2"/>
                                          </p:val>
                                        </p:tav>
                                        <p:tav tm="100000">
                                          <p:val>
                                            <p:strVal val="#ppt_y"/>
                                          </p:val>
                                        </p:tav>
                                      </p:tavLst>
                                    </p:anim>
                                  </p:childTnLst>
                                </p:cTn>
                              </p:par>
                              <p:par>
                                <p:cTn id="41" presetID="2" presetClass="entr" presetSubtype="4" accel="50000" decel="50000" fill="hold" grpId="1" nodeType="withEffect">
                                  <p:stCondLst>
                                    <p:cond delay="0"/>
                                  </p:stCondLst>
                                  <p:childTnLst>
                                    <p:set>
                                      <p:cBhvr>
                                        <p:cTn id="42" dur="1" fill="hold">
                                          <p:stCondLst>
                                            <p:cond delay="0"/>
                                          </p:stCondLst>
                                        </p:cTn>
                                        <p:tgtEl>
                                          <p:spTgt spid="41987">
                                            <p:txEl>
                                              <p:pRg st="4" end="4"/>
                                            </p:txEl>
                                          </p:spTgt>
                                        </p:tgtEl>
                                        <p:attrNameLst>
                                          <p:attrName>style.visibility</p:attrName>
                                        </p:attrNameLst>
                                      </p:cBhvr>
                                      <p:to>
                                        <p:strVal val="visible"/>
                                      </p:to>
                                    </p:set>
                                    <p:anim calcmode="lin" valueType="num">
                                      <p:cBhvr additive="base">
                                        <p:cTn id="43" dur="500" fill="hold"/>
                                        <p:tgtEl>
                                          <p:spTgt spid="41987">
                                            <p:txEl>
                                              <p:pRg st="4" end="4"/>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1987">
                                            <p:txEl>
                                              <p:pRg st="4" end="4"/>
                                            </p:txEl>
                                          </p:spTgt>
                                        </p:tgtEl>
                                        <p:attrNameLst>
                                          <p:attrName>ppt_y</p:attrName>
                                        </p:attrNameLst>
                                      </p:cBhvr>
                                      <p:tavLst>
                                        <p:tav tm="0">
                                          <p:val>
                                            <p:strVal val="1+#ppt_h/2"/>
                                          </p:val>
                                        </p:tav>
                                        <p:tav tm="100000">
                                          <p:val>
                                            <p:strVal val="#ppt_y"/>
                                          </p:val>
                                        </p:tav>
                                      </p:tavLst>
                                    </p:anim>
                                  </p:childTnLst>
                                </p:cTn>
                              </p:par>
                              <p:par>
                                <p:cTn id="45" presetID="2" presetClass="entr" presetSubtype="4" accel="50000" decel="50000" fill="hold" grpId="1" nodeType="withEffect">
                                  <p:stCondLst>
                                    <p:cond delay="0"/>
                                  </p:stCondLst>
                                  <p:childTnLst>
                                    <p:set>
                                      <p:cBhvr>
                                        <p:cTn id="46" dur="1" fill="hold">
                                          <p:stCondLst>
                                            <p:cond delay="0"/>
                                          </p:stCondLst>
                                        </p:cTn>
                                        <p:tgtEl>
                                          <p:spTgt spid="41987">
                                            <p:txEl>
                                              <p:pRg st="6" end="6"/>
                                            </p:txEl>
                                          </p:spTgt>
                                        </p:tgtEl>
                                        <p:attrNameLst>
                                          <p:attrName>style.visibility</p:attrName>
                                        </p:attrNameLst>
                                      </p:cBhvr>
                                      <p:to>
                                        <p:strVal val="visible"/>
                                      </p:to>
                                    </p:set>
                                    <p:anim calcmode="lin" valueType="num">
                                      <p:cBhvr additive="base">
                                        <p:cTn id="47" dur="500" fill="hold"/>
                                        <p:tgtEl>
                                          <p:spTgt spid="41987">
                                            <p:txEl>
                                              <p:pRg st="6" end="6"/>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41987">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accel="50000" decel="50000" fill="hold" grpId="1" nodeType="clickEffect">
                                  <p:stCondLst>
                                    <p:cond delay="0"/>
                                  </p:stCondLst>
                                  <p:childTnLst>
                                    <p:set>
                                      <p:cBhvr>
                                        <p:cTn id="52" dur="1" fill="hold">
                                          <p:stCondLst>
                                            <p:cond delay="0"/>
                                          </p:stCondLst>
                                        </p:cTn>
                                        <p:tgtEl>
                                          <p:spTgt spid="41987">
                                            <p:txEl>
                                              <p:pRg st="9" end="9"/>
                                            </p:txEl>
                                          </p:spTgt>
                                        </p:tgtEl>
                                        <p:attrNameLst>
                                          <p:attrName>style.visibility</p:attrName>
                                        </p:attrNameLst>
                                      </p:cBhvr>
                                      <p:to>
                                        <p:strVal val="visible"/>
                                      </p:to>
                                    </p:set>
                                    <p:anim calcmode="lin" valueType="num">
                                      <p:cBhvr additive="base">
                                        <p:cTn id="53" dur="500" fill="hold"/>
                                        <p:tgtEl>
                                          <p:spTgt spid="41987">
                                            <p:txEl>
                                              <p:pRg st="9" end="9"/>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41987">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7" grpId="0" build="p"/>
      <p:bldP spid="41987" grpId="1"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descr="homework-highlights-color.gif"/>
          <p:cNvPicPr>
            <a:picLocks noGrp="1" noChangeAspect="1"/>
          </p:cNvPicPr>
          <p:nvPr>
            <p:ph idx="1"/>
          </p:nvPr>
        </p:nvPicPr>
        <p:blipFill>
          <a:blip r:embed="rId2"/>
          <a:stretch>
            <a:fillRect/>
          </a:stretch>
        </p:blipFill>
        <p:spPr>
          <a:xfrm>
            <a:off x="5791200" y="2377966"/>
            <a:ext cx="2932555" cy="3922180"/>
          </a:xfrm>
        </p:spPr>
      </p:pic>
      <p:sp>
        <p:nvSpPr>
          <p:cNvPr id="4" name="Rectangle 3"/>
          <p:cNvSpPr/>
          <p:nvPr/>
        </p:nvSpPr>
        <p:spPr>
          <a:xfrm>
            <a:off x="381000" y="533400"/>
            <a:ext cx="8626534" cy="3170099"/>
          </a:xfrm>
          <a:prstGeom prst="rect">
            <a:avLst/>
          </a:prstGeom>
        </p:spPr>
        <p:txBody>
          <a:bodyPr wrap="square">
            <a:spAutoFit/>
          </a:bodyPr>
          <a:lstStyle/>
          <a:p>
            <a:pPr lvl="0" defTabSz="914400">
              <a:spcBef>
                <a:spcPct val="0"/>
              </a:spcBef>
            </a:pPr>
            <a:r>
              <a:rPr lang="en-US" sz="5000" dirty="0" smtClean="0">
                <a:solidFill>
                  <a:srgbClr val="04617B"/>
                </a:solidFill>
                <a:latin typeface="Calibri"/>
                <a:ea typeface="+mj-ea"/>
                <a:cs typeface="+mj-cs"/>
              </a:rPr>
              <a:t/>
            </a:r>
            <a:br>
              <a:rPr lang="en-US" sz="5000" dirty="0" smtClean="0">
                <a:solidFill>
                  <a:srgbClr val="04617B"/>
                </a:solidFill>
                <a:latin typeface="Calibri"/>
                <a:ea typeface="+mj-ea"/>
                <a:cs typeface="+mj-cs"/>
              </a:rPr>
            </a:br>
            <a:r>
              <a:rPr lang="en-US" sz="5000" dirty="0" smtClean="0">
                <a:solidFill>
                  <a:srgbClr val="04617B"/>
                </a:solidFill>
                <a:latin typeface="Calibri"/>
                <a:ea typeface="+mj-ea"/>
                <a:cs typeface="+mj-cs"/>
              </a:rPr>
              <a:t>1) Finish Cornell Notes</a:t>
            </a:r>
          </a:p>
          <a:p>
            <a:pPr lvl="0" defTabSz="914400">
              <a:spcBef>
                <a:spcPct val="0"/>
              </a:spcBef>
            </a:pPr>
            <a:r>
              <a:rPr lang="en-US" sz="5000" dirty="0">
                <a:solidFill>
                  <a:srgbClr val="04617B"/>
                </a:solidFill>
                <a:latin typeface="Calibri"/>
                <a:ea typeface="+mj-ea"/>
                <a:cs typeface="+mj-cs"/>
              </a:rPr>
              <a:t>	</a:t>
            </a:r>
            <a:r>
              <a:rPr lang="en-US" sz="5000" dirty="0" smtClean="0">
                <a:solidFill>
                  <a:srgbClr val="04617B"/>
                </a:solidFill>
                <a:latin typeface="Calibri"/>
                <a:ea typeface="+mj-ea"/>
                <a:cs typeface="+mj-cs"/>
              </a:rPr>
              <a:t>- questions </a:t>
            </a:r>
          </a:p>
          <a:p>
            <a:pPr lvl="0" defTabSz="914400">
              <a:spcBef>
                <a:spcPct val="0"/>
              </a:spcBef>
            </a:pPr>
            <a:r>
              <a:rPr lang="en-US" sz="5000" dirty="0">
                <a:solidFill>
                  <a:srgbClr val="04617B"/>
                </a:solidFill>
                <a:latin typeface="Calibri"/>
                <a:ea typeface="+mj-ea"/>
                <a:cs typeface="+mj-cs"/>
              </a:rPr>
              <a:t>	</a:t>
            </a:r>
            <a:r>
              <a:rPr lang="en-US" sz="5000" dirty="0" smtClean="0">
                <a:solidFill>
                  <a:srgbClr val="04617B"/>
                </a:solidFill>
                <a:latin typeface="Calibri"/>
                <a:ea typeface="+mj-ea"/>
                <a:cs typeface="+mj-cs"/>
              </a:rPr>
              <a:t>- summary </a:t>
            </a:r>
          </a:p>
        </p:txBody>
      </p:sp>
    </p:spTree>
    <p:extLst>
      <p:ext uri="{BB962C8B-B14F-4D97-AF65-F5344CB8AC3E}">
        <p14:creationId xmlns:p14="http://schemas.microsoft.com/office/powerpoint/2010/main" val="14674578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124" y="704374"/>
            <a:ext cx="7696676" cy="742950"/>
          </a:xfrm>
        </p:spPr>
        <p:txBody>
          <a:bodyPr>
            <a:normAutofit/>
          </a:bodyPr>
          <a:lstStyle/>
          <a:p>
            <a:pPr eaLnBrk="1" hangingPunct="1">
              <a:defRPr/>
            </a:pPr>
            <a:r>
              <a:rPr lang="en-US" sz="4100" b="1"/>
              <a:t>      </a:t>
            </a:r>
            <a:r>
              <a:rPr lang="en-US" sz="4100" b="1" u="sng"/>
              <a:t>Costa’s Levels of Questions</a:t>
            </a:r>
          </a:p>
        </p:txBody>
      </p:sp>
      <p:sp>
        <p:nvSpPr>
          <p:cNvPr id="11267" name="Content Placeholder 2"/>
          <p:cNvSpPr>
            <a:spLocks noGrp="1"/>
          </p:cNvSpPr>
          <p:nvPr>
            <p:ph sz="half" idx="1"/>
          </p:nvPr>
        </p:nvSpPr>
        <p:spPr>
          <a:xfrm>
            <a:off x="381478" y="1447324"/>
            <a:ext cx="2818923" cy="5029200"/>
          </a:xfrm>
        </p:spPr>
        <p:txBody>
          <a:bodyPr/>
          <a:lstStyle/>
          <a:p>
            <a:pPr eaLnBrk="1" hangingPunct="1">
              <a:spcBef>
                <a:spcPts val="1598"/>
              </a:spcBef>
            </a:pPr>
            <a:r>
              <a:rPr lang="en-US" sz="2800" b="1" i="1" u="sng"/>
              <a:t>Level 1: Know</a:t>
            </a:r>
          </a:p>
          <a:p>
            <a:pPr lvl="1" eaLnBrk="1" hangingPunct="1"/>
            <a:r>
              <a:rPr lang="en-US" sz="2800" b="1" i="1">
                <a:solidFill>
                  <a:srgbClr val="115964"/>
                </a:solidFill>
              </a:rPr>
              <a:t>Define</a:t>
            </a:r>
          </a:p>
          <a:p>
            <a:pPr lvl="1" eaLnBrk="1" hangingPunct="1"/>
            <a:r>
              <a:rPr lang="en-US" sz="2800" b="1" i="1">
                <a:solidFill>
                  <a:srgbClr val="115964"/>
                </a:solidFill>
              </a:rPr>
              <a:t>Describe</a:t>
            </a:r>
          </a:p>
          <a:p>
            <a:pPr lvl="1" eaLnBrk="1" hangingPunct="1"/>
            <a:r>
              <a:rPr lang="en-US" sz="2800" b="1" i="1">
                <a:solidFill>
                  <a:srgbClr val="115964"/>
                </a:solidFill>
              </a:rPr>
              <a:t>Identify</a:t>
            </a:r>
          </a:p>
          <a:p>
            <a:pPr lvl="1" eaLnBrk="1" hangingPunct="1"/>
            <a:r>
              <a:rPr lang="en-US" sz="2800" b="1" i="1">
                <a:solidFill>
                  <a:srgbClr val="115964"/>
                </a:solidFill>
              </a:rPr>
              <a:t>List</a:t>
            </a:r>
          </a:p>
          <a:p>
            <a:pPr lvl="1" eaLnBrk="1" hangingPunct="1"/>
            <a:r>
              <a:rPr lang="en-US" sz="2800" b="1" i="1">
                <a:solidFill>
                  <a:srgbClr val="115964"/>
                </a:solidFill>
              </a:rPr>
              <a:t>Name</a:t>
            </a:r>
          </a:p>
          <a:p>
            <a:pPr lvl="1" eaLnBrk="1" hangingPunct="1"/>
            <a:r>
              <a:rPr lang="en-US" sz="2800" b="1" i="1">
                <a:solidFill>
                  <a:srgbClr val="115964"/>
                </a:solidFill>
              </a:rPr>
              <a:t>Observe</a:t>
            </a:r>
          </a:p>
          <a:p>
            <a:pPr lvl="1" eaLnBrk="1" hangingPunct="1"/>
            <a:r>
              <a:rPr lang="en-US" sz="2800" b="1" i="1">
                <a:solidFill>
                  <a:srgbClr val="115964"/>
                </a:solidFill>
              </a:rPr>
              <a:t>Recite</a:t>
            </a:r>
          </a:p>
          <a:p>
            <a:pPr lvl="1" eaLnBrk="1" hangingPunct="1"/>
            <a:r>
              <a:rPr lang="en-US" sz="2800" b="1" i="1">
                <a:solidFill>
                  <a:srgbClr val="115964"/>
                </a:solidFill>
              </a:rPr>
              <a:t>Scan</a:t>
            </a:r>
            <a:r>
              <a:rPr lang="en-US" sz="2800">
                <a:solidFill>
                  <a:srgbClr val="115964"/>
                </a:solidFill>
              </a:rPr>
              <a:t> </a:t>
            </a:r>
          </a:p>
        </p:txBody>
      </p:sp>
      <p:sp>
        <p:nvSpPr>
          <p:cNvPr id="11268" name="Content Placeholder 3"/>
          <p:cNvSpPr>
            <a:spLocks noGrp="1"/>
          </p:cNvSpPr>
          <p:nvPr>
            <p:ph sz="half" idx="2"/>
          </p:nvPr>
        </p:nvSpPr>
        <p:spPr>
          <a:xfrm>
            <a:off x="3200400" y="1447324"/>
            <a:ext cx="2743200" cy="5029200"/>
          </a:xfrm>
        </p:spPr>
        <p:txBody>
          <a:bodyPr/>
          <a:lstStyle/>
          <a:p>
            <a:pPr eaLnBrk="1" hangingPunct="1">
              <a:spcBef>
                <a:spcPts val="1598"/>
              </a:spcBef>
            </a:pPr>
            <a:r>
              <a:rPr lang="en-US" sz="2800" b="1" i="1" u="sng"/>
              <a:t>Level 2: Process</a:t>
            </a:r>
          </a:p>
          <a:p>
            <a:pPr lvl="1" eaLnBrk="1" hangingPunct="1"/>
            <a:r>
              <a:rPr lang="en-US" sz="2800" b="1" i="1">
                <a:solidFill>
                  <a:srgbClr val="115964"/>
                </a:solidFill>
              </a:rPr>
              <a:t>Compare</a:t>
            </a:r>
          </a:p>
          <a:p>
            <a:pPr lvl="1" eaLnBrk="1" hangingPunct="1"/>
            <a:r>
              <a:rPr lang="en-US" sz="2800" b="1" i="1">
                <a:solidFill>
                  <a:srgbClr val="115964"/>
                </a:solidFill>
              </a:rPr>
              <a:t>Contrast</a:t>
            </a:r>
          </a:p>
          <a:p>
            <a:pPr lvl="1" eaLnBrk="1" hangingPunct="1"/>
            <a:r>
              <a:rPr lang="en-US" sz="2800" b="1" i="1">
                <a:solidFill>
                  <a:srgbClr val="115964"/>
                </a:solidFill>
              </a:rPr>
              <a:t>Group</a:t>
            </a:r>
          </a:p>
          <a:p>
            <a:pPr lvl="1" eaLnBrk="1" hangingPunct="1"/>
            <a:r>
              <a:rPr lang="en-US" sz="2800" b="1" i="1">
                <a:solidFill>
                  <a:srgbClr val="115964"/>
                </a:solidFill>
              </a:rPr>
              <a:t>Infer</a:t>
            </a:r>
          </a:p>
          <a:p>
            <a:pPr lvl="1" eaLnBrk="1" hangingPunct="1"/>
            <a:r>
              <a:rPr lang="en-US" sz="2800" b="1" i="1">
                <a:solidFill>
                  <a:srgbClr val="115964"/>
                </a:solidFill>
              </a:rPr>
              <a:t>Sequence</a:t>
            </a:r>
          </a:p>
          <a:p>
            <a:pPr lvl="1" eaLnBrk="1" hangingPunct="1"/>
            <a:r>
              <a:rPr lang="en-US" sz="2800" b="1" i="1">
                <a:solidFill>
                  <a:srgbClr val="115964"/>
                </a:solidFill>
              </a:rPr>
              <a:t>synthesize</a:t>
            </a:r>
            <a:r>
              <a:rPr lang="en-US" sz="2800">
                <a:solidFill>
                  <a:srgbClr val="115964"/>
                </a:solidFill>
              </a:rPr>
              <a:t> </a:t>
            </a:r>
          </a:p>
          <a:p>
            <a:pPr lvl="1" eaLnBrk="1" hangingPunct="1"/>
            <a:r>
              <a:rPr lang="en-US" sz="2800" b="1" i="1">
                <a:solidFill>
                  <a:srgbClr val="115964"/>
                </a:solidFill>
              </a:rPr>
              <a:t>Analyze</a:t>
            </a:r>
          </a:p>
        </p:txBody>
      </p:sp>
      <p:sp>
        <p:nvSpPr>
          <p:cNvPr id="11269" name="Content Placeholder 3"/>
          <p:cNvSpPr txBox="1">
            <a:spLocks/>
          </p:cNvSpPr>
          <p:nvPr/>
        </p:nvSpPr>
        <p:spPr bwMode="auto">
          <a:xfrm>
            <a:off x="5943600" y="1447324"/>
            <a:ext cx="3200400" cy="502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8" tIns="45718" rIns="91438" bIns="45718"/>
          <a:lstStyle>
            <a:lvl1pPr marL="506413" indent="-506413" defTabSz="1014413" eaLnBrk="0" hangingPunct="0">
              <a:defRPr sz="2400">
                <a:solidFill>
                  <a:schemeClr val="tx1"/>
                </a:solidFill>
                <a:latin typeface="Times New Roman" pitchFamily="-110" charset="0"/>
                <a:ea typeface="ＭＳ Ｐゴシック" pitchFamily="-110" charset="-128"/>
              </a:defRPr>
            </a:lvl1pPr>
            <a:lvl2pPr marL="1014413" indent="-506413" defTabSz="1014413" eaLnBrk="0" hangingPunct="0">
              <a:defRPr sz="2400">
                <a:solidFill>
                  <a:schemeClr val="tx1"/>
                </a:solidFill>
                <a:latin typeface="Times New Roman" pitchFamily="-110" charset="0"/>
                <a:ea typeface="ＭＳ Ｐゴシック" pitchFamily="-110" charset="-128"/>
              </a:defRPr>
            </a:lvl2pPr>
            <a:lvl3pPr marL="1143000" indent="-228600" defTabSz="1014413" eaLnBrk="0" hangingPunct="0">
              <a:defRPr sz="2400">
                <a:solidFill>
                  <a:schemeClr val="tx1"/>
                </a:solidFill>
                <a:latin typeface="Times New Roman" pitchFamily="-110" charset="0"/>
                <a:ea typeface="ＭＳ Ｐゴシック" pitchFamily="-110" charset="-128"/>
              </a:defRPr>
            </a:lvl3pPr>
            <a:lvl4pPr marL="1600200" indent="-228600" defTabSz="1014413" eaLnBrk="0" hangingPunct="0">
              <a:defRPr sz="2400">
                <a:solidFill>
                  <a:schemeClr val="tx1"/>
                </a:solidFill>
                <a:latin typeface="Times New Roman" pitchFamily="-110" charset="0"/>
                <a:ea typeface="ＭＳ Ｐゴシック" pitchFamily="-110" charset="-128"/>
              </a:defRPr>
            </a:lvl4pPr>
            <a:lvl5pPr marL="2057400" indent="-228600" defTabSz="1014413" eaLnBrk="0" hangingPunct="0">
              <a:defRPr sz="2400">
                <a:solidFill>
                  <a:schemeClr val="tx1"/>
                </a:solidFill>
                <a:latin typeface="Times New Roman" pitchFamily="-110" charset="0"/>
                <a:ea typeface="ＭＳ Ｐゴシック" pitchFamily="-110" charset="-128"/>
              </a:defRPr>
            </a:lvl5pPr>
            <a:lvl6pPr marL="2514600" indent="-228600" defTabSz="1014413" eaLnBrk="0" fontAlgn="base" hangingPunct="0">
              <a:spcBef>
                <a:spcPct val="0"/>
              </a:spcBef>
              <a:spcAft>
                <a:spcPct val="0"/>
              </a:spcAft>
              <a:defRPr sz="2400">
                <a:solidFill>
                  <a:schemeClr val="tx1"/>
                </a:solidFill>
                <a:latin typeface="Times New Roman" pitchFamily="-110" charset="0"/>
                <a:ea typeface="ＭＳ Ｐゴシック" pitchFamily="-110" charset="-128"/>
              </a:defRPr>
            </a:lvl6pPr>
            <a:lvl7pPr marL="2971800" indent="-228600" defTabSz="1014413" eaLnBrk="0" fontAlgn="base" hangingPunct="0">
              <a:spcBef>
                <a:spcPct val="0"/>
              </a:spcBef>
              <a:spcAft>
                <a:spcPct val="0"/>
              </a:spcAft>
              <a:defRPr sz="2400">
                <a:solidFill>
                  <a:schemeClr val="tx1"/>
                </a:solidFill>
                <a:latin typeface="Times New Roman" pitchFamily="-110" charset="0"/>
                <a:ea typeface="ＭＳ Ｐゴシック" pitchFamily="-110" charset="-128"/>
              </a:defRPr>
            </a:lvl7pPr>
            <a:lvl8pPr marL="3429000" indent="-228600" defTabSz="1014413" eaLnBrk="0" fontAlgn="base" hangingPunct="0">
              <a:spcBef>
                <a:spcPct val="0"/>
              </a:spcBef>
              <a:spcAft>
                <a:spcPct val="0"/>
              </a:spcAft>
              <a:defRPr sz="2400">
                <a:solidFill>
                  <a:schemeClr val="tx1"/>
                </a:solidFill>
                <a:latin typeface="Times New Roman" pitchFamily="-110" charset="0"/>
                <a:ea typeface="ＭＳ Ｐゴシック" pitchFamily="-110" charset="-128"/>
              </a:defRPr>
            </a:lvl8pPr>
            <a:lvl9pPr marL="3886200" indent="-228600" defTabSz="1014413" eaLnBrk="0" fontAlgn="base" hangingPunct="0">
              <a:spcBef>
                <a:spcPct val="0"/>
              </a:spcBef>
              <a:spcAft>
                <a:spcPct val="0"/>
              </a:spcAft>
              <a:defRPr sz="2400">
                <a:solidFill>
                  <a:schemeClr val="tx1"/>
                </a:solidFill>
                <a:latin typeface="Times New Roman" pitchFamily="-110" charset="0"/>
                <a:ea typeface="ＭＳ Ｐゴシック" pitchFamily="-110" charset="-128"/>
              </a:defRPr>
            </a:lvl9pPr>
          </a:lstStyle>
          <a:p>
            <a:pPr eaLnBrk="1" fontAlgn="base" hangingPunct="1">
              <a:spcBef>
                <a:spcPts val="2002"/>
              </a:spcBef>
              <a:spcAft>
                <a:spcPct val="0"/>
              </a:spcAft>
              <a:buClr>
                <a:srgbClr val="E2751D"/>
              </a:buClr>
              <a:buFont typeface="Wingdings" pitchFamily="-110" charset="2"/>
              <a:buChar char=""/>
            </a:pPr>
            <a:r>
              <a:rPr lang="en-US" sz="2800" b="1" i="1" u="sng">
                <a:solidFill>
                  <a:srgbClr val="000000"/>
                </a:solidFill>
                <a:latin typeface="News Gothic MT" pitchFamily="-110" charset="0"/>
              </a:rPr>
              <a:t>Level 3: Apply</a:t>
            </a:r>
          </a:p>
          <a:p>
            <a:pPr lvl="1" eaLnBrk="1" fontAlgn="base" hangingPunct="1">
              <a:spcBef>
                <a:spcPts val="597"/>
              </a:spcBef>
              <a:spcAft>
                <a:spcPct val="0"/>
              </a:spcAft>
              <a:buClr>
                <a:srgbClr val="713B0E"/>
              </a:buClr>
              <a:buFont typeface="Wingdings" pitchFamily="-110" charset="2"/>
              <a:buChar char=""/>
            </a:pPr>
            <a:r>
              <a:rPr lang="en-US" sz="2800" b="1" i="1">
                <a:solidFill>
                  <a:srgbClr val="115964"/>
                </a:solidFill>
              </a:rPr>
              <a:t>Apply</a:t>
            </a:r>
          </a:p>
          <a:p>
            <a:pPr lvl="1" eaLnBrk="1" fontAlgn="base" hangingPunct="1">
              <a:spcBef>
                <a:spcPts val="597"/>
              </a:spcBef>
              <a:spcAft>
                <a:spcPct val="0"/>
              </a:spcAft>
              <a:buClr>
                <a:srgbClr val="713B0E"/>
              </a:buClr>
              <a:buFont typeface="Wingdings" pitchFamily="-110" charset="2"/>
              <a:buChar char=""/>
            </a:pPr>
            <a:r>
              <a:rPr lang="en-US" sz="2800" b="1" i="1">
                <a:solidFill>
                  <a:srgbClr val="115964"/>
                </a:solidFill>
              </a:rPr>
              <a:t>Evaluate</a:t>
            </a:r>
          </a:p>
          <a:p>
            <a:pPr lvl="1" eaLnBrk="1" fontAlgn="base" hangingPunct="1">
              <a:spcBef>
                <a:spcPts val="597"/>
              </a:spcBef>
              <a:spcAft>
                <a:spcPct val="0"/>
              </a:spcAft>
              <a:buClr>
                <a:srgbClr val="713B0E"/>
              </a:buClr>
              <a:buFont typeface="Wingdings" pitchFamily="-110" charset="2"/>
              <a:buChar char=""/>
            </a:pPr>
            <a:r>
              <a:rPr lang="en-US" sz="2800" b="1" i="1">
                <a:solidFill>
                  <a:srgbClr val="115964"/>
                </a:solidFill>
              </a:rPr>
              <a:t>Hypothesize</a:t>
            </a:r>
          </a:p>
          <a:p>
            <a:pPr lvl="1" eaLnBrk="1" fontAlgn="base" hangingPunct="1">
              <a:spcBef>
                <a:spcPts val="597"/>
              </a:spcBef>
              <a:spcAft>
                <a:spcPct val="0"/>
              </a:spcAft>
              <a:buClr>
                <a:srgbClr val="713B0E"/>
              </a:buClr>
              <a:buFont typeface="Wingdings" pitchFamily="-110" charset="2"/>
              <a:buChar char=""/>
            </a:pPr>
            <a:r>
              <a:rPr lang="en-US" sz="2800" b="1" i="1">
                <a:solidFill>
                  <a:srgbClr val="115964"/>
                </a:solidFill>
              </a:rPr>
              <a:t>Imagine</a:t>
            </a:r>
          </a:p>
          <a:p>
            <a:pPr lvl="1" eaLnBrk="1" fontAlgn="base" hangingPunct="1">
              <a:spcBef>
                <a:spcPts val="597"/>
              </a:spcBef>
              <a:spcAft>
                <a:spcPct val="0"/>
              </a:spcAft>
              <a:buClr>
                <a:srgbClr val="713B0E"/>
              </a:buClr>
              <a:buFont typeface="Wingdings" pitchFamily="-110" charset="2"/>
              <a:buChar char=""/>
            </a:pPr>
            <a:r>
              <a:rPr lang="en-US" sz="2800" b="1" i="1">
                <a:solidFill>
                  <a:srgbClr val="115964"/>
                </a:solidFill>
              </a:rPr>
              <a:t>Judge</a:t>
            </a:r>
          </a:p>
          <a:p>
            <a:pPr lvl="1" eaLnBrk="1" fontAlgn="base" hangingPunct="1">
              <a:spcBef>
                <a:spcPts val="597"/>
              </a:spcBef>
              <a:spcAft>
                <a:spcPct val="0"/>
              </a:spcAft>
              <a:buClr>
                <a:srgbClr val="713B0E"/>
              </a:buClr>
              <a:buFont typeface="Wingdings" pitchFamily="-110" charset="2"/>
              <a:buChar char=""/>
            </a:pPr>
            <a:r>
              <a:rPr lang="en-US" sz="2800" b="1" i="1">
                <a:solidFill>
                  <a:srgbClr val="115964"/>
                </a:solidFill>
              </a:rPr>
              <a:t>Predict</a:t>
            </a:r>
          </a:p>
          <a:p>
            <a:pPr lvl="1" eaLnBrk="1" fontAlgn="base" hangingPunct="1">
              <a:spcBef>
                <a:spcPts val="597"/>
              </a:spcBef>
              <a:spcAft>
                <a:spcPct val="0"/>
              </a:spcAft>
              <a:buClr>
                <a:srgbClr val="713B0E"/>
              </a:buClr>
              <a:buFont typeface="Wingdings" pitchFamily="-110" charset="2"/>
              <a:buChar char=""/>
            </a:pPr>
            <a:r>
              <a:rPr lang="en-US" sz="2800" b="1" i="1">
                <a:solidFill>
                  <a:srgbClr val="115964"/>
                </a:solidFill>
              </a:rPr>
              <a:t>Speculate</a:t>
            </a:r>
            <a:r>
              <a:rPr lang="en-US" sz="2800" b="1">
                <a:solidFill>
                  <a:srgbClr val="115964"/>
                </a:solidFill>
                <a:latin typeface="News Gothic MT" pitchFamily="-110" charset="0"/>
              </a:rPr>
              <a:t> </a:t>
            </a:r>
          </a:p>
        </p:txBody>
      </p:sp>
    </p:spTree>
    <p:extLst>
      <p:ext uri="{BB962C8B-B14F-4D97-AF65-F5344CB8AC3E}">
        <p14:creationId xmlns:p14="http://schemas.microsoft.com/office/powerpoint/2010/main" val="378135510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731521" y="617220"/>
            <a:ext cx="7468077" cy="820103"/>
          </a:xfrm>
        </p:spPr>
        <p:txBody>
          <a:bodyPr/>
          <a:lstStyle/>
          <a:p>
            <a:pPr eaLnBrk="1" hangingPunct="1"/>
            <a:r>
              <a:rPr lang="en-US" b="1" u="sng" smtClean="0"/>
              <a:t>Costa’s Levels of Questions</a:t>
            </a:r>
          </a:p>
        </p:txBody>
      </p:sp>
      <p:sp>
        <p:nvSpPr>
          <p:cNvPr id="3" name="Content Placeholder 2"/>
          <p:cNvSpPr>
            <a:spLocks noGrp="1"/>
          </p:cNvSpPr>
          <p:nvPr>
            <p:ph sz="half" idx="1"/>
          </p:nvPr>
        </p:nvSpPr>
        <p:spPr>
          <a:xfrm>
            <a:off x="0" y="1524477"/>
            <a:ext cx="2971800" cy="4952048"/>
          </a:xfrm>
        </p:spPr>
        <p:txBody>
          <a:bodyPr>
            <a:normAutofit/>
          </a:bodyPr>
          <a:lstStyle/>
          <a:p>
            <a:pPr eaLnBrk="1" hangingPunct="1">
              <a:spcBef>
                <a:spcPts val="1598"/>
              </a:spcBef>
              <a:buNone/>
              <a:defRPr/>
            </a:pPr>
            <a:r>
              <a:rPr lang="en-US" sz="2800" b="1" i="1"/>
              <a:t>   </a:t>
            </a:r>
            <a:r>
              <a:rPr lang="en-US" sz="2800" b="1" i="1" u="sng"/>
              <a:t>Level 1: Know</a:t>
            </a:r>
          </a:p>
          <a:p>
            <a:pPr eaLnBrk="1" hangingPunct="1">
              <a:spcBef>
                <a:spcPts val="1598"/>
              </a:spcBef>
              <a:defRPr/>
            </a:pPr>
            <a:r>
              <a:rPr lang="en-US" sz="2800" b="1" i="1">
                <a:solidFill>
                  <a:srgbClr val="115964"/>
                </a:solidFill>
              </a:rPr>
              <a:t>Who is your best friend?</a:t>
            </a:r>
          </a:p>
          <a:p>
            <a:pPr eaLnBrk="1" hangingPunct="1">
              <a:spcBef>
                <a:spcPts val="1598"/>
              </a:spcBef>
              <a:defRPr/>
            </a:pPr>
            <a:endParaRPr lang="en-US" sz="2800" b="1" i="1">
              <a:solidFill>
                <a:srgbClr val="115964"/>
              </a:solidFill>
            </a:endParaRPr>
          </a:p>
          <a:p>
            <a:pPr eaLnBrk="1" hangingPunct="1">
              <a:spcBef>
                <a:spcPts val="1598"/>
              </a:spcBef>
              <a:defRPr/>
            </a:pPr>
            <a:endParaRPr lang="en-US" sz="2800" b="1" i="1">
              <a:solidFill>
                <a:srgbClr val="115964"/>
              </a:solidFill>
            </a:endParaRPr>
          </a:p>
          <a:p>
            <a:pPr eaLnBrk="1" hangingPunct="1">
              <a:spcBef>
                <a:spcPts val="1598"/>
              </a:spcBef>
              <a:defRPr/>
            </a:pPr>
            <a:r>
              <a:rPr lang="en-US" sz="2800" b="1" i="1">
                <a:solidFill>
                  <a:srgbClr val="115964"/>
                </a:solidFill>
              </a:rPr>
              <a:t>Name the first permanent English Colony</a:t>
            </a:r>
            <a:r>
              <a:rPr lang="en-US" sz="2800" b="1" i="1"/>
              <a:t>.</a:t>
            </a:r>
          </a:p>
        </p:txBody>
      </p:sp>
      <p:sp>
        <p:nvSpPr>
          <p:cNvPr id="4" name="Content Placeholder 3"/>
          <p:cNvSpPr>
            <a:spLocks noGrp="1"/>
          </p:cNvSpPr>
          <p:nvPr>
            <p:ph sz="half" idx="2"/>
          </p:nvPr>
        </p:nvSpPr>
        <p:spPr>
          <a:xfrm>
            <a:off x="2818924" y="1524477"/>
            <a:ext cx="3353276" cy="4952048"/>
          </a:xfrm>
        </p:spPr>
        <p:txBody>
          <a:bodyPr>
            <a:normAutofit/>
          </a:bodyPr>
          <a:lstStyle/>
          <a:p>
            <a:pPr eaLnBrk="1" hangingPunct="1">
              <a:lnSpc>
                <a:spcPct val="90000"/>
              </a:lnSpc>
              <a:spcBef>
                <a:spcPts val="1598"/>
              </a:spcBef>
              <a:buNone/>
              <a:defRPr/>
            </a:pPr>
            <a:r>
              <a:rPr lang="en-US" sz="2800" b="1" i="1"/>
              <a:t>    </a:t>
            </a:r>
            <a:r>
              <a:rPr lang="en-US" sz="2800" b="1" i="1" u="sng"/>
              <a:t>Level 2: process</a:t>
            </a:r>
          </a:p>
          <a:p>
            <a:pPr eaLnBrk="1" hangingPunct="1">
              <a:lnSpc>
                <a:spcPct val="90000"/>
              </a:lnSpc>
              <a:spcBef>
                <a:spcPts val="1598"/>
              </a:spcBef>
              <a:defRPr/>
            </a:pPr>
            <a:r>
              <a:rPr lang="en-US" sz="2800" b="1" i="1">
                <a:solidFill>
                  <a:srgbClr val="115964"/>
                </a:solidFill>
              </a:rPr>
              <a:t>What is the best thing about your friend?</a:t>
            </a:r>
          </a:p>
          <a:p>
            <a:pPr eaLnBrk="1" hangingPunct="1">
              <a:lnSpc>
                <a:spcPct val="90000"/>
              </a:lnSpc>
              <a:spcBef>
                <a:spcPts val="1598"/>
              </a:spcBef>
              <a:defRPr/>
            </a:pPr>
            <a:endParaRPr lang="en-US" sz="2800" b="1" i="1">
              <a:solidFill>
                <a:srgbClr val="115964"/>
              </a:solidFill>
            </a:endParaRPr>
          </a:p>
          <a:p>
            <a:pPr eaLnBrk="1" hangingPunct="1">
              <a:lnSpc>
                <a:spcPct val="90000"/>
              </a:lnSpc>
              <a:spcBef>
                <a:spcPts val="1598"/>
              </a:spcBef>
              <a:defRPr/>
            </a:pPr>
            <a:r>
              <a:rPr lang="en-US" sz="2800" b="1" i="1">
                <a:solidFill>
                  <a:srgbClr val="115964"/>
                </a:solidFill>
              </a:rPr>
              <a:t>Compare and contrast John Smith and John Rolfe’s leadership styles.</a:t>
            </a:r>
            <a:endParaRPr lang="en-US" sz="2800" b="1" i="1"/>
          </a:p>
        </p:txBody>
      </p:sp>
      <p:sp>
        <p:nvSpPr>
          <p:cNvPr id="6" name="Content Placeholder 3"/>
          <p:cNvSpPr txBox="1">
            <a:spLocks/>
          </p:cNvSpPr>
          <p:nvPr/>
        </p:nvSpPr>
        <p:spPr bwMode="auto">
          <a:xfrm>
            <a:off x="5790724" y="1524478"/>
            <a:ext cx="3353276" cy="53335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8" tIns="45718" rIns="91438" bIns="45718"/>
          <a:lstStyle>
            <a:lvl1pPr marL="506413" indent="-506413" defTabSz="1014413" eaLnBrk="0" hangingPunct="0">
              <a:defRPr sz="2400">
                <a:solidFill>
                  <a:schemeClr val="tx1"/>
                </a:solidFill>
                <a:latin typeface="Times New Roman" pitchFamily="-110" charset="0"/>
                <a:ea typeface="ＭＳ Ｐゴシック" pitchFamily="-110" charset="-128"/>
              </a:defRPr>
            </a:lvl1pPr>
            <a:lvl2pPr marL="742950" indent="-285750" defTabSz="1014413" eaLnBrk="0" hangingPunct="0">
              <a:defRPr sz="2400">
                <a:solidFill>
                  <a:schemeClr val="tx1"/>
                </a:solidFill>
                <a:latin typeface="Times New Roman" pitchFamily="-110" charset="0"/>
                <a:ea typeface="ＭＳ Ｐゴシック" pitchFamily="-110" charset="-128"/>
              </a:defRPr>
            </a:lvl2pPr>
            <a:lvl3pPr marL="1143000" indent="-228600" defTabSz="1014413" eaLnBrk="0" hangingPunct="0">
              <a:defRPr sz="2400">
                <a:solidFill>
                  <a:schemeClr val="tx1"/>
                </a:solidFill>
                <a:latin typeface="Times New Roman" pitchFamily="-110" charset="0"/>
                <a:ea typeface="ＭＳ Ｐゴシック" pitchFamily="-110" charset="-128"/>
              </a:defRPr>
            </a:lvl3pPr>
            <a:lvl4pPr marL="1600200" indent="-228600" defTabSz="1014413" eaLnBrk="0" hangingPunct="0">
              <a:defRPr sz="2400">
                <a:solidFill>
                  <a:schemeClr val="tx1"/>
                </a:solidFill>
                <a:latin typeface="Times New Roman" pitchFamily="-110" charset="0"/>
                <a:ea typeface="ＭＳ Ｐゴシック" pitchFamily="-110" charset="-128"/>
              </a:defRPr>
            </a:lvl4pPr>
            <a:lvl5pPr marL="2057400" indent="-228600" defTabSz="1014413" eaLnBrk="0" hangingPunct="0">
              <a:defRPr sz="2400">
                <a:solidFill>
                  <a:schemeClr val="tx1"/>
                </a:solidFill>
                <a:latin typeface="Times New Roman" pitchFamily="-110" charset="0"/>
                <a:ea typeface="ＭＳ Ｐゴシック" pitchFamily="-110" charset="-128"/>
              </a:defRPr>
            </a:lvl5pPr>
            <a:lvl6pPr marL="2514600" indent="-228600" defTabSz="1014413" eaLnBrk="0" fontAlgn="base" hangingPunct="0">
              <a:spcBef>
                <a:spcPct val="0"/>
              </a:spcBef>
              <a:spcAft>
                <a:spcPct val="0"/>
              </a:spcAft>
              <a:defRPr sz="2400">
                <a:solidFill>
                  <a:schemeClr val="tx1"/>
                </a:solidFill>
                <a:latin typeface="Times New Roman" pitchFamily="-110" charset="0"/>
                <a:ea typeface="ＭＳ Ｐゴシック" pitchFamily="-110" charset="-128"/>
              </a:defRPr>
            </a:lvl6pPr>
            <a:lvl7pPr marL="2971800" indent="-228600" defTabSz="1014413" eaLnBrk="0" fontAlgn="base" hangingPunct="0">
              <a:spcBef>
                <a:spcPct val="0"/>
              </a:spcBef>
              <a:spcAft>
                <a:spcPct val="0"/>
              </a:spcAft>
              <a:defRPr sz="2400">
                <a:solidFill>
                  <a:schemeClr val="tx1"/>
                </a:solidFill>
                <a:latin typeface="Times New Roman" pitchFamily="-110" charset="0"/>
                <a:ea typeface="ＭＳ Ｐゴシック" pitchFamily="-110" charset="-128"/>
              </a:defRPr>
            </a:lvl7pPr>
            <a:lvl8pPr marL="3429000" indent="-228600" defTabSz="1014413" eaLnBrk="0" fontAlgn="base" hangingPunct="0">
              <a:spcBef>
                <a:spcPct val="0"/>
              </a:spcBef>
              <a:spcAft>
                <a:spcPct val="0"/>
              </a:spcAft>
              <a:defRPr sz="2400">
                <a:solidFill>
                  <a:schemeClr val="tx1"/>
                </a:solidFill>
                <a:latin typeface="Times New Roman" pitchFamily="-110" charset="0"/>
                <a:ea typeface="ＭＳ Ｐゴシック" pitchFamily="-110" charset="-128"/>
              </a:defRPr>
            </a:lvl8pPr>
            <a:lvl9pPr marL="3886200" indent="-228600" defTabSz="1014413" eaLnBrk="0" fontAlgn="base" hangingPunct="0">
              <a:spcBef>
                <a:spcPct val="0"/>
              </a:spcBef>
              <a:spcAft>
                <a:spcPct val="0"/>
              </a:spcAft>
              <a:defRPr sz="2400">
                <a:solidFill>
                  <a:schemeClr val="tx1"/>
                </a:solidFill>
                <a:latin typeface="Times New Roman" pitchFamily="-110" charset="0"/>
                <a:ea typeface="ＭＳ Ｐゴシック" pitchFamily="-110" charset="-128"/>
              </a:defRPr>
            </a:lvl9pPr>
          </a:lstStyle>
          <a:p>
            <a:pPr eaLnBrk="1" fontAlgn="base" hangingPunct="1">
              <a:spcBef>
                <a:spcPts val="2002"/>
              </a:spcBef>
              <a:spcAft>
                <a:spcPct val="0"/>
              </a:spcAft>
              <a:buClr>
                <a:srgbClr val="E2751D"/>
              </a:buClr>
            </a:pPr>
            <a:r>
              <a:rPr lang="en-US" sz="2800" b="1" i="1" u="sng">
                <a:solidFill>
                  <a:prstClr val="black"/>
                </a:solidFill>
                <a:latin typeface="News Gothic MT" pitchFamily="-110" charset="0"/>
              </a:rPr>
              <a:t>Level 3: apply</a:t>
            </a:r>
          </a:p>
          <a:p>
            <a:pPr eaLnBrk="1" fontAlgn="base" hangingPunct="1">
              <a:spcBef>
                <a:spcPts val="2002"/>
              </a:spcBef>
              <a:spcAft>
                <a:spcPct val="0"/>
              </a:spcAft>
              <a:buClr>
                <a:srgbClr val="E2751D"/>
              </a:buClr>
              <a:buFont typeface="Wingdings" pitchFamily="-110" charset="2"/>
              <a:buChar char=""/>
            </a:pPr>
            <a:r>
              <a:rPr lang="en-US" sz="2800" b="1" i="1">
                <a:solidFill>
                  <a:srgbClr val="115964"/>
                </a:solidFill>
              </a:rPr>
              <a:t>What do you think your best friend will be like in 10 years?</a:t>
            </a:r>
          </a:p>
          <a:p>
            <a:pPr eaLnBrk="1" fontAlgn="base" hangingPunct="1">
              <a:spcBef>
                <a:spcPts val="2002"/>
              </a:spcBef>
              <a:spcAft>
                <a:spcPct val="0"/>
              </a:spcAft>
              <a:buClr>
                <a:srgbClr val="E2751D"/>
              </a:buClr>
              <a:buFont typeface="Wingdings" pitchFamily="-110" charset="2"/>
              <a:buChar char=""/>
            </a:pPr>
            <a:r>
              <a:rPr lang="en-US" sz="2800" b="1" i="1">
                <a:solidFill>
                  <a:srgbClr val="115964"/>
                </a:solidFill>
              </a:rPr>
              <a:t>What would you have done differently if you were John Smith?</a:t>
            </a:r>
          </a:p>
        </p:txBody>
      </p:sp>
    </p:spTree>
    <p:extLst>
      <p:ext uri="{BB962C8B-B14F-4D97-AF65-F5344CB8AC3E}">
        <p14:creationId xmlns:p14="http://schemas.microsoft.com/office/powerpoint/2010/main" val="428784871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accel="50000" decel="50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accel="50000" decel="50000"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accel="50000" decel="5000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accel="50000" decel="50000" fill="hold" grpId="0" nodeType="clickEffect">
                                  <p:stCondLst>
                                    <p:cond delay="0"/>
                                  </p:stCondLst>
                                  <p:childTnLst>
                                    <p:set>
                                      <p:cBhvr>
                                        <p:cTn id="24" dur="1" fill="hold">
                                          <p:stCondLst>
                                            <p:cond delay="0"/>
                                          </p:stCondLst>
                                        </p:cTn>
                                        <p:tgtEl>
                                          <p:spTgt spid="4">
                                            <p:txEl>
                                              <p:pRg st="0" end="0"/>
                                            </p:txEl>
                                          </p:spTgt>
                                        </p:tgtEl>
                                        <p:attrNameLst>
                                          <p:attrName>style.visibility</p:attrName>
                                        </p:attrNameLst>
                                      </p:cBhvr>
                                      <p:to>
                                        <p:strVal val="visible"/>
                                      </p:to>
                                    </p:set>
                                    <p:anim calcmode="lin" valueType="num">
                                      <p:cBhvr additive="base">
                                        <p:cTn id="25"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accel="50000" decel="50000" fill="hold" grpId="0" nodeType="clickEffect">
                                  <p:stCondLst>
                                    <p:cond delay="0"/>
                                  </p:stCondLst>
                                  <p:childTnLst>
                                    <p:set>
                                      <p:cBhvr>
                                        <p:cTn id="30" dur="1" fill="hold">
                                          <p:stCondLst>
                                            <p:cond delay="0"/>
                                          </p:stCondLst>
                                        </p:cTn>
                                        <p:tgtEl>
                                          <p:spTgt spid="4">
                                            <p:txEl>
                                              <p:pRg st="1" end="1"/>
                                            </p:txEl>
                                          </p:spTgt>
                                        </p:tgtEl>
                                        <p:attrNameLst>
                                          <p:attrName>style.visibility</p:attrName>
                                        </p:attrNameLst>
                                      </p:cBhvr>
                                      <p:to>
                                        <p:strVal val="visible"/>
                                      </p:to>
                                    </p:set>
                                    <p:anim calcmode="lin" valueType="num">
                                      <p:cBhvr additive="base">
                                        <p:cTn id="31"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accel="50000" decel="50000" fill="hold" grpId="0" nodeType="clickEffect">
                                  <p:stCondLst>
                                    <p:cond delay="0"/>
                                  </p:stCondLst>
                                  <p:childTnLst>
                                    <p:set>
                                      <p:cBhvr>
                                        <p:cTn id="36" dur="1" fill="hold">
                                          <p:stCondLst>
                                            <p:cond delay="0"/>
                                          </p:stCondLst>
                                        </p:cTn>
                                        <p:tgtEl>
                                          <p:spTgt spid="4">
                                            <p:txEl>
                                              <p:pRg st="3" end="3"/>
                                            </p:txEl>
                                          </p:spTgt>
                                        </p:tgtEl>
                                        <p:attrNameLst>
                                          <p:attrName>style.visibility</p:attrName>
                                        </p:attrNameLst>
                                      </p:cBhvr>
                                      <p:to>
                                        <p:strVal val="visible"/>
                                      </p:to>
                                    </p:set>
                                    <p:anim calcmode="lin" valueType="num">
                                      <p:cBhvr additive="base">
                                        <p:cTn id="37"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12" presetClass="entr" presetSubtype="4" fill="hold" grpId="0" nodeType="clickEffect">
                                  <p:stCondLst>
                                    <p:cond delay="0"/>
                                  </p:stCondLst>
                                  <p:childTnLst>
                                    <p:set>
                                      <p:cBhvr>
                                        <p:cTn id="42" dur="1" fill="hold">
                                          <p:stCondLst>
                                            <p:cond delay="0"/>
                                          </p:stCondLst>
                                        </p:cTn>
                                        <p:tgtEl>
                                          <p:spTgt spid="6"/>
                                        </p:tgtEl>
                                        <p:attrNameLst>
                                          <p:attrName>style.visibility</p:attrName>
                                        </p:attrNameLst>
                                      </p:cBhvr>
                                      <p:to>
                                        <p:strVal val="visible"/>
                                      </p:to>
                                    </p:set>
                                    <p:animEffect transition="in" filter="slide(fromBottom)">
                                      <p:cBhvr>
                                        <p:cTn id="43" dur="500"/>
                                        <p:tgtEl>
                                          <p:spTgt spid="6"/>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2" presetClass="entr" presetSubtype="4" accel="50000" decel="50000" fill="hold" grpId="1" nodeType="clickEffect">
                                  <p:stCondLst>
                                    <p:cond delay="0"/>
                                  </p:stCondLst>
                                  <p:childTnLst>
                                    <p:set>
                                      <p:cBhvr>
                                        <p:cTn id="47" dur="1" fill="hold">
                                          <p:stCondLst>
                                            <p:cond delay="0"/>
                                          </p:stCondLst>
                                        </p:cTn>
                                        <p:tgtEl>
                                          <p:spTgt spid="6"/>
                                        </p:tgtEl>
                                        <p:attrNameLst>
                                          <p:attrName>style.visibility</p:attrName>
                                        </p:attrNameLst>
                                      </p:cBhvr>
                                      <p:to>
                                        <p:strVal val="visible"/>
                                      </p:to>
                                    </p:set>
                                    <p:anim calcmode="lin" valueType="num">
                                      <p:cBhvr additive="base">
                                        <p:cTn id="48" dur="500" fill="hold"/>
                                        <p:tgtEl>
                                          <p:spTgt spid="6"/>
                                        </p:tgtEl>
                                        <p:attrNameLst>
                                          <p:attrName>ppt_x</p:attrName>
                                        </p:attrNameLst>
                                      </p:cBhvr>
                                      <p:tavLst>
                                        <p:tav tm="0">
                                          <p:val>
                                            <p:strVal val="#ppt_x"/>
                                          </p:val>
                                        </p:tav>
                                        <p:tav tm="100000">
                                          <p:val>
                                            <p:strVal val="#ppt_x"/>
                                          </p:val>
                                        </p:tav>
                                      </p:tavLst>
                                    </p:anim>
                                    <p:anim calcmode="lin" valueType="num">
                                      <p:cBhvr additive="base">
                                        <p:cTn id="49"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P spid="6" grpId="0"/>
      <p:bldP spid="6" grpId="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8042276" cy="1219199"/>
          </a:xfrm>
        </p:spPr>
        <p:txBody>
          <a:bodyPr>
            <a:normAutofit fontScale="90000"/>
          </a:bodyPr>
          <a:lstStyle/>
          <a:p>
            <a:r>
              <a:rPr lang="en-US" b="1" dirty="0" smtClean="0"/>
              <a:t>Question Game</a:t>
            </a:r>
            <a:br>
              <a:rPr lang="en-US" b="1" dirty="0" smtClean="0"/>
            </a:br>
            <a:r>
              <a:rPr lang="en-US" sz="3200" b="1" dirty="0"/>
              <a:t>T</a:t>
            </a:r>
            <a:r>
              <a:rPr lang="en-US" sz="3200" b="1" dirty="0" smtClean="0"/>
              <a:t>ry to guess what level each question is. </a:t>
            </a:r>
            <a:endParaRPr lang="en-US" sz="3200" b="1" dirty="0"/>
          </a:p>
        </p:txBody>
      </p:sp>
      <p:sp>
        <p:nvSpPr>
          <p:cNvPr id="3" name="Content Placeholder 2"/>
          <p:cNvSpPr>
            <a:spLocks noGrp="1"/>
          </p:cNvSpPr>
          <p:nvPr>
            <p:ph sz="half" idx="1"/>
          </p:nvPr>
        </p:nvSpPr>
        <p:spPr>
          <a:xfrm>
            <a:off x="152400" y="1676400"/>
            <a:ext cx="8991600" cy="5181600"/>
          </a:xfrm>
        </p:spPr>
        <p:txBody>
          <a:bodyPr>
            <a:normAutofit/>
          </a:bodyPr>
          <a:lstStyle/>
          <a:p>
            <a:r>
              <a:rPr lang="en-US" dirty="0" smtClean="0"/>
              <a:t> </a:t>
            </a:r>
            <a:r>
              <a:rPr lang="en-US" sz="2800" dirty="0" smtClean="0"/>
              <a:t>Why was Washington DC an important city?</a:t>
            </a:r>
          </a:p>
          <a:p>
            <a:r>
              <a:rPr lang="en-US" sz="2800" dirty="0">
                <a:solidFill>
                  <a:srgbClr val="FF0000"/>
                </a:solidFill>
              </a:rPr>
              <a:t> </a:t>
            </a:r>
            <a:r>
              <a:rPr lang="en-US" sz="2800" dirty="0" smtClean="0">
                <a:solidFill>
                  <a:srgbClr val="FF0000"/>
                </a:solidFill>
              </a:rPr>
              <a:t> </a:t>
            </a:r>
            <a:r>
              <a:rPr lang="en-US" sz="2800" dirty="0">
                <a:solidFill>
                  <a:srgbClr val="FF0000"/>
                </a:solidFill>
              </a:rPr>
              <a:t>L</a:t>
            </a:r>
            <a:r>
              <a:rPr lang="en-US" sz="2800" dirty="0" smtClean="0">
                <a:solidFill>
                  <a:srgbClr val="FF0000"/>
                </a:solidFill>
              </a:rPr>
              <a:t>evel 2 – asking for explanation</a:t>
            </a:r>
          </a:p>
          <a:p>
            <a:r>
              <a:rPr lang="en-US" sz="2800" dirty="0" smtClean="0"/>
              <a:t>Imagine how North America would be different Europeans never settled here?</a:t>
            </a:r>
          </a:p>
          <a:p>
            <a:r>
              <a:rPr lang="en-US" sz="2800" dirty="0">
                <a:solidFill>
                  <a:srgbClr val="FF0000"/>
                </a:solidFill>
              </a:rPr>
              <a:t> </a:t>
            </a:r>
            <a:r>
              <a:rPr lang="en-US" sz="2800" dirty="0" smtClean="0">
                <a:solidFill>
                  <a:srgbClr val="FF0000"/>
                </a:solidFill>
              </a:rPr>
              <a:t>Level 3 – asking for application</a:t>
            </a:r>
          </a:p>
          <a:p>
            <a:r>
              <a:rPr lang="en-US" sz="2800" dirty="0"/>
              <a:t> </a:t>
            </a:r>
            <a:r>
              <a:rPr lang="en-US" sz="2800" dirty="0" smtClean="0"/>
              <a:t>What is a continent?</a:t>
            </a:r>
          </a:p>
          <a:p>
            <a:r>
              <a:rPr lang="en-US" sz="2800" dirty="0">
                <a:solidFill>
                  <a:srgbClr val="FF0000"/>
                </a:solidFill>
              </a:rPr>
              <a:t> </a:t>
            </a:r>
            <a:r>
              <a:rPr lang="en-US" sz="2800" dirty="0" smtClean="0">
                <a:solidFill>
                  <a:srgbClr val="FF0000"/>
                </a:solidFill>
              </a:rPr>
              <a:t>Level 1- Asking for identification</a:t>
            </a:r>
          </a:p>
          <a:p>
            <a:r>
              <a:rPr lang="en-US" sz="2800" dirty="0" smtClean="0"/>
              <a:t>How are states and countries similar?</a:t>
            </a:r>
          </a:p>
          <a:p>
            <a:r>
              <a:rPr lang="en-US" sz="2800" dirty="0">
                <a:solidFill>
                  <a:srgbClr val="FF0000"/>
                </a:solidFill>
              </a:rPr>
              <a:t> </a:t>
            </a:r>
            <a:r>
              <a:rPr lang="en-US" sz="2800" dirty="0" smtClean="0">
                <a:solidFill>
                  <a:srgbClr val="FF0000"/>
                </a:solidFill>
              </a:rPr>
              <a:t>Level 2 – asking to compare. </a:t>
            </a:r>
          </a:p>
          <a:p>
            <a:endParaRPr lang="en-US" dirty="0" smtClean="0"/>
          </a:p>
        </p:txBody>
      </p:sp>
    </p:spTree>
    <p:extLst>
      <p:ext uri="{BB962C8B-B14F-4D97-AF65-F5344CB8AC3E}">
        <p14:creationId xmlns:p14="http://schemas.microsoft.com/office/powerpoint/2010/main" val="30336549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8042276" cy="1219199"/>
          </a:xfrm>
        </p:spPr>
        <p:txBody>
          <a:bodyPr/>
          <a:lstStyle/>
          <a:p>
            <a:r>
              <a:rPr lang="en-US" b="1" u="sng" dirty="0" smtClean="0"/>
              <a:t>Leveled Questions </a:t>
            </a:r>
            <a:endParaRPr lang="en-US" sz="3200" b="1" u="sng" dirty="0"/>
          </a:p>
        </p:txBody>
      </p:sp>
      <p:sp>
        <p:nvSpPr>
          <p:cNvPr id="3" name="Content Placeholder 2"/>
          <p:cNvSpPr>
            <a:spLocks noGrp="1"/>
          </p:cNvSpPr>
          <p:nvPr>
            <p:ph sz="half" idx="1"/>
          </p:nvPr>
        </p:nvSpPr>
        <p:spPr>
          <a:xfrm>
            <a:off x="549274" y="1676400"/>
            <a:ext cx="8061325" cy="4495799"/>
          </a:xfrm>
        </p:spPr>
        <p:txBody>
          <a:bodyPr>
            <a:normAutofit/>
          </a:bodyPr>
          <a:lstStyle/>
          <a:p>
            <a:r>
              <a:rPr lang="en-US" sz="3200" dirty="0" smtClean="0">
                <a:solidFill>
                  <a:schemeClr val="tx1"/>
                </a:solidFill>
              </a:rPr>
              <a:t>Go back to your notes. </a:t>
            </a:r>
          </a:p>
          <a:p>
            <a:r>
              <a:rPr lang="en-US" sz="3200" dirty="0" smtClean="0">
                <a:solidFill>
                  <a:schemeClr val="tx1"/>
                </a:solidFill>
              </a:rPr>
              <a:t>At the bottom of the question column write an upper level question (2 or 3) about anything in your notes.</a:t>
            </a:r>
          </a:p>
          <a:p>
            <a:r>
              <a:rPr lang="en-US" sz="3200" dirty="0" smtClean="0">
                <a:solidFill>
                  <a:schemeClr val="tx1"/>
                </a:solidFill>
              </a:rPr>
              <a:t>Write the answer to  your question next to it in the notes column of  your page. </a:t>
            </a:r>
          </a:p>
          <a:p>
            <a:r>
              <a:rPr lang="en-US" sz="3200" dirty="0">
                <a:solidFill>
                  <a:schemeClr val="tx1"/>
                </a:solidFill>
              </a:rPr>
              <a:t> </a:t>
            </a:r>
            <a:r>
              <a:rPr lang="en-US" sz="3200" dirty="0" smtClean="0">
                <a:solidFill>
                  <a:schemeClr val="tx1"/>
                </a:solidFill>
              </a:rPr>
              <a:t>This is how we include upper level questions in our Cornell Notes. </a:t>
            </a:r>
          </a:p>
          <a:p>
            <a:endParaRPr lang="en-US" dirty="0" smtClean="0"/>
          </a:p>
        </p:txBody>
      </p:sp>
    </p:spTree>
    <p:extLst>
      <p:ext uri="{BB962C8B-B14F-4D97-AF65-F5344CB8AC3E}">
        <p14:creationId xmlns:p14="http://schemas.microsoft.com/office/powerpoint/2010/main" val="14997473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457200" y="304800"/>
            <a:ext cx="8229600" cy="1143000"/>
          </a:xfrm>
        </p:spPr>
        <p:txBody>
          <a:bodyPr/>
          <a:lstStyle/>
          <a:p>
            <a:pPr eaLnBrk="1" hangingPunct="1">
              <a:defRPr/>
            </a:pPr>
            <a:r>
              <a:rPr lang="en-US" dirty="0">
                <a:ea typeface="+mj-ea"/>
                <a:cs typeface="+mj-cs"/>
              </a:rPr>
              <a:t>Cornell </a:t>
            </a:r>
            <a:r>
              <a:rPr lang="en-US" dirty="0" smtClean="0">
                <a:ea typeface="+mj-ea"/>
                <a:cs typeface="+mj-cs"/>
              </a:rPr>
              <a:t>Notes: </a:t>
            </a:r>
            <a:r>
              <a:rPr lang="en-US" dirty="0">
                <a:ea typeface="+mj-ea"/>
                <a:cs typeface="+mj-cs"/>
              </a:rPr>
              <a:t>Summary</a:t>
            </a:r>
          </a:p>
        </p:txBody>
      </p:sp>
      <p:sp>
        <p:nvSpPr>
          <p:cNvPr id="36867" name="Rectangle 3"/>
          <p:cNvSpPr>
            <a:spLocks noGrp="1" noChangeArrowheads="1"/>
          </p:cNvSpPr>
          <p:nvPr>
            <p:ph type="body" idx="1"/>
          </p:nvPr>
        </p:nvSpPr>
        <p:spPr>
          <a:xfrm>
            <a:off x="0" y="1447800"/>
            <a:ext cx="9144000" cy="5410200"/>
          </a:xfrm>
        </p:spPr>
        <p:txBody>
          <a:bodyPr>
            <a:normAutofit fontScale="77500" lnSpcReduction="20000"/>
          </a:bodyPr>
          <a:lstStyle/>
          <a:p>
            <a:pPr marL="469900" indent="-469900" eaLnBrk="1" hangingPunct="1">
              <a:lnSpc>
                <a:spcPct val="90000"/>
              </a:lnSpc>
              <a:buFont typeface="Wingdings" charset="2"/>
              <a:buChar char="Ø"/>
              <a:defRPr/>
            </a:pPr>
            <a:r>
              <a:rPr lang="en-US" sz="3765" dirty="0">
                <a:ea typeface="+mn-ea"/>
                <a:cs typeface="+mn-cs"/>
              </a:rPr>
              <a:t>Write a </a:t>
            </a:r>
            <a:r>
              <a:rPr lang="en-US" sz="3765" dirty="0">
                <a:solidFill>
                  <a:srgbClr val="FF34CB"/>
                </a:solidFill>
                <a:ea typeface="+mn-ea"/>
                <a:cs typeface="+mn-cs"/>
              </a:rPr>
              <a:t>summary</a:t>
            </a:r>
            <a:r>
              <a:rPr lang="en-US" sz="3765" dirty="0">
                <a:ea typeface="+mn-ea"/>
                <a:cs typeface="+mn-cs"/>
              </a:rPr>
              <a:t> that:</a:t>
            </a:r>
          </a:p>
          <a:p>
            <a:pPr marL="469900" indent="-469900" eaLnBrk="1" hangingPunct="1">
              <a:lnSpc>
                <a:spcPct val="90000"/>
              </a:lnSpc>
              <a:buFont typeface="Wingdings" charset="2"/>
              <a:buChar char="Ø"/>
              <a:defRPr/>
            </a:pPr>
            <a:endParaRPr lang="en-US" sz="3765" dirty="0">
              <a:ea typeface="+mn-ea"/>
              <a:cs typeface="+mn-cs"/>
            </a:endParaRPr>
          </a:p>
          <a:p>
            <a:pPr marL="908050" lvl="1" indent="-436563" eaLnBrk="1" hangingPunct="1">
              <a:lnSpc>
                <a:spcPct val="90000"/>
              </a:lnSpc>
              <a:buFont typeface="Wingdings" charset="2"/>
              <a:buChar char="l"/>
              <a:defRPr/>
            </a:pPr>
            <a:r>
              <a:rPr lang="en-US" sz="3765" dirty="0" smtClean="0">
                <a:solidFill>
                  <a:srgbClr val="FF34CB"/>
                </a:solidFill>
              </a:rPr>
              <a:t>Restates </a:t>
            </a:r>
            <a:r>
              <a:rPr lang="en-US" sz="3765" dirty="0">
                <a:solidFill>
                  <a:srgbClr val="FF34CB"/>
                </a:solidFill>
              </a:rPr>
              <a:t>the main ideas</a:t>
            </a:r>
            <a:r>
              <a:rPr lang="en-US" sz="3765" dirty="0"/>
              <a:t> covered in the notes in your own words or;</a:t>
            </a:r>
          </a:p>
          <a:p>
            <a:pPr marL="908050" lvl="1" indent="-436563" eaLnBrk="1" hangingPunct="1">
              <a:lnSpc>
                <a:spcPct val="90000"/>
              </a:lnSpc>
              <a:buFont typeface="Wingdings" charset="2"/>
              <a:buNone/>
              <a:defRPr/>
            </a:pPr>
            <a:endParaRPr lang="en-US" sz="3765" dirty="0"/>
          </a:p>
          <a:p>
            <a:pPr marL="908050" lvl="1" indent="-436563" eaLnBrk="1" hangingPunct="1">
              <a:lnSpc>
                <a:spcPct val="90000"/>
              </a:lnSpc>
              <a:buFont typeface="Wingdings" charset="2"/>
              <a:buChar char="l"/>
              <a:defRPr/>
            </a:pPr>
            <a:r>
              <a:rPr lang="en-US" sz="3765" i="1" dirty="0">
                <a:solidFill>
                  <a:srgbClr val="FF34CB"/>
                </a:solidFill>
              </a:rPr>
              <a:t>Describes your feelings</a:t>
            </a:r>
            <a:r>
              <a:rPr lang="en-US" sz="3765" i="1" dirty="0"/>
              <a:t> about the notes for the day.</a:t>
            </a:r>
          </a:p>
          <a:p>
            <a:pPr marL="908050" lvl="1" indent="-436563" eaLnBrk="1" hangingPunct="1">
              <a:lnSpc>
                <a:spcPct val="90000"/>
              </a:lnSpc>
              <a:buFont typeface="Wingdings" charset="2"/>
              <a:buNone/>
              <a:defRPr/>
            </a:pPr>
            <a:r>
              <a:rPr lang="en-US" sz="3765" i="1" dirty="0"/>
              <a:t>    (For example, at what point did the lesson make sense to you?  Is there anything you are still confused about?)</a:t>
            </a:r>
          </a:p>
          <a:p>
            <a:pPr marL="469900" indent="-469900" eaLnBrk="1" hangingPunct="1">
              <a:lnSpc>
                <a:spcPct val="90000"/>
              </a:lnSpc>
              <a:buFont typeface="Wingdings" charset="2"/>
              <a:buChar char="Ø"/>
              <a:defRPr/>
            </a:pPr>
            <a:endParaRPr lang="en-US" sz="3765" i="1" dirty="0">
              <a:ea typeface="+mn-ea"/>
              <a:cs typeface="+mn-cs"/>
            </a:endParaRPr>
          </a:p>
          <a:p>
            <a:pPr marL="469900" indent="-469900" eaLnBrk="1" hangingPunct="1">
              <a:lnSpc>
                <a:spcPct val="90000"/>
              </a:lnSpc>
              <a:buFont typeface="Wingdings" charset="2"/>
              <a:buChar char="Ø"/>
              <a:defRPr/>
            </a:pPr>
            <a:r>
              <a:rPr lang="en-US" sz="3765" dirty="0">
                <a:ea typeface="+mn-ea"/>
                <a:cs typeface="+mn-cs"/>
              </a:rPr>
              <a:t>Written at the </a:t>
            </a:r>
            <a:r>
              <a:rPr lang="en-US" sz="3765" dirty="0">
                <a:solidFill>
                  <a:srgbClr val="FF34CB"/>
                </a:solidFill>
                <a:ea typeface="+mn-ea"/>
                <a:cs typeface="+mn-cs"/>
              </a:rPr>
              <a:t>bottom</a:t>
            </a:r>
            <a:r>
              <a:rPr lang="en-US" sz="3765" dirty="0">
                <a:ea typeface="+mn-ea"/>
                <a:cs typeface="+mn-cs"/>
              </a:rPr>
              <a:t> of each page.</a:t>
            </a:r>
          </a:p>
          <a:p>
            <a:pPr marL="469900" indent="-469900" eaLnBrk="1" hangingPunct="1">
              <a:lnSpc>
                <a:spcPct val="90000"/>
              </a:lnSpc>
              <a:buFont typeface="Wingdings" charset="2"/>
              <a:buNone/>
              <a:defRPr/>
            </a:pPr>
            <a:endParaRPr lang="en-US" sz="3765" dirty="0">
              <a:ea typeface="+mn-ea"/>
              <a:cs typeface="+mn-cs"/>
            </a:endParaRPr>
          </a:p>
          <a:p>
            <a:pPr marL="469900" indent="-469900" eaLnBrk="1" hangingPunct="1">
              <a:lnSpc>
                <a:spcPct val="90000"/>
              </a:lnSpc>
              <a:buFont typeface="Wingdings" charset="2"/>
              <a:buChar char="Ø"/>
              <a:defRPr/>
            </a:pPr>
            <a:r>
              <a:rPr lang="en-US" sz="3765" dirty="0">
                <a:ea typeface="+mn-ea"/>
                <a:cs typeface="+mn-cs"/>
              </a:rPr>
              <a:t>At the </a:t>
            </a:r>
            <a:r>
              <a:rPr lang="en-US" sz="3765" dirty="0">
                <a:solidFill>
                  <a:srgbClr val="FF34CB"/>
                </a:solidFill>
                <a:ea typeface="+mn-ea"/>
                <a:cs typeface="+mn-cs"/>
              </a:rPr>
              <a:t>end of class</a:t>
            </a:r>
            <a:r>
              <a:rPr lang="en-US" sz="3765" dirty="0">
                <a:ea typeface="+mn-ea"/>
                <a:cs typeface="+mn-cs"/>
              </a:rPr>
              <a:t> or </a:t>
            </a:r>
            <a:r>
              <a:rPr lang="en-US" sz="3765" dirty="0">
                <a:solidFill>
                  <a:srgbClr val="FF34CB"/>
                </a:solidFill>
                <a:ea typeface="+mn-ea"/>
                <a:cs typeface="+mn-cs"/>
              </a:rPr>
              <a:t>at home</a:t>
            </a:r>
            <a:r>
              <a:rPr lang="en-US" sz="3765" dirty="0">
                <a:ea typeface="+mn-ea"/>
                <a:cs typeface="+mn-cs"/>
              </a:rPr>
              <a:t>.  </a:t>
            </a:r>
          </a:p>
          <a:p>
            <a:pPr marL="469900" indent="-469900" eaLnBrk="1" hangingPunct="1">
              <a:lnSpc>
                <a:spcPct val="90000"/>
              </a:lnSpc>
              <a:buFont typeface="Wingdings" charset="2"/>
              <a:buNone/>
              <a:defRPr/>
            </a:pPr>
            <a:endParaRPr lang="en-US" sz="2800" dirty="0">
              <a:ea typeface="+mn-ea"/>
              <a:cs typeface="+mn-cs"/>
            </a:endParaRPr>
          </a:p>
        </p:txBody>
      </p:sp>
    </p:spTree>
    <p:extLst>
      <p:ext uri="{BB962C8B-B14F-4D97-AF65-F5344CB8AC3E}">
        <p14:creationId xmlns:p14="http://schemas.microsoft.com/office/powerpoint/2010/main" val="402222103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457200" y="0"/>
            <a:ext cx="8229600" cy="990600"/>
          </a:xfrm>
        </p:spPr>
        <p:txBody>
          <a:bodyPr/>
          <a:lstStyle/>
          <a:p>
            <a:pPr algn="ctr" eaLnBrk="1" hangingPunct="1">
              <a:defRPr/>
            </a:pPr>
            <a:r>
              <a:rPr lang="en-US" b="1" u="sng" dirty="0">
                <a:ea typeface="+mj-ea"/>
                <a:cs typeface="+mj-cs"/>
              </a:rPr>
              <a:t>Cornell </a:t>
            </a:r>
            <a:r>
              <a:rPr lang="en-US" b="1" u="sng" dirty="0" smtClean="0">
                <a:ea typeface="+mj-ea"/>
                <a:cs typeface="+mj-cs"/>
              </a:rPr>
              <a:t>Notes: </a:t>
            </a:r>
            <a:r>
              <a:rPr lang="en-US" b="1" u="sng" dirty="0">
                <a:ea typeface="+mj-ea"/>
                <a:cs typeface="+mj-cs"/>
              </a:rPr>
              <a:t>Summary</a:t>
            </a:r>
          </a:p>
        </p:txBody>
      </p:sp>
      <p:sp>
        <p:nvSpPr>
          <p:cNvPr id="36867" name="Rectangle 3"/>
          <p:cNvSpPr>
            <a:spLocks noGrp="1" noChangeArrowheads="1"/>
          </p:cNvSpPr>
          <p:nvPr>
            <p:ph type="body" idx="1"/>
          </p:nvPr>
        </p:nvSpPr>
        <p:spPr>
          <a:xfrm>
            <a:off x="0" y="1143000"/>
            <a:ext cx="9144000" cy="5715000"/>
          </a:xfrm>
        </p:spPr>
        <p:txBody>
          <a:bodyPr>
            <a:normAutofit fontScale="92500"/>
          </a:bodyPr>
          <a:lstStyle/>
          <a:p>
            <a:pPr marL="469900" indent="-469900">
              <a:lnSpc>
                <a:spcPct val="90000"/>
              </a:lnSpc>
              <a:buFont typeface="Wingdings" charset="2"/>
              <a:buChar char="Ø"/>
              <a:defRPr/>
            </a:pPr>
            <a:r>
              <a:rPr lang="en-US" sz="3500" dirty="0" smtClean="0"/>
              <a:t>It should be </a:t>
            </a:r>
            <a:r>
              <a:rPr lang="en-US" sz="3500" u="sng" dirty="0" smtClean="0">
                <a:solidFill>
                  <a:srgbClr val="7030A0"/>
                </a:solidFill>
              </a:rPr>
              <a:t>about five lines in Cornell Notes. </a:t>
            </a:r>
          </a:p>
          <a:p>
            <a:pPr marL="469900" indent="-469900">
              <a:lnSpc>
                <a:spcPct val="90000"/>
              </a:lnSpc>
              <a:buFont typeface="Wingdings" charset="2"/>
              <a:buChar char="Ø"/>
              <a:defRPr/>
            </a:pPr>
            <a:r>
              <a:rPr lang="en-US" sz="3500" u="sng" dirty="0" smtClean="0">
                <a:solidFill>
                  <a:srgbClr val="7030A0"/>
                </a:solidFill>
              </a:rPr>
              <a:t>Answers the essential </a:t>
            </a:r>
            <a:r>
              <a:rPr lang="en-US" sz="3500" dirty="0" smtClean="0"/>
              <a:t>question at the top of your notes. </a:t>
            </a:r>
          </a:p>
          <a:p>
            <a:pPr marL="469900" indent="-469900">
              <a:lnSpc>
                <a:spcPct val="90000"/>
              </a:lnSpc>
              <a:buFont typeface="Wingdings" charset="2"/>
              <a:buChar char="Ø"/>
              <a:defRPr/>
            </a:pPr>
            <a:r>
              <a:rPr lang="en-US" sz="3500" dirty="0"/>
              <a:t>Includes important </a:t>
            </a:r>
            <a:r>
              <a:rPr lang="en-US" sz="3500" dirty="0" smtClean="0"/>
              <a:t>information, </a:t>
            </a:r>
            <a:r>
              <a:rPr lang="en-US" sz="3500" dirty="0"/>
              <a:t>is accurate, and is specific.  </a:t>
            </a:r>
          </a:p>
          <a:p>
            <a:pPr marL="469900" indent="-469900">
              <a:lnSpc>
                <a:spcPct val="90000"/>
              </a:lnSpc>
              <a:buFont typeface="Wingdings" charset="2"/>
              <a:buChar char="Ø"/>
              <a:defRPr/>
            </a:pPr>
            <a:r>
              <a:rPr lang="en-US" sz="3500" dirty="0" smtClean="0"/>
              <a:t>Paraphrase, never copy. </a:t>
            </a:r>
          </a:p>
          <a:p>
            <a:pPr marL="469900" indent="-469900" eaLnBrk="1" hangingPunct="1">
              <a:lnSpc>
                <a:spcPct val="90000"/>
              </a:lnSpc>
              <a:buFont typeface="Wingdings" charset="2"/>
              <a:buChar char="Ø"/>
              <a:defRPr/>
            </a:pPr>
            <a:r>
              <a:rPr lang="en-US" sz="3500" dirty="0" smtClean="0"/>
              <a:t>Excludes outside knowledge or experiences. </a:t>
            </a:r>
          </a:p>
          <a:p>
            <a:pPr marL="469900" indent="-469900" eaLnBrk="1" hangingPunct="1">
              <a:lnSpc>
                <a:spcPct val="90000"/>
              </a:lnSpc>
              <a:buFont typeface="Wingdings" charset="2"/>
              <a:buChar char="Ø"/>
              <a:defRPr/>
            </a:pPr>
            <a:r>
              <a:rPr lang="en-US" sz="3500" dirty="0" smtClean="0"/>
              <a:t>AVOID:</a:t>
            </a:r>
          </a:p>
          <a:p>
            <a:pPr marL="869950" lvl="1" indent="-469900">
              <a:lnSpc>
                <a:spcPct val="90000"/>
              </a:lnSpc>
              <a:buFont typeface="Wingdings" charset="2"/>
              <a:buChar char="Ø"/>
              <a:defRPr/>
            </a:pPr>
            <a:r>
              <a:rPr lang="en-US" sz="3000" dirty="0" smtClean="0"/>
              <a:t>Asking questions </a:t>
            </a:r>
          </a:p>
          <a:p>
            <a:pPr marL="869950" lvl="1" indent="-469900">
              <a:lnSpc>
                <a:spcPct val="90000"/>
              </a:lnSpc>
              <a:buFont typeface="Wingdings" charset="2"/>
              <a:buChar char="Ø"/>
              <a:defRPr/>
            </a:pPr>
            <a:r>
              <a:rPr lang="en-US" sz="3000" dirty="0" smtClean="0"/>
              <a:t>Do not begin with “These notes are about…” or “Today I learned that…”  </a:t>
            </a:r>
            <a:endParaRPr lang="en-US" sz="3000" dirty="0"/>
          </a:p>
          <a:p>
            <a:pPr marL="469900" indent="-469900" eaLnBrk="1" hangingPunct="1">
              <a:lnSpc>
                <a:spcPct val="90000"/>
              </a:lnSpc>
              <a:buFont typeface="Wingdings" charset="2"/>
              <a:buNone/>
              <a:defRPr/>
            </a:pPr>
            <a:endParaRPr lang="en-US" sz="2800" dirty="0">
              <a:ea typeface="+mn-ea"/>
              <a:cs typeface="+mn-cs"/>
            </a:endParaRPr>
          </a:p>
        </p:txBody>
      </p:sp>
    </p:spTree>
    <p:extLst>
      <p:ext uri="{BB962C8B-B14F-4D97-AF65-F5344CB8AC3E}">
        <p14:creationId xmlns:p14="http://schemas.microsoft.com/office/powerpoint/2010/main" val="20926336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8229600" cy="1066800"/>
          </a:xfrm>
        </p:spPr>
        <p:txBody>
          <a:bodyPr/>
          <a:lstStyle/>
          <a:p>
            <a:r>
              <a:rPr lang="en-US" b="1" u="sng" dirty="0" smtClean="0">
                <a:solidFill>
                  <a:srgbClr val="7030A0"/>
                </a:solidFill>
              </a:rPr>
              <a:t>Cornell Notes Summary </a:t>
            </a:r>
            <a:endParaRPr lang="en-US" b="1" u="sng" dirty="0">
              <a:solidFill>
                <a:srgbClr val="7030A0"/>
              </a:solidFill>
            </a:endParaRPr>
          </a:p>
        </p:txBody>
      </p:sp>
      <p:sp>
        <p:nvSpPr>
          <p:cNvPr id="3" name="Content Placeholder 2"/>
          <p:cNvSpPr>
            <a:spLocks noGrp="1"/>
          </p:cNvSpPr>
          <p:nvPr>
            <p:ph idx="1"/>
          </p:nvPr>
        </p:nvSpPr>
        <p:spPr>
          <a:xfrm>
            <a:off x="304800" y="609600"/>
            <a:ext cx="8534400" cy="6019800"/>
          </a:xfrm>
        </p:spPr>
        <p:txBody>
          <a:bodyPr>
            <a:normAutofit fontScale="92500" lnSpcReduction="10000"/>
          </a:bodyPr>
          <a:lstStyle/>
          <a:p>
            <a:r>
              <a:rPr lang="en-US" u="sng" dirty="0" smtClean="0">
                <a:solidFill>
                  <a:srgbClr val="7030A0"/>
                </a:solidFill>
              </a:rPr>
              <a:t>Read and discuss: </a:t>
            </a:r>
            <a:r>
              <a:rPr lang="en-US" dirty="0" smtClean="0"/>
              <a:t>Which summary is better? Why? </a:t>
            </a:r>
          </a:p>
          <a:p>
            <a:r>
              <a:rPr lang="en-US" dirty="0">
                <a:solidFill>
                  <a:schemeClr val="accent3">
                    <a:lumMod val="75000"/>
                  </a:schemeClr>
                </a:solidFill>
              </a:rPr>
              <a:t>Today I learned that Mesoamerica includes the land between North and South America. Many important groups of people lived there. They were advanced in math and science. Incorrectly, they worshiped many gods. The even practiced human sacrifice. Even though they were advanced, I think they were very mean. The Spanish eventually conquered them. </a:t>
            </a:r>
          </a:p>
          <a:p>
            <a:r>
              <a:rPr lang="en-US" dirty="0" smtClean="0">
                <a:solidFill>
                  <a:schemeClr val="tx2">
                    <a:lumMod val="50000"/>
                  </a:schemeClr>
                </a:solidFill>
              </a:rPr>
              <a:t> Mesoamerica was the home of advanced cultures including the Olmec, Maya, and Aztecs. The Mayans and Aztecs had a diet based on maize. Both had advanced understandings of math and astronomy, were polytheistic, </a:t>
            </a:r>
            <a:r>
              <a:rPr lang="en-US" dirty="0">
                <a:solidFill>
                  <a:schemeClr val="tx2">
                    <a:lumMod val="50000"/>
                  </a:schemeClr>
                </a:solidFill>
              </a:rPr>
              <a:t>and practiced human sacrifice. </a:t>
            </a:r>
            <a:r>
              <a:rPr lang="en-US" dirty="0" smtClean="0">
                <a:solidFill>
                  <a:schemeClr val="tx2">
                    <a:lumMod val="50000"/>
                  </a:schemeClr>
                </a:solidFill>
              </a:rPr>
              <a:t>The Aztecs built huge cities like Tenochtitlan. </a:t>
            </a:r>
          </a:p>
          <a:p>
            <a:r>
              <a:rPr lang="en-US" dirty="0" smtClean="0">
                <a:solidFill>
                  <a:schemeClr val="accent5">
                    <a:lumMod val="50000"/>
                  </a:schemeClr>
                </a:solidFill>
              </a:rPr>
              <a:t>Mesoamerica was the home of thee cultures who shared similar cultures. They were very advanced civilizations and were polytheistic. They lived in big cities and traded. </a:t>
            </a:r>
          </a:p>
        </p:txBody>
      </p:sp>
      <p:sp>
        <p:nvSpPr>
          <p:cNvPr id="4" name="TextBox 3"/>
          <p:cNvSpPr txBox="1"/>
          <p:nvPr/>
        </p:nvSpPr>
        <p:spPr>
          <a:xfrm rot="21194367">
            <a:off x="670560" y="1029375"/>
            <a:ext cx="7239000" cy="1815882"/>
          </a:xfrm>
          <a:prstGeom prst="rect">
            <a:avLst/>
          </a:prstGeom>
          <a:noFill/>
        </p:spPr>
        <p:txBody>
          <a:bodyPr wrap="square" rtlCol="0">
            <a:spAutoFit/>
          </a:bodyPr>
          <a:lstStyle/>
          <a:p>
            <a:r>
              <a:rPr lang="en-US" sz="2800" dirty="0" smtClean="0">
                <a:solidFill>
                  <a:srgbClr val="FF0000"/>
                </a:solidFill>
              </a:rPr>
              <a:t>This summary is specific, giving details and names. It includes all of the important information. It is direct and concise. It includes fact, not opinion. </a:t>
            </a:r>
            <a:endParaRPr lang="en-US" sz="2800" dirty="0">
              <a:solidFill>
                <a:srgbClr val="FF0000"/>
              </a:solidFill>
            </a:endParaRPr>
          </a:p>
        </p:txBody>
      </p:sp>
    </p:spTree>
    <p:extLst>
      <p:ext uri="{BB962C8B-B14F-4D97-AF65-F5344CB8AC3E}">
        <p14:creationId xmlns:p14="http://schemas.microsoft.com/office/powerpoint/2010/main" val="35575827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31" presetClass="exit" presetSubtype="0" fill="hold" nodeType="clickEffect">
                                  <p:stCondLst>
                                    <p:cond delay="0"/>
                                  </p:stCondLst>
                                  <p:childTnLst>
                                    <p:anim calcmode="lin" valueType="num">
                                      <p:cBhvr>
                                        <p:cTn id="24" dur="1000"/>
                                        <p:tgtEl>
                                          <p:spTgt spid="3">
                                            <p:txEl>
                                              <p:pRg st="1" end="1"/>
                                            </p:txEl>
                                          </p:spTgt>
                                        </p:tgtEl>
                                        <p:attrNameLst>
                                          <p:attrName>ppt_w</p:attrName>
                                        </p:attrNameLst>
                                      </p:cBhvr>
                                      <p:tavLst>
                                        <p:tav tm="0">
                                          <p:val>
                                            <p:strVal val="ppt_w"/>
                                          </p:val>
                                        </p:tav>
                                        <p:tav tm="100000">
                                          <p:val>
                                            <p:fltVal val="0"/>
                                          </p:val>
                                        </p:tav>
                                      </p:tavLst>
                                    </p:anim>
                                    <p:anim calcmode="lin" valueType="num">
                                      <p:cBhvr>
                                        <p:cTn id="25" dur="1000"/>
                                        <p:tgtEl>
                                          <p:spTgt spid="3">
                                            <p:txEl>
                                              <p:pRg st="1" end="1"/>
                                            </p:txEl>
                                          </p:spTgt>
                                        </p:tgtEl>
                                        <p:attrNameLst>
                                          <p:attrName>ppt_h</p:attrName>
                                        </p:attrNameLst>
                                      </p:cBhvr>
                                      <p:tavLst>
                                        <p:tav tm="0">
                                          <p:val>
                                            <p:strVal val="ppt_h"/>
                                          </p:val>
                                        </p:tav>
                                        <p:tav tm="100000">
                                          <p:val>
                                            <p:fltVal val="0"/>
                                          </p:val>
                                        </p:tav>
                                      </p:tavLst>
                                    </p:anim>
                                    <p:anim calcmode="lin" valueType="num">
                                      <p:cBhvr>
                                        <p:cTn id="26" dur="1000"/>
                                        <p:tgtEl>
                                          <p:spTgt spid="3">
                                            <p:txEl>
                                              <p:pRg st="1" end="1"/>
                                            </p:txEl>
                                          </p:spTgt>
                                        </p:tgtEl>
                                        <p:attrNameLst>
                                          <p:attrName>style.rotation</p:attrName>
                                        </p:attrNameLst>
                                      </p:cBhvr>
                                      <p:tavLst>
                                        <p:tav tm="0">
                                          <p:val>
                                            <p:fltVal val="0"/>
                                          </p:val>
                                        </p:tav>
                                        <p:tav tm="100000">
                                          <p:val>
                                            <p:fltVal val="90"/>
                                          </p:val>
                                        </p:tav>
                                      </p:tavLst>
                                    </p:anim>
                                    <p:animEffect transition="out" filter="fade">
                                      <p:cBhvr>
                                        <p:cTn id="27" dur="1000"/>
                                        <p:tgtEl>
                                          <p:spTgt spid="3">
                                            <p:txEl>
                                              <p:pRg st="1" end="1"/>
                                            </p:txEl>
                                          </p:spTgt>
                                        </p:tgtEl>
                                      </p:cBhvr>
                                    </p:animEffect>
                                    <p:set>
                                      <p:cBhvr>
                                        <p:cTn id="28" dur="1" fill="hold">
                                          <p:stCondLst>
                                            <p:cond delay="999"/>
                                          </p:stCondLst>
                                        </p:cTn>
                                        <p:tgtEl>
                                          <p:spTgt spid="3">
                                            <p:txEl>
                                              <p:pRg st="1" end="1"/>
                                            </p:txEl>
                                          </p:spTgt>
                                        </p:tgtEl>
                                        <p:attrNameLst>
                                          <p:attrName>style.visibility</p:attrName>
                                        </p:attrNameLst>
                                      </p:cBhvr>
                                      <p:to>
                                        <p:strVal val="hidden"/>
                                      </p:to>
                                    </p:set>
                                  </p:childTnLst>
                                </p:cTn>
                              </p:par>
                            </p:childTnLst>
                          </p:cTn>
                        </p:par>
                      </p:childTnLst>
                    </p:cTn>
                  </p:par>
                  <p:par>
                    <p:cTn id="29" fill="hold">
                      <p:stCondLst>
                        <p:cond delay="indefinite"/>
                      </p:stCondLst>
                      <p:childTnLst>
                        <p:par>
                          <p:cTn id="30" fill="hold">
                            <p:stCondLst>
                              <p:cond delay="0"/>
                            </p:stCondLst>
                            <p:childTnLst>
                              <p:par>
                                <p:cTn id="31" presetID="9" presetClass="exit" presetSubtype="0" fill="hold" nodeType="clickEffect">
                                  <p:stCondLst>
                                    <p:cond delay="0"/>
                                  </p:stCondLst>
                                  <p:childTnLst>
                                    <p:animEffect transition="out" filter="dissolve">
                                      <p:cBhvr>
                                        <p:cTn id="32" dur="500"/>
                                        <p:tgtEl>
                                          <p:spTgt spid="3">
                                            <p:txEl>
                                              <p:pRg st="3" end="3"/>
                                            </p:txEl>
                                          </p:spTgt>
                                        </p:tgtEl>
                                      </p:cBhvr>
                                    </p:animEffect>
                                    <p:set>
                                      <p:cBhvr>
                                        <p:cTn id="33" dur="1" fill="hold">
                                          <p:stCondLst>
                                            <p:cond delay="499"/>
                                          </p:stCondLst>
                                        </p:cTn>
                                        <p:tgtEl>
                                          <p:spTgt spid="3">
                                            <p:txEl>
                                              <p:pRg st="3" end="3"/>
                                            </p:txEl>
                                          </p:spTgt>
                                        </p:tgtEl>
                                        <p:attrNameLst>
                                          <p:attrName>style.visibility</p:attrName>
                                        </p:attrNameLst>
                                      </p:cBhvr>
                                      <p:to>
                                        <p:strVal val="hidden"/>
                                      </p:to>
                                    </p:set>
                                  </p:childTnLst>
                                </p:cTn>
                              </p:par>
                            </p:childTnLst>
                          </p:cTn>
                        </p:par>
                      </p:childTnLst>
                    </p:cTn>
                  </p:par>
                  <p:par>
                    <p:cTn id="34" fill="hold">
                      <p:stCondLst>
                        <p:cond delay="indefinite"/>
                      </p:stCondLst>
                      <p:childTnLst>
                        <p:par>
                          <p:cTn id="35" fill="hold">
                            <p:stCondLst>
                              <p:cond delay="0"/>
                            </p:stCondLst>
                            <p:childTnLst>
                              <p:par>
                                <p:cTn id="36" presetID="26" presetClass="entr" presetSubtype="0" fill="hold" nodeType="clickEffect">
                                  <p:stCondLst>
                                    <p:cond delay="0"/>
                                  </p:stCondLst>
                                  <p:childTnLst>
                                    <p:set>
                                      <p:cBhvr>
                                        <p:cTn id="37" dur="1" fill="hold">
                                          <p:stCondLst>
                                            <p:cond delay="0"/>
                                          </p:stCondLst>
                                        </p:cTn>
                                        <p:tgtEl>
                                          <p:spTgt spid="4">
                                            <p:txEl>
                                              <p:pRg st="0" end="0"/>
                                            </p:txEl>
                                          </p:spTgt>
                                        </p:tgtEl>
                                        <p:attrNameLst>
                                          <p:attrName>style.visibility</p:attrName>
                                        </p:attrNameLst>
                                      </p:cBhvr>
                                      <p:to>
                                        <p:strVal val="visible"/>
                                      </p:to>
                                    </p:set>
                                    <p:animEffect transition="in" filter="wipe(down)">
                                      <p:cBhvr>
                                        <p:cTn id="38" dur="580">
                                          <p:stCondLst>
                                            <p:cond delay="0"/>
                                          </p:stCondLst>
                                        </p:cTn>
                                        <p:tgtEl>
                                          <p:spTgt spid="4">
                                            <p:txEl>
                                              <p:pRg st="0" end="0"/>
                                            </p:txEl>
                                          </p:spTgt>
                                        </p:tgtEl>
                                      </p:cBhvr>
                                    </p:animEffect>
                                    <p:anim calcmode="lin" valueType="num">
                                      <p:cBhvr>
                                        <p:cTn id="39" dur="1822" tmFilter="0,0; 0.14,0.36; 0.43,0.73; 0.71,0.91; 1.0,1.0">
                                          <p:stCondLst>
                                            <p:cond delay="0"/>
                                          </p:stCondLst>
                                        </p:cTn>
                                        <p:tgtEl>
                                          <p:spTgt spid="4">
                                            <p:txEl>
                                              <p:pRg st="0" end="0"/>
                                            </p:txEl>
                                          </p:spTgt>
                                        </p:tgtEl>
                                        <p:attrNameLst>
                                          <p:attrName>ppt_x</p:attrName>
                                        </p:attrNameLst>
                                      </p:cBhvr>
                                      <p:tavLst>
                                        <p:tav tm="0">
                                          <p:val>
                                            <p:strVal val="#ppt_x-0.25"/>
                                          </p:val>
                                        </p:tav>
                                        <p:tav tm="100000">
                                          <p:val>
                                            <p:strVal val="#ppt_x"/>
                                          </p:val>
                                        </p:tav>
                                      </p:tavLst>
                                    </p:anim>
                                    <p:anim calcmode="lin" valueType="num">
                                      <p:cBhvr>
                                        <p:cTn id="40" dur="664" tmFilter="0.0,0.0; 0.25,0.07; 0.50,0.2; 0.75,0.467; 1.0,1.0">
                                          <p:stCondLst>
                                            <p:cond delay="0"/>
                                          </p:stCondLst>
                                        </p:cTn>
                                        <p:tgtEl>
                                          <p:spTgt spid="4">
                                            <p:txEl>
                                              <p:pRg st="0" end="0"/>
                                            </p:txEl>
                                          </p:spTgt>
                                        </p:tgtEl>
                                        <p:attrNameLst>
                                          <p:attrName>ppt_y</p:attrName>
                                        </p:attrNameLst>
                                      </p:cBhvr>
                                      <p:tavLst>
                                        <p:tav tm="0" fmla="#ppt_y-sin(pi*$)/3">
                                          <p:val>
                                            <p:fltVal val="0.5"/>
                                          </p:val>
                                        </p:tav>
                                        <p:tav tm="100000">
                                          <p:val>
                                            <p:fltVal val="1"/>
                                          </p:val>
                                        </p:tav>
                                      </p:tavLst>
                                    </p:anim>
                                    <p:anim calcmode="lin" valueType="num">
                                      <p:cBhvr>
                                        <p:cTn id="41" dur="664" tmFilter="0, 0; 0.125,0.2665; 0.25,0.4; 0.375,0.465; 0.5,0.5;  0.625,0.535; 0.75,0.6; 0.875,0.7335; 1,1">
                                          <p:stCondLst>
                                            <p:cond delay="664"/>
                                          </p:stCondLst>
                                        </p:cTn>
                                        <p:tgtEl>
                                          <p:spTgt spid="4">
                                            <p:txEl>
                                              <p:pRg st="0" end="0"/>
                                            </p:txEl>
                                          </p:spTgt>
                                        </p:tgtEl>
                                        <p:attrNameLst>
                                          <p:attrName>ppt_y</p:attrName>
                                        </p:attrNameLst>
                                      </p:cBhvr>
                                      <p:tavLst>
                                        <p:tav tm="0" fmla="#ppt_y-sin(pi*$)/9">
                                          <p:val>
                                            <p:fltVal val="0"/>
                                          </p:val>
                                        </p:tav>
                                        <p:tav tm="100000">
                                          <p:val>
                                            <p:fltVal val="1"/>
                                          </p:val>
                                        </p:tav>
                                      </p:tavLst>
                                    </p:anim>
                                    <p:anim calcmode="lin" valueType="num">
                                      <p:cBhvr>
                                        <p:cTn id="42" dur="332" tmFilter="0, 0; 0.125,0.2665; 0.25,0.4; 0.375,0.465; 0.5,0.5;  0.625,0.535; 0.75,0.6; 0.875,0.7335; 1,1">
                                          <p:stCondLst>
                                            <p:cond delay="1324"/>
                                          </p:stCondLst>
                                        </p:cTn>
                                        <p:tgtEl>
                                          <p:spTgt spid="4">
                                            <p:txEl>
                                              <p:pRg st="0" end="0"/>
                                            </p:txEl>
                                          </p:spTgt>
                                        </p:tgtEl>
                                        <p:attrNameLst>
                                          <p:attrName>ppt_y</p:attrName>
                                        </p:attrNameLst>
                                      </p:cBhvr>
                                      <p:tavLst>
                                        <p:tav tm="0" fmla="#ppt_y-sin(pi*$)/27">
                                          <p:val>
                                            <p:fltVal val="0"/>
                                          </p:val>
                                        </p:tav>
                                        <p:tav tm="100000">
                                          <p:val>
                                            <p:fltVal val="1"/>
                                          </p:val>
                                        </p:tav>
                                      </p:tavLst>
                                    </p:anim>
                                    <p:anim calcmode="lin" valueType="num">
                                      <p:cBhvr>
                                        <p:cTn id="43" dur="164" tmFilter="0, 0; 0.125,0.2665; 0.25,0.4; 0.375,0.465; 0.5,0.5;  0.625,0.535; 0.75,0.6; 0.875,0.7335; 1,1">
                                          <p:stCondLst>
                                            <p:cond delay="1656"/>
                                          </p:stCondLst>
                                        </p:cTn>
                                        <p:tgtEl>
                                          <p:spTgt spid="4">
                                            <p:txEl>
                                              <p:pRg st="0" end="0"/>
                                            </p:txEl>
                                          </p:spTgt>
                                        </p:tgtEl>
                                        <p:attrNameLst>
                                          <p:attrName>ppt_y</p:attrName>
                                        </p:attrNameLst>
                                      </p:cBhvr>
                                      <p:tavLst>
                                        <p:tav tm="0" fmla="#ppt_y-sin(pi*$)/81">
                                          <p:val>
                                            <p:fltVal val="0"/>
                                          </p:val>
                                        </p:tav>
                                        <p:tav tm="100000">
                                          <p:val>
                                            <p:fltVal val="1"/>
                                          </p:val>
                                        </p:tav>
                                      </p:tavLst>
                                    </p:anim>
                                    <p:animScale>
                                      <p:cBhvr>
                                        <p:cTn id="44" dur="26">
                                          <p:stCondLst>
                                            <p:cond delay="650"/>
                                          </p:stCondLst>
                                        </p:cTn>
                                        <p:tgtEl>
                                          <p:spTgt spid="4">
                                            <p:txEl>
                                              <p:pRg st="0" end="0"/>
                                            </p:txEl>
                                          </p:spTgt>
                                        </p:tgtEl>
                                      </p:cBhvr>
                                      <p:to x="100000" y="60000"/>
                                    </p:animScale>
                                    <p:animScale>
                                      <p:cBhvr>
                                        <p:cTn id="45" dur="166" decel="50000">
                                          <p:stCondLst>
                                            <p:cond delay="676"/>
                                          </p:stCondLst>
                                        </p:cTn>
                                        <p:tgtEl>
                                          <p:spTgt spid="4">
                                            <p:txEl>
                                              <p:pRg st="0" end="0"/>
                                            </p:txEl>
                                          </p:spTgt>
                                        </p:tgtEl>
                                      </p:cBhvr>
                                      <p:to x="100000" y="100000"/>
                                    </p:animScale>
                                    <p:animScale>
                                      <p:cBhvr>
                                        <p:cTn id="46" dur="26">
                                          <p:stCondLst>
                                            <p:cond delay="1312"/>
                                          </p:stCondLst>
                                        </p:cTn>
                                        <p:tgtEl>
                                          <p:spTgt spid="4">
                                            <p:txEl>
                                              <p:pRg st="0" end="0"/>
                                            </p:txEl>
                                          </p:spTgt>
                                        </p:tgtEl>
                                      </p:cBhvr>
                                      <p:to x="100000" y="80000"/>
                                    </p:animScale>
                                    <p:animScale>
                                      <p:cBhvr>
                                        <p:cTn id="47" dur="166" decel="50000">
                                          <p:stCondLst>
                                            <p:cond delay="1338"/>
                                          </p:stCondLst>
                                        </p:cTn>
                                        <p:tgtEl>
                                          <p:spTgt spid="4">
                                            <p:txEl>
                                              <p:pRg st="0" end="0"/>
                                            </p:txEl>
                                          </p:spTgt>
                                        </p:tgtEl>
                                      </p:cBhvr>
                                      <p:to x="100000" y="100000"/>
                                    </p:animScale>
                                    <p:animScale>
                                      <p:cBhvr>
                                        <p:cTn id="48" dur="26">
                                          <p:stCondLst>
                                            <p:cond delay="1642"/>
                                          </p:stCondLst>
                                        </p:cTn>
                                        <p:tgtEl>
                                          <p:spTgt spid="4">
                                            <p:txEl>
                                              <p:pRg st="0" end="0"/>
                                            </p:txEl>
                                          </p:spTgt>
                                        </p:tgtEl>
                                      </p:cBhvr>
                                      <p:to x="100000" y="90000"/>
                                    </p:animScale>
                                    <p:animScale>
                                      <p:cBhvr>
                                        <p:cTn id="49" dur="166" decel="50000">
                                          <p:stCondLst>
                                            <p:cond delay="1668"/>
                                          </p:stCondLst>
                                        </p:cTn>
                                        <p:tgtEl>
                                          <p:spTgt spid="4">
                                            <p:txEl>
                                              <p:pRg st="0" end="0"/>
                                            </p:txEl>
                                          </p:spTgt>
                                        </p:tgtEl>
                                      </p:cBhvr>
                                      <p:to x="100000" y="100000"/>
                                    </p:animScale>
                                    <p:animScale>
                                      <p:cBhvr>
                                        <p:cTn id="50" dur="26">
                                          <p:stCondLst>
                                            <p:cond delay="1808"/>
                                          </p:stCondLst>
                                        </p:cTn>
                                        <p:tgtEl>
                                          <p:spTgt spid="4">
                                            <p:txEl>
                                              <p:pRg st="0" end="0"/>
                                            </p:txEl>
                                          </p:spTgt>
                                        </p:tgtEl>
                                      </p:cBhvr>
                                      <p:to x="100000" y="95000"/>
                                    </p:animScale>
                                    <p:animScale>
                                      <p:cBhvr>
                                        <p:cTn id="51" dur="166" decel="50000">
                                          <p:stCondLst>
                                            <p:cond delay="1834"/>
                                          </p:stCondLst>
                                        </p:cTn>
                                        <p:tgtEl>
                                          <p:spTgt spid="4">
                                            <p:txEl>
                                              <p:pRg st="0" end="0"/>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2661" y="495300"/>
            <a:ext cx="8229600" cy="990600"/>
          </a:xfrm>
        </p:spPr>
        <p:txBody>
          <a:bodyPr/>
          <a:lstStyle/>
          <a:p>
            <a:pPr algn="ctr"/>
            <a:r>
              <a:rPr lang="en-US" b="1" u="sng" dirty="0" smtClean="0">
                <a:solidFill>
                  <a:srgbClr val="7030A0"/>
                </a:solidFill>
              </a:rPr>
              <a:t>Cornell Notes Summary </a:t>
            </a:r>
            <a:endParaRPr lang="en-US" b="1" u="sng" dirty="0">
              <a:solidFill>
                <a:srgbClr val="7030A0"/>
              </a:solidFill>
            </a:endParaRPr>
          </a:p>
        </p:txBody>
      </p:sp>
      <p:sp>
        <p:nvSpPr>
          <p:cNvPr id="3" name="Content Placeholder 2"/>
          <p:cNvSpPr>
            <a:spLocks noGrp="1"/>
          </p:cNvSpPr>
          <p:nvPr>
            <p:ph idx="1"/>
          </p:nvPr>
        </p:nvSpPr>
        <p:spPr>
          <a:xfrm>
            <a:off x="304800" y="1524000"/>
            <a:ext cx="8534400" cy="5317210"/>
          </a:xfrm>
        </p:spPr>
        <p:txBody>
          <a:bodyPr>
            <a:normAutofit/>
          </a:bodyPr>
          <a:lstStyle/>
          <a:p>
            <a:r>
              <a:rPr lang="en-US" sz="3200" dirty="0" smtClean="0"/>
              <a:t>Now return to your Cornell Notes. </a:t>
            </a:r>
          </a:p>
          <a:p>
            <a:pPr marL="971550" lvl="1" indent="-514350">
              <a:buAutoNum type="arabicParenR"/>
            </a:pPr>
            <a:r>
              <a:rPr lang="en-US" sz="3200" dirty="0" smtClean="0"/>
              <a:t>Skim through your notes again paying special attention to the things you highlighted or underlined.</a:t>
            </a:r>
          </a:p>
          <a:p>
            <a:pPr marL="971550" lvl="1" indent="-514350">
              <a:buAutoNum type="arabicParenR"/>
            </a:pPr>
            <a:r>
              <a:rPr lang="en-US" sz="3200" dirty="0" smtClean="0"/>
              <a:t>Write a summary about this information in the bottom of your notes. </a:t>
            </a:r>
          </a:p>
          <a:p>
            <a:pPr marL="971550" lvl="1" indent="-514350">
              <a:buAutoNum type="arabicParenR"/>
            </a:pPr>
            <a:r>
              <a:rPr lang="en-US" sz="3200" dirty="0" smtClean="0"/>
              <a:t>Share you summary with your partner. Tell them one thing they did well and one they could improve. </a:t>
            </a:r>
          </a:p>
        </p:txBody>
      </p:sp>
    </p:spTree>
    <p:extLst>
      <p:ext uri="{BB962C8B-B14F-4D97-AF65-F5344CB8AC3E}">
        <p14:creationId xmlns:p14="http://schemas.microsoft.com/office/powerpoint/2010/main" val="30115126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ＭＳ Ｐ明朝"/>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Flow.thmx</Template>
  <TotalTime>21701</TotalTime>
  <Words>733</Words>
  <Application>Microsoft Office PowerPoint</Application>
  <PresentationFormat>On-screen Show (4:3)</PresentationFormat>
  <Paragraphs>103</Paragraphs>
  <Slides>10</Slides>
  <Notes>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10</vt:i4>
      </vt:variant>
    </vt:vector>
  </HeadingPairs>
  <TitlesOfParts>
    <vt:vector size="19" baseType="lpstr">
      <vt:lpstr>ＭＳ Ｐゴシック</vt:lpstr>
      <vt:lpstr>Arial</vt:lpstr>
      <vt:lpstr>Calibri</vt:lpstr>
      <vt:lpstr>Constantia</vt:lpstr>
      <vt:lpstr>News Gothic MT</vt:lpstr>
      <vt:lpstr>Times New Roman</vt:lpstr>
      <vt:lpstr>Wingdings</vt:lpstr>
      <vt:lpstr>Wingdings 2</vt:lpstr>
      <vt:lpstr>Flow</vt:lpstr>
      <vt:lpstr>PowerPoint Presentation</vt:lpstr>
      <vt:lpstr>      Costa’s Levels of Questions</vt:lpstr>
      <vt:lpstr>Costa’s Levels of Questions</vt:lpstr>
      <vt:lpstr>Question Game Try to guess what level each question is. </vt:lpstr>
      <vt:lpstr>Leveled Questions </vt:lpstr>
      <vt:lpstr>Cornell Notes: Summary</vt:lpstr>
      <vt:lpstr>Cornell Notes: Summary</vt:lpstr>
      <vt:lpstr>Cornell Notes Summary </vt:lpstr>
      <vt:lpstr>Cornell Notes Summary </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Warm-up</dc:title>
  <dc:creator>Los Angeles Unified School District</dc:creator>
  <cp:lastModifiedBy>Patty Chuang</cp:lastModifiedBy>
  <cp:revision>333</cp:revision>
  <cp:lastPrinted>2010-09-15T14:48:07Z</cp:lastPrinted>
  <dcterms:created xsi:type="dcterms:W3CDTF">2011-09-11T20:42:04Z</dcterms:created>
  <dcterms:modified xsi:type="dcterms:W3CDTF">2014-08-21T17:17:03Z</dcterms:modified>
</cp:coreProperties>
</file>