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asf" ContentType="video/x-ms-as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56" r:id="rId3"/>
    <p:sldId id="258" r:id="rId4"/>
    <p:sldId id="259" r:id="rId5"/>
    <p:sldId id="260" r:id="rId6"/>
    <p:sldId id="261" r:id="rId7"/>
    <p:sldId id="272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2" d="100"/>
          <a:sy n="52" d="100"/>
        </p:scale>
        <p:origin x="-984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100C-AB83-45AF-A9EB-C1024B8A5BF7}" type="datetimeFigureOut">
              <a:rPr lang="en-US" smtClean="0"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7BB8-34E6-4C34-BCD1-0753588D2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54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100C-AB83-45AF-A9EB-C1024B8A5BF7}" type="datetimeFigureOut">
              <a:rPr lang="en-US" smtClean="0"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7BB8-34E6-4C34-BCD1-0753588D2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100C-AB83-45AF-A9EB-C1024B8A5BF7}" type="datetimeFigureOut">
              <a:rPr lang="en-US" smtClean="0"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7BB8-34E6-4C34-BCD1-0753588D2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573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100C-AB83-45AF-A9EB-C1024B8A5BF7}" type="datetimeFigureOut">
              <a:rPr lang="en-US" smtClean="0"/>
              <a:t>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7BB8-34E6-4C34-BCD1-0753588D2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082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100C-AB83-45AF-A9EB-C1024B8A5BF7}" type="datetimeFigureOut">
              <a:rPr lang="en-US" smtClean="0"/>
              <a:t>1/9/2013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7BB8-34E6-4C34-BCD1-0753588D2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636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100C-AB83-45AF-A9EB-C1024B8A5BF7}" type="datetimeFigureOut">
              <a:rPr lang="en-US" smtClean="0"/>
              <a:t>1/9/2013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7BB8-34E6-4C34-BCD1-0753588D2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68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100C-AB83-45AF-A9EB-C1024B8A5BF7}" type="datetimeFigureOut">
              <a:rPr lang="en-US" smtClean="0"/>
              <a:t>1/9/2013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7BB8-34E6-4C34-BCD1-0753588D2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282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100C-AB83-45AF-A9EB-C1024B8A5BF7}" type="datetimeFigureOut">
              <a:rPr lang="en-US" smtClean="0"/>
              <a:t>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7BB8-34E6-4C34-BCD1-0753588D2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64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100C-AB83-45AF-A9EB-C1024B8A5BF7}" type="datetimeFigureOut">
              <a:rPr lang="en-US" smtClean="0"/>
              <a:t>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7BB8-34E6-4C34-BCD1-0753588D2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996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100C-AB83-45AF-A9EB-C1024B8A5BF7}" type="datetimeFigureOut">
              <a:rPr lang="en-US" smtClean="0"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7BB8-34E6-4C34-BCD1-0753588D2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27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100C-AB83-45AF-A9EB-C1024B8A5BF7}" type="datetimeFigureOut">
              <a:rPr lang="en-US" smtClean="0"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7BB8-34E6-4C34-BCD1-0753588D2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345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7100C-AB83-45AF-A9EB-C1024B8A5BF7}" type="datetimeFigureOut">
              <a:rPr lang="en-US" smtClean="0"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57BB8-34E6-4C34-BCD1-0753588D2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571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sf"/><Relationship Id="rId1" Type="http://schemas.microsoft.com/office/2007/relationships/media" Target="../media/media1.asf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5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/>
              <a:t>Warm-up #2</a:t>
            </a:r>
            <a:endParaRPr lang="en-US" sz="5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Are samurai or knights better warriors? Why? Write a few sentences to support your opinion.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6742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05800" cy="1981200"/>
          </a:xfrm>
        </p:spPr>
        <p:txBody>
          <a:bodyPr/>
          <a:lstStyle/>
          <a:p>
            <a:r>
              <a:rPr lang="en-US" sz="6600" b="1" dirty="0" smtClean="0"/>
              <a:t>Geography of Europe</a:t>
            </a:r>
            <a:endParaRPr lang="en-US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286000"/>
            <a:ext cx="8305800" cy="1143000"/>
          </a:xfrm>
        </p:spPr>
        <p:txBody>
          <a:bodyPr/>
          <a:lstStyle/>
          <a:p>
            <a:r>
              <a:rPr lang="en-US" sz="3200" dirty="0" smtClean="0"/>
              <a:t>Physical </a:t>
            </a:r>
            <a:r>
              <a:rPr lang="en-US" sz="3200" dirty="0" smtClean="0"/>
              <a:t>Geography</a:t>
            </a:r>
            <a:endParaRPr lang="en-US" sz="32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09600" y="3505200"/>
            <a:ext cx="8077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Essential Question: How does the  regional climate of Europe differ?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2774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7"/>
            <a:ext cx="9144000" cy="704083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Europe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6635496" cy="4983163"/>
          </a:xfrm>
        </p:spPr>
        <p:txBody>
          <a:bodyPr>
            <a:noAutofit/>
          </a:bodyPr>
          <a:lstStyle/>
          <a:p>
            <a:r>
              <a:rPr lang="en-US" sz="3600" dirty="0" smtClean="0"/>
              <a:t>Europe is one of the 7 </a:t>
            </a:r>
            <a:r>
              <a:rPr lang="en-US" sz="3600" u="sng" dirty="0" smtClean="0"/>
              <a:t>continents</a:t>
            </a:r>
          </a:p>
          <a:p>
            <a:endParaRPr lang="en-US" sz="3600" dirty="0"/>
          </a:p>
          <a:p>
            <a:r>
              <a:rPr lang="en-US" sz="3600" dirty="0" smtClean="0"/>
              <a:t>However, it is actually the </a:t>
            </a:r>
            <a:r>
              <a:rPr lang="en-US" sz="3600" u="sng" dirty="0" smtClean="0"/>
              <a:t>westernmost peninsula of the Eurasian landmass</a:t>
            </a:r>
          </a:p>
          <a:p>
            <a:endParaRPr lang="en-US" sz="3600" dirty="0"/>
          </a:p>
          <a:p>
            <a:r>
              <a:rPr lang="en-US" sz="3600" dirty="0" smtClean="0"/>
              <a:t>Its </a:t>
            </a:r>
            <a:r>
              <a:rPr lang="en-US" sz="3600" u="sng" dirty="0" smtClean="0"/>
              <a:t>Eastern Border is</a:t>
            </a:r>
            <a:r>
              <a:rPr lang="en-US" sz="3600" dirty="0" smtClean="0"/>
              <a:t> traditionally </a:t>
            </a:r>
            <a:r>
              <a:rPr lang="en-US" sz="3600" u="sng" dirty="0" smtClean="0"/>
              <a:t>the Ural Mountains</a:t>
            </a:r>
            <a:r>
              <a:rPr lang="en-US" sz="3600" dirty="0" smtClean="0"/>
              <a:t> in Russia</a:t>
            </a: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96" y="152400"/>
            <a:ext cx="1676400" cy="12477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964" y="1752600"/>
            <a:ext cx="27051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7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"/>
            <a:ext cx="8229600" cy="886968"/>
          </a:xfrm>
        </p:spPr>
        <p:txBody>
          <a:bodyPr/>
          <a:lstStyle/>
          <a:p>
            <a:r>
              <a:rPr lang="en-US" b="1" dirty="0" smtClean="0"/>
              <a:t>Regions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717"/>
            <a:ext cx="4876800" cy="5931091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Europe is traditionally </a:t>
            </a:r>
            <a:r>
              <a:rPr lang="en-US" b="1" u="sng" dirty="0" smtClean="0"/>
              <a:t>divided between Eastern and Western Europe</a:t>
            </a:r>
          </a:p>
          <a:p>
            <a:endParaRPr lang="en-US" b="1" dirty="0"/>
          </a:p>
          <a:p>
            <a:r>
              <a:rPr lang="en-US" b="1" dirty="0" smtClean="0"/>
              <a:t>The </a:t>
            </a:r>
            <a:r>
              <a:rPr lang="en-US" b="1" u="sng" dirty="0" smtClean="0"/>
              <a:t>East is </a:t>
            </a:r>
            <a:r>
              <a:rPr lang="en-US" b="1" dirty="0" smtClean="0"/>
              <a:t>dominated by </a:t>
            </a:r>
            <a:r>
              <a:rPr lang="en-US" b="1" u="sng" dirty="0" smtClean="0"/>
              <a:t>the Russian Steppe</a:t>
            </a:r>
            <a:r>
              <a:rPr lang="en-US" b="1" dirty="0" smtClean="0"/>
              <a:t>, </a:t>
            </a:r>
            <a:r>
              <a:rPr lang="en-US" b="1" dirty="0" smtClean="0"/>
              <a:t>the </a:t>
            </a:r>
            <a:r>
              <a:rPr lang="en-US" b="1" u="sng" dirty="0" smtClean="0"/>
              <a:t>Carpathian Mountains and the Balkans</a:t>
            </a:r>
          </a:p>
          <a:p>
            <a:endParaRPr lang="en-US" b="1" dirty="0"/>
          </a:p>
          <a:p>
            <a:r>
              <a:rPr lang="en-US" b="1" dirty="0" smtClean="0"/>
              <a:t>The </a:t>
            </a:r>
            <a:r>
              <a:rPr lang="en-US" b="1" u="sng" dirty="0" smtClean="0"/>
              <a:t>West is made up of Scandinavia, the British Isles, the Iberian &amp; Italian Peninsulas, The Alps and The Lowlands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927" y="4312920"/>
            <a:ext cx="4300833" cy="25146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685800"/>
            <a:ext cx="4343400" cy="344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0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en-US" b="1" dirty="0" smtClean="0"/>
              <a:t>People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762000"/>
            <a:ext cx="5562600" cy="6096000"/>
          </a:xfrm>
        </p:spPr>
        <p:txBody>
          <a:bodyPr>
            <a:noAutofit/>
          </a:bodyPr>
          <a:lstStyle/>
          <a:p>
            <a:r>
              <a:rPr lang="en-US" dirty="0" smtClean="0"/>
              <a:t>The </a:t>
            </a:r>
            <a:r>
              <a:rPr lang="en-US" u="sng" dirty="0" smtClean="0"/>
              <a:t>first Europeans were related to the Basques </a:t>
            </a:r>
            <a:r>
              <a:rPr lang="en-US" dirty="0" smtClean="0"/>
              <a:t>who now live </a:t>
            </a:r>
            <a:r>
              <a:rPr lang="en-US" u="sng" dirty="0" smtClean="0"/>
              <a:t>in NW Spain and SW France.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u="sng" dirty="0" smtClean="0"/>
              <a:t>indigenous people of Europe,</a:t>
            </a:r>
            <a:r>
              <a:rPr lang="en-US" dirty="0" smtClean="0"/>
              <a:t> with few exceptions, can be </a:t>
            </a:r>
            <a:r>
              <a:rPr lang="en-US" u="sng" dirty="0" smtClean="0"/>
              <a:t>traced back to a common language</a:t>
            </a:r>
            <a:r>
              <a:rPr lang="en-US" dirty="0" smtClean="0"/>
              <a:t> known as Proto-Indo-European.</a:t>
            </a:r>
          </a:p>
          <a:p>
            <a:endParaRPr lang="en-US" dirty="0" smtClean="0"/>
          </a:p>
          <a:p>
            <a:r>
              <a:rPr lang="en-US" dirty="0" smtClean="0"/>
              <a:t>Europe was </a:t>
            </a:r>
            <a:r>
              <a:rPr lang="en-US" u="sng" dirty="0" smtClean="0"/>
              <a:t>populated in waves from East to West </a:t>
            </a:r>
            <a:r>
              <a:rPr lang="en-US" dirty="0" smtClean="0"/>
              <a:t>with the earliest arrivers being pushed towards the Atlantic Ocean.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5105400"/>
            <a:ext cx="3457575" cy="1455821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685800"/>
            <a:ext cx="3428035" cy="381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7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778" y="12191"/>
            <a:ext cx="2956222" cy="177373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1000" y="-228600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Climate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685800"/>
            <a:ext cx="6400800" cy="5943600"/>
          </a:xfrm>
        </p:spPr>
        <p:txBody>
          <a:bodyPr>
            <a:noAutofit/>
          </a:bodyPr>
          <a:lstStyle/>
          <a:p>
            <a:r>
              <a:rPr lang="en-US" sz="3600" u="sng" dirty="0" smtClean="0"/>
              <a:t>Southern Europe falls in a Mediterranean climate </a:t>
            </a:r>
            <a:r>
              <a:rPr lang="en-US" sz="3600" dirty="0" smtClean="0"/>
              <a:t>zone.  That’s the same as Southern California</a:t>
            </a:r>
            <a:r>
              <a:rPr lang="en-US" sz="3600" dirty="0" smtClean="0"/>
              <a:t>!</a:t>
            </a:r>
            <a:endParaRPr lang="en-US" sz="3600" dirty="0"/>
          </a:p>
          <a:p>
            <a:r>
              <a:rPr lang="en-US" sz="3600" u="sng" dirty="0" smtClean="0"/>
              <a:t>Western and some of Central Europe tends to be </a:t>
            </a:r>
            <a:r>
              <a:rPr lang="en-US" sz="3600" u="sng" dirty="0" smtClean="0"/>
              <a:t>wetter</a:t>
            </a:r>
            <a:r>
              <a:rPr lang="en-US" sz="3600" dirty="0"/>
              <a:t> </a:t>
            </a:r>
            <a:r>
              <a:rPr lang="en-US" sz="3600" dirty="0" smtClean="0"/>
              <a:t>and has a temperate forest climate</a:t>
            </a:r>
            <a:r>
              <a:rPr lang="en-US" sz="3600" dirty="0"/>
              <a:t>.</a:t>
            </a:r>
            <a:endParaRPr lang="en-US" sz="3600" dirty="0"/>
          </a:p>
          <a:p>
            <a:r>
              <a:rPr lang="en-US" sz="3600" u="sng" dirty="0" smtClean="0"/>
              <a:t>Eastern and Northern Europe are dryer and colder</a:t>
            </a:r>
            <a:r>
              <a:rPr lang="en-US" sz="3600" dirty="0" smtClean="0"/>
              <a:t>. It’s </a:t>
            </a:r>
            <a:r>
              <a:rPr lang="en-US" sz="3600" dirty="0" smtClean="0"/>
              <a:t>a </a:t>
            </a:r>
            <a:r>
              <a:rPr lang="en-US" sz="3600" u="sng" dirty="0" smtClean="0"/>
              <a:t>t</a:t>
            </a:r>
            <a:r>
              <a:rPr lang="en-US" sz="3600" u="sng" dirty="0" smtClean="0"/>
              <a:t>undra/</a:t>
            </a:r>
            <a:r>
              <a:rPr lang="en-US" sz="3600" u="sng" dirty="0" err="1"/>
              <a:t>t</a:t>
            </a:r>
            <a:r>
              <a:rPr lang="en-US" sz="3600" u="sng" dirty="0" err="1" smtClean="0"/>
              <a:t>iaga</a:t>
            </a:r>
            <a:r>
              <a:rPr lang="en-US" sz="3600" u="sng" dirty="0" smtClean="0"/>
              <a:t> </a:t>
            </a:r>
            <a:r>
              <a:rPr lang="en-US" sz="3600" dirty="0" smtClean="0"/>
              <a:t>climate zone.</a:t>
            </a: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205" y="4972718"/>
            <a:ext cx="2986795" cy="18852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205" y="2514600"/>
            <a:ext cx="2992797" cy="224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5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6858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While watching this video, add to your notes.</a:t>
            </a:r>
            <a:endParaRPr lang="en-US" sz="3200" b="1" dirty="0"/>
          </a:p>
        </p:txBody>
      </p:sp>
      <p:pic>
        <p:nvPicPr>
          <p:cNvPr id="7" name="Overview_of_Europe (1).as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" y="609600"/>
            <a:ext cx="8280400" cy="6210300"/>
          </a:xfrm>
        </p:spPr>
      </p:pic>
    </p:spTree>
    <p:extLst>
      <p:ext uri="{BB962C8B-B14F-4D97-AF65-F5344CB8AC3E}">
        <p14:creationId xmlns:p14="http://schemas.microsoft.com/office/powerpoint/2010/main" val="156405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              Physical </a:t>
            </a:r>
            <a:r>
              <a:rPr lang="en-US" b="1" dirty="0" smtClean="0"/>
              <a:t>Map of Europe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143000"/>
            <a:ext cx="37338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Please use </a:t>
            </a:r>
            <a:r>
              <a:rPr lang="en-US" dirty="0" smtClean="0"/>
              <a:t>the colors listed in the instructions.</a:t>
            </a:r>
          </a:p>
          <a:p>
            <a:r>
              <a:rPr lang="en-US" dirty="0" smtClean="0"/>
              <a:t>You can use the maps in the textbook, or the Atlases on the classroom bookshelf</a:t>
            </a:r>
          </a:p>
          <a:p>
            <a:r>
              <a:rPr lang="en-US" dirty="0" smtClean="0"/>
              <a:t>You MIGHT have to </a:t>
            </a:r>
            <a:r>
              <a:rPr lang="en-US" dirty="0" smtClean="0"/>
              <a:t>look </a:t>
            </a:r>
            <a:r>
              <a:rPr lang="en-US" dirty="0" smtClean="0"/>
              <a:t>for some of these </a:t>
            </a:r>
            <a:r>
              <a:rPr lang="en-US" dirty="0" smtClean="0"/>
              <a:t>landforms on multiple maps.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628775"/>
            <a:ext cx="2466975" cy="184785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649" y="1600200"/>
            <a:ext cx="2409825" cy="1905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778372"/>
            <a:ext cx="2466975" cy="1847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480" y="3830759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4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England, Britain, United Kingdom, Huh?</a:t>
            </a:r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3079" name="ShockwaveFlash1" r:id="rId2" imgW="4571429" imgH="3428571"/>
        </mc:Choice>
        <mc:Fallback>
          <p:control name="ShockwaveFlash1" r:id="rId2" imgW="4571429" imgH="3428571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6000" y="1752600"/>
                  <a:ext cx="4572000" cy="3429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93108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 Time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Get out the piece of paper you did your warm up on.</a:t>
            </a:r>
          </a:p>
          <a:p>
            <a:endParaRPr lang="en-US" dirty="0" smtClean="0"/>
          </a:p>
          <a:p>
            <a:r>
              <a:rPr lang="en-US" dirty="0" smtClean="0"/>
              <a:t>Write down the # of the question and then the letter of the answer!</a:t>
            </a:r>
          </a:p>
          <a:p>
            <a:endParaRPr lang="en-US" dirty="0" smtClean="0"/>
          </a:p>
          <a:p>
            <a:r>
              <a:rPr lang="en-US" dirty="0" smtClean="0"/>
              <a:t>You have 1 minute per slide, I will not wait for you if you fall behind.</a:t>
            </a:r>
          </a:p>
          <a:p>
            <a:endParaRPr lang="en-US" dirty="0" smtClean="0"/>
          </a:p>
          <a:p>
            <a:r>
              <a:rPr lang="en-US" dirty="0" smtClean="0"/>
              <a:t>When you are finished get out your agenda and wait quietly until everyone is finished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62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name of the landmass that Europe is a part of?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North Africa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err="1" smtClean="0"/>
              <a:t>Asiarupe</a:t>
            </a:r>
            <a:endParaRPr lang="en-US" dirty="0" smtClean="0"/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Eurasia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Austrasia</a:t>
            </a:r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4103" name="ShockwaveFlash1" r:id="rId2" imgW="3352381" imgH="1523810"/>
        </mc:Choice>
        <mc:Fallback>
          <p:control name="ShockwaveFlash1" r:id="rId2" imgW="3352381" imgH="1523810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7200" y="2438400"/>
                  <a:ext cx="3352800" cy="1524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8325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is Europe traditionally divided?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North/South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East/West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Upper/Lower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Walnut/Diamond Bar</a:t>
            </a:r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5127" name="ShockwaveFlash1" r:id="rId2" imgW="3277057" imgH="1371429"/>
        </mc:Choice>
        <mc:Fallback>
          <p:control name="ShockwaveFlash1" r:id="rId2" imgW="3277057" imgH="1371429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05400" y="2362200"/>
                  <a:ext cx="3276600" cy="13716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36719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Mountain Ranges are located in Europe?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Alps, Urals, Carpathians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Rockies, Sierra-Nevada, Appalachians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Himalayas, Caucasus, Andes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Lonely, Magic, SAC</a:t>
            </a:r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6151" name="ShockwaveFlash1" r:id="rId2" imgW="3352381" imgH="1295238"/>
        </mc:Choice>
        <mc:Fallback>
          <p:control name="ShockwaveFlash1" r:id="rId2" imgW="3352381" imgH="1295238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200" y="3429000"/>
                  <a:ext cx="3352800" cy="12954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69652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#4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Region of Europe is most like Southern California in climate?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British Isles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Baltic Sea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Paris, France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Sicily</a:t>
            </a:r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7175" name="ShockwaveFlash1" r:id="rId2" imgW="3885714" imgH="1600000"/>
        </mc:Choice>
        <mc:Fallback>
          <p:control name="ShockwaveFlash1" r:id="rId2" imgW="3885714" imgH="1600000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7200" y="2362200"/>
                  <a:ext cx="3886200" cy="16002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84787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#5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of the following countries is part of Great Britain?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Ireland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Canada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Wales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 smtClean="0"/>
              <a:t>British Columbia</a:t>
            </a:r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8199" name="ShockwaveFlash1" r:id="rId2" imgW="3428571" imgH="1371429"/>
        </mc:Choice>
        <mc:Fallback>
          <p:control name="ShockwaveFlash1" r:id="rId2" imgW="3428571" imgH="1371429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1600" y="2819400"/>
                  <a:ext cx="3429000" cy="13716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5778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3814</TotalTime>
  <Words>461</Words>
  <Application>Microsoft Office PowerPoint</Application>
  <PresentationFormat>On-screen Show (4:3)</PresentationFormat>
  <Paragraphs>71</Paragraphs>
  <Slides>15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Warm-up #2</vt:lpstr>
      <vt:lpstr>Geography of Europe</vt:lpstr>
      <vt:lpstr>Europe</vt:lpstr>
      <vt:lpstr>Regions</vt:lpstr>
      <vt:lpstr>People</vt:lpstr>
      <vt:lpstr>Climate</vt:lpstr>
      <vt:lpstr>While watching this video, add to your notes.</vt:lpstr>
      <vt:lpstr>              Physical Map of Europe</vt:lpstr>
      <vt:lpstr>England, Britain, United Kingdom, Huh?</vt:lpstr>
      <vt:lpstr>Quiz Time</vt:lpstr>
      <vt:lpstr>Question #1</vt:lpstr>
      <vt:lpstr>Question #2</vt:lpstr>
      <vt:lpstr>Question #3</vt:lpstr>
      <vt:lpstr>Question #4</vt:lpstr>
      <vt:lpstr>Question #5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 Up #1</dc:title>
  <dc:creator>Dad</dc:creator>
  <cp:lastModifiedBy>Josephine Schaller</cp:lastModifiedBy>
  <cp:revision>33</cp:revision>
  <dcterms:created xsi:type="dcterms:W3CDTF">2013-01-03T19:19:51Z</dcterms:created>
  <dcterms:modified xsi:type="dcterms:W3CDTF">2013-01-09T18:07:29Z</dcterms:modified>
</cp:coreProperties>
</file>