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7" r:id="rId3"/>
    <p:sldId id="267" r:id="rId4"/>
    <p:sldId id="259" r:id="rId5"/>
    <p:sldId id="266" r:id="rId6"/>
    <p:sldId id="262" r:id="rId7"/>
    <p:sldId id="260" r:id="rId8"/>
    <p:sldId id="261" r:id="rId9"/>
    <p:sldId id="264" r:id="rId10"/>
    <p:sldId id="265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B760AD-B0FC-470C-BF6B-B6F20AADD02F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39B32E-9E99-4CC6-820A-35E3A542FB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png"/><Relationship Id="rId5" Type="http://schemas.openxmlformats.org/officeDocument/2006/relationships/hyperlink" Target="//upload.wikimedia.org/wikipedia/commons/a/af/Miguel_de_Cervantes_signature.svg" TargetMode="Externa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f/Miguel_de_Cervantes_signature.sv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ts1.mm.bing.net/th?id=H.4931967724946640&amp;pid=15.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57400"/>
            <a:ext cx="8458200" cy="122237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tx1"/>
                </a:solidFill>
              </a:rPr>
              <a:t>Don </a:t>
            </a:r>
            <a:r>
              <a:rPr lang="en-US" dirty="0" err="1" smtClean="0">
                <a:solidFill>
                  <a:schemeClr val="tx1"/>
                </a:solidFill>
              </a:rPr>
              <a:t>Quijote</a:t>
            </a:r>
            <a:r>
              <a:rPr lang="en-US" dirty="0" smtClean="0">
                <a:solidFill>
                  <a:schemeClr val="tx1"/>
                </a:solidFill>
              </a:rPr>
              <a:t> De la </a:t>
            </a:r>
            <a:r>
              <a:rPr lang="en-US" dirty="0" err="1" smtClean="0">
                <a:solidFill>
                  <a:schemeClr val="tx1"/>
                </a:solidFill>
              </a:rPr>
              <a:t>mancha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657600"/>
            <a:ext cx="8458200" cy="914400"/>
          </a:xfrm>
        </p:spPr>
        <p:txBody>
          <a:bodyPr/>
          <a:lstStyle/>
          <a:p>
            <a:r>
              <a:rPr lang="en-US" dirty="0" smtClean="0"/>
              <a:t>			</a:t>
            </a:r>
            <a:r>
              <a:rPr lang="en-US" dirty="0" smtClean="0"/>
              <a:t>          </a:t>
            </a:r>
            <a:r>
              <a:rPr lang="en-US" sz="2800" dirty="0" smtClean="0">
                <a:solidFill>
                  <a:schemeClr val="tx1"/>
                </a:solidFill>
              </a:rPr>
              <a:t>By </a:t>
            </a:r>
            <a:r>
              <a:rPr lang="en-US" sz="2800" dirty="0" smtClean="0">
                <a:solidFill>
                  <a:schemeClr val="tx1"/>
                </a:solidFill>
              </a:rPr>
              <a:t>Daniela Rodriguez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381000"/>
            <a:ext cx="5486400" cy="522288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lgerian" pitchFamily="82" charset="0"/>
              </a:rPr>
              <a:t>Miguel de Cervantes</a:t>
            </a:r>
            <a:endParaRPr lang="en-US" sz="3600" dirty="0">
              <a:latin typeface="Algerian" pitchFamily="8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1066800"/>
            <a:ext cx="5791200" cy="541020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es-MX" sz="2800" dirty="0" smtClean="0">
                <a:solidFill>
                  <a:schemeClr val="tx1"/>
                </a:solidFill>
              </a:rPr>
              <a:t>Nació </a:t>
            </a:r>
            <a:r>
              <a:rPr lang="es-MX" sz="2800" dirty="0" smtClean="0">
                <a:solidFill>
                  <a:schemeClr val="tx1"/>
                </a:solidFill>
              </a:rPr>
              <a:t>el 29 de septiembre de</a:t>
            </a:r>
            <a:endParaRPr lang="en-US" sz="2800" dirty="0" smtClean="0">
              <a:solidFill>
                <a:schemeClr val="tx1"/>
              </a:solidFill>
            </a:endParaRPr>
          </a:p>
          <a:p>
            <a:r>
              <a:rPr lang="es-MX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smtClean="0">
                <a:solidFill>
                  <a:schemeClr val="tx1"/>
                </a:solidFill>
              </a:rPr>
              <a:t>1547</a:t>
            </a:r>
          </a:p>
          <a:p>
            <a:pPr lvl="0">
              <a:buFont typeface="Wingdings" pitchFamily="2" charset="2"/>
              <a:buChar char="Ø"/>
            </a:pPr>
            <a:r>
              <a:rPr lang="en-US" sz="2800" dirty="0" smtClean="0">
                <a:solidFill>
                  <a:schemeClr val="tx1"/>
                </a:solidFill>
              </a:rPr>
              <a:t>En Madrid </a:t>
            </a:r>
            <a:r>
              <a:rPr lang="es-MX" sz="2800" dirty="0" smtClean="0">
                <a:solidFill>
                  <a:schemeClr val="tx1"/>
                </a:solidFill>
              </a:rPr>
              <a:t>España  </a:t>
            </a:r>
            <a:endParaRPr lang="en-US" sz="2800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sz="2800" dirty="0" smtClean="0">
                <a:solidFill>
                  <a:schemeClr val="tx1"/>
                </a:solidFill>
              </a:rPr>
              <a:t>Murió el 22 de Abril de 1616, a sus 68 años de edad </a:t>
            </a:r>
            <a:endParaRPr lang="en-US" sz="2800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sz="2800" dirty="0" smtClean="0">
                <a:solidFill>
                  <a:schemeClr val="tx1"/>
                </a:solidFill>
              </a:rPr>
              <a:t>Parte de su obra fue basada en su vida real.</a:t>
            </a:r>
            <a:endParaRPr lang="en-US" sz="2800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sz="2800" dirty="0" smtClean="0">
                <a:solidFill>
                  <a:schemeClr val="tx1"/>
                </a:solidFill>
              </a:rPr>
              <a:t>De niño, Cervantes viajo por toda España mientras su padre buscaba una mejor situación </a:t>
            </a:r>
            <a:endParaRPr lang="en-US" sz="2800" dirty="0" smtClean="0">
              <a:solidFill>
                <a:schemeClr val="tx1"/>
              </a:solidFill>
            </a:endParaRPr>
          </a:p>
          <a:p>
            <a:endParaRPr lang="en-US" sz="3200" dirty="0"/>
          </a:p>
        </p:txBody>
      </p:sp>
      <p:pic>
        <p:nvPicPr>
          <p:cNvPr id="6" name="Picture 1" descr="http://www.bractwo-rycerskie.pl/rysunki/pergamin1x3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3976" y="0"/>
            <a:ext cx="3550024" cy="5562600"/>
          </a:xfrm>
          <a:prstGeom prst="rect">
            <a:avLst/>
          </a:prstGeom>
          <a:noFill/>
        </p:spPr>
      </p:pic>
      <p:pic>
        <p:nvPicPr>
          <p:cNvPr id="1026" name="Picture 2" descr="http://blogerma.ru/wp-content/uploads/2012/09/Miguel-de-Cervant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914400"/>
            <a:ext cx="2059569" cy="2772400"/>
          </a:xfrm>
          <a:prstGeom prst="rect">
            <a:avLst/>
          </a:prstGeom>
          <a:noFill/>
        </p:spPr>
      </p:pic>
      <p:pic>
        <p:nvPicPr>
          <p:cNvPr id="1028" name="Picture 4" descr="File:Miguel de Cervantes signature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4600" y="3886200"/>
            <a:ext cx="2428875" cy="676276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lgerian" pitchFamily="82" charset="0"/>
              </a:rPr>
              <a:t>Miguel de Cervantes</a:t>
            </a:r>
            <a:endParaRPr lang="en-US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Cervantes es considerado el genio más grande de los escritores Españoles.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Aparte de Don Quijote, Cervantes también escribió: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es-MX" dirty="0" smtClean="0">
                <a:solidFill>
                  <a:schemeClr val="tx1"/>
                </a:solidFill>
              </a:rPr>
              <a:t>1.Poesía    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es-MX" dirty="0" smtClean="0">
                <a:solidFill>
                  <a:schemeClr val="tx1"/>
                </a:solidFill>
              </a:rPr>
              <a:t>2. Teatro  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</a:rPr>
              <a:t>3. Y </a:t>
            </a:r>
            <a:r>
              <a:rPr lang="es-MX" dirty="0" smtClean="0">
                <a:solidFill>
                  <a:schemeClr val="tx1"/>
                </a:solidFill>
              </a:rPr>
              <a:t>novelas 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4" descr="File:Miguel de Cervantes signature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5720" y="4495800"/>
            <a:ext cx="4618280" cy="1285876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Información</a:t>
            </a:r>
            <a:r>
              <a:rPr lang="en-US" dirty="0" smtClean="0"/>
              <a:t> general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chemeClr val="tx1"/>
                </a:solidFill>
              </a:rPr>
              <a:t>Don </a:t>
            </a:r>
            <a:r>
              <a:rPr lang="en-US" dirty="0" err="1" smtClean="0">
                <a:solidFill>
                  <a:schemeClr val="tx1"/>
                </a:solidFill>
              </a:rPr>
              <a:t>Quijote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s-MX" dirty="0" smtClean="0">
                <a:solidFill>
                  <a:schemeClr val="tx1"/>
                </a:solidFill>
              </a:rPr>
              <a:t>es</a:t>
            </a:r>
            <a:r>
              <a:rPr lang="en-US" dirty="0" smtClean="0">
                <a:solidFill>
                  <a:schemeClr val="tx1"/>
                </a:solidFill>
              </a:rPr>
              <a:t>:</a:t>
            </a: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Una parodia de los libros de caballería, y la novela pastoral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Rinde culto a los más altos ideales y aspiraciones del alma humana 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Es una búsqueda a la respuesta de “que es la realidad?”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es-MX" dirty="0" smtClean="0"/>
              <a:t> 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Información</a:t>
            </a:r>
            <a:r>
              <a:rPr lang="en-US" dirty="0" smtClean="0"/>
              <a:t> </a:t>
            </a:r>
            <a:r>
              <a:rPr lang="en-US" dirty="0" smtClean="0"/>
              <a:t>general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322637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Se escribió cuando Europa salía de la época medieval. 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Y rumbo al renacimiento, (un futuro desconocido).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Personajes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560637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Don </a:t>
            </a:r>
            <a:r>
              <a:rPr lang="en-US" dirty="0" err="1" smtClean="0">
                <a:solidFill>
                  <a:schemeClr val="tx1"/>
                </a:solidFill>
              </a:rPr>
              <a:t>Quijote</a:t>
            </a:r>
            <a:r>
              <a:rPr lang="en-US" dirty="0" smtClean="0">
                <a:solidFill>
                  <a:schemeClr val="tx1"/>
                </a:solidFill>
              </a:rPr>
              <a:t> de la Mancha</a:t>
            </a: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Dulcinea</a:t>
            </a:r>
            <a:r>
              <a:rPr lang="en-US" dirty="0" smtClean="0">
                <a:solidFill>
                  <a:schemeClr val="tx1"/>
                </a:solidFill>
              </a:rPr>
              <a:t> del </a:t>
            </a:r>
            <a:r>
              <a:rPr lang="es-MX" dirty="0" smtClean="0">
                <a:solidFill>
                  <a:schemeClr val="tx1"/>
                </a:solidFill>
              </a:rPr>
              <a:t>Toboso  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Sancho Pansa  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Rocinante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sz="4000" dirty="0" smtClean="0"/>
              <a:t> 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	</a:t>
            </a:r>
            <a:r>
              <a:rPr lang="en-US" sz="4000" dirty="0" smtClean="0"/>
              <a:t>	</a:t>
            </a:r>
            <a:r>
              <a:rPr lang="es-MX" sz="4000" dirty="0" smtClean="0"/>
              <a:t>Conexión </a:t>
            </a:r>
            <a:r>
              <a:rPr lang="es-MX" sz="4000" dirty="0" smtClean="0"/>
              <a:t>temática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636837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es-MX" sz="4000" dirty="0" smtClean="0">
                <a:solidFill>
                  <a:schemeClr val="tx1"/>
                </a:solidFill>
              </a:rPr>
              <a:t>El tiempo y el espacio  </a:t>
            </a:r>
            <a:endParaRPr lang="en-US" sz="4000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n-US" sz="4000" dirty="0" smtClean="0">
                <a:solidFill>
                  <a:schemeClr val="tx1"/>
                </a:solidFill>
              </a:rPr>
              <a:t>La </a:t>
            </a:r>
            <a:r>
              <a:rPr lang="es-MX" sz="4000" dirty="0" smtClean="0">
                <a:solidFill>
                  <a:schemeClr val="tx1"/>
                </a:solidFill>
              </a:rPr>
              <a:t>creación literaria </a:t>
            </a:r>
            <a:endParaRPr lang="en-US" sz="4000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n-US" sz="4000" dirty="0" smtClean="0">
                <a:solidFill>
                  <a:schemeClr val="tx1"/>
                </a:solidFill>
              </a:rPr>
              <a:t>La </a:t>
            </a:r>
            <a:r>
              <a:rPr lang="es-MX" sz="4000" dirty="0" smtClean="0">
                <a:solidFill>
                  <a:schemeClr val="tx1"/>
                </a:solidFill>
              </a:rPr>
              <a:t>Dualidad</a:t>
            </a:r>
            <a:r>
              <a:rPr lang="en-US" sz="4000" dirty="0" smtClean="0">
                <a:solidFill>
                  <a:schemeClr val="tx1"/>
                </a:solidFill>
              </a:rPr>
              <a:t> del ser. </a:t>
            </a:r>
          </a:p>
          <a:p>
            <a:pPr>
              <a:buFont typeface="Wingdings" pitchFamily="2" charset="2"/>
              <a:buChar char="Ø"/>
            </a:pPr>
            <a:endParaRPr 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81000"/>
            <a:ext cx="8686800" cy="838200"/>
          </a:xfrm>
        </p:spPr>
        <p:txBody>
          <a:bodyPr>
            <a:normAutofit/>
          </a:bodyPr>
          <a:lstStyle/>
          <a:p>
            <a:r>
              <a:rPr lang="es-MX" dirty="0" smtClean="0"/>
              <a:t>		Temas secundarios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856038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La </a:t>
            </a:r>
            <a:r>
              <a:rPr lang="es-MX" dirty="0" smtClean="0">
                <a:solidFill>
                  <a:schemeClr val="tx1"/>
                </a:solidFill>
              </a:rPr>
              <a:t>trayectoria</a:t>
            </a:r>
            <a:r>
              <a:rPr lang="en-US" dirty="0" smtClean="0">
                <a:solidFill>
                  <a:schemeClr val="tx1"/>
                </a:solidFill>
              </a:rPr>
              <a:t> y la </a:t>
            </a:r>
            <a:r>
              <a:rPr lang="es-MX" dirty="0" smtClean="0">
                <a:solidFill>
                  <a:schemeClr val="tx1"/>
                </a:solidFill>
              </a:rPr>
              <a:t>transformación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La naturaleza y el ambiente 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La </a:t>
            </a:r>
            <a:r>
              <a:rPr lang="es-MX" dirty="0" smtClean="0">
                <a:solidFill>
                  <a:schemeClr val="tx1"/>
                </a:solidFill>
              </a:rPr>
              <a:t>realidad</a:t>
            </a:r>
            <a:r>
              <a:rPr lang="en-US" dirty="0" smtClean="0">
                <a:solidFill>
                  <a:schemeClr val="tx1"/>
                </a:solidFill>
              </a:rPr>
              <a:t> y la fantasia</a:t>
            </a:r>
          </a:p>
          <a:p>
            <a:pPr lvl="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La </a:t>
            </a:r>
            <a:r>
              <a:rPr lang="es-MX" dirty="0" smtClean="0">
                <a:solidFill>
                  <a:schemeClr val="tx1"/>
                </a:solidFill>
              </a:rPr>
              <a:t>literatura autoconsciente  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El </a:t>
            </a:r>
            <a:r>
              <a:rPr lang="es-MX" dirty="0" smtClean="0">
                <a:solidFill>
                  <a:schemeClr val="tx1"/>
                </a:solidFill>
              </a:rPr>
              <a:t>proceso creativo 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458200" cy="838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                     </a:t>
            </a:r>
            <a:r>
              <a:rPr lang="es-MX" dirty="0" smtClean="0"/>
              <a:t>Preguntas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686800" cy="4648200"/>
          </a:xfrm>
        </p:spPr>
        <p:txBody>
          <a:bodyPr>
            <a:normAutofit lnSpcReduction="10000"/>
          </a:bodyPr>
          <a:lstStyle/>
          <a:p>
            <a:pPr marL="457200" indent="-457200">
              <a:buNone/>
            </a:pPr>
            <a:r>
              <a:rPr lang="es-MX" sz="2400" dirty="0" smtClean="0"/>
              <a:t>1</a:t>
            </a:r>
            <a:r>
              <a:rPr lang="es-MX" sz="2400" dirty="0" smtClean="0">
                <a:solidFill>
                  <a:schemeClr val="tx1"/>
                </a:solidFill>
              </a:rPr>
              <a:t>. Como </a:t>
            </a:r>
            <a:r>
              <a:rPr lang="es-MX" sz="2400" dirty="0" smtClean="0">
                <a:solidFill>
                  <a:schemeClr val="tx1"/>
                </a:solidFill>
              </a:rPr>
              <a:t>se relaciona la figura de Dulcinea con la condición de don Quijote como caballero andante</a:t>
            </a:r>
            <a:r>
              <a:rPr lang="es-MX" sz="2400" dirty="0" smtClean="0">
                <a:solidFill>
                  <a:schemeClr val="tx1"/>
                </a:solidFill>
              </a:rPr>
              <a:t>?</a:t>
            </a:r>
          </a:p>
          <a:p>
            <a:pPr marL="457200" indent="-457200">
              <a:buAutoNum type="arabicPeriod"/>
            </a:pPr>
            <a:endParaRPr lang="en-US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es-MX" sz="2400" dirty="0" smtClean="0">
                <a:solidFill>
                  <a:schemeClr val="tx1"/>
                </a:solidFill>
              </a:rPr>
              <a:t>2. De que maneras vemos el contraste entre la fantasía y la realidad? Usa ejemplos de diferentes situaciones para soportar tu argumento</a:t>
            </a:r>
            <a:r>
              <a:rPr lang="es-MX" sz="2400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es-MX" sz="2400" dirty="0" smtClean="0">
                <a:solidFill>
                  <a:schemeClr val="tx1"/>
                </a:solidFill>
              </a:rPr>
              <a:t>3. Compara y contrasta el Quijote y Lazarillo de Tormes en términos de su organización episódica y su visión satírica</a:t>
            </a:r>
            <a:r>
              <a:rPr lang="es-MX" sz="2400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es-MX" sz="2400" dirty="0" smtClean="0">
                <a:solidFill>
                  <a:schemeClr val="tx1"/>
                </a:solidFill>
              </a:rPr>
              <a:t>4. En tu opinión, crees que Don Quijote estaba loco o estaba al tanto de todo pero simplemente quería evadir su realidad?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514350" indent="-514350"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			</a:t>
            </a:r>
            <a:r>
              <a:rPr lang="es-MX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 </a:t>
            </a:r>
            <a:br>
              <a:rPr lang="en-US" dirty="0" smtClean="0"/>
            </a:br>
            <a:r>
              <a:rPr lang="es-MX" dirty="0" smtClean="0"/>
              <a:t> </a:t>
            </a:r>
            <a:r>
              <a:rPr lang="es-MX" dirty="0" smtClean="0"/>
              <a:t>			    Resumen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 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4876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Don </a:t>
            </a:r>
            <a:r>
              <a:rPr lang="en-US" dirty="0" err="1" smtClean="0">
                <a:solidFill>
                  <a:schemeClr val="tx1"/>
                </a:solidFill>
              </a:rPr>
              <a:t>Quijote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s-MX" dirty="0" smtClean="0">
                <a:solidFill>
                  <a:schemeClr val="tx1"/>
                </a:solidFill>
              </a:rPr>
              <a:t>trata</a:t>
            </a:r>
            <a:r>
              <a:rPr lang="en-US" dirty="0" smtClean="0">
                <a:solidFill>
                  <a:schemeClr val="tx1"/>
                </a:solidFill>
              </a:rPr>
              <a:t> de:</a:t>
            </a: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Un señor que leía libros de caballería, y añoraba ser caballero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El crea una fantasía, donde cree ser caballero</a:t>
            </a:r>
            <a:endParaRPr lang="en-US" dirty="0" smtClean="0">
              <a:solidFill>
                <a:schemeClr val="tx1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Esto, lo lleva a una gran aventura donde tiene que luchar con gigantes, y rescatar a damiselas en peligro  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MX" dirty="0" smtClean="0">
                <a:solidFill>
                  <a:schemeClr val="tx1"/>
                </a:solidFill>
              </a:rPr>
              <a:t>Y en su hazaña lleva con él a Sancho Pansa como “escudero”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ages.sharefaith.com/images/3/1283976198532_208/slide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http://images1.wikia.nocookie.net/inciclopedia/images/0/06/Quijoteilus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5410200" cy="6858001"/>
          </a:xfrm>
          <a:prstGeom prst="rect">
            <a:avLst/>
          </a:prstGeom>
          <a:noFill/>
        </p:spPr>
      </p:pic>
      <p:pic>
        <p:nvPicPr>
          <p:cNvPr id="6" name="Picture 2" descr="http://ts2.mm.bing.net/th?id=H.5036361222654593&amp;pid=1.7&amp;w=131&amp;h=181&amp;c=7&amp;rs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2543175"/>
            <a:ext cx="2971800" cy="4314825"/>
          </a:xfrm>
          <a:prstGeom prst="rect">
            <a:avLst/>
          </a:prstGeom>
          <a:noFill/>
        </p:spPr>
      </p:pic>
      <p:pic>
        <p:nvPicPr>
          <p:cNvPr id="24580" name="Picture 4" descr="http://www.spaincenter.org/turismo/ciudad-real/fotos/valdepenas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1"/>
            <a:ext cx="3810000" cy="30480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532</TotalTime>
  <Words>351</Words>
  <Application>Microsoft Office PowerPoint</Application>
  <PresentationFormat>On-screen Show (4:3)</PresentationFormat>
  <Paragraphs>55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Trek</vt:lpstr>
      <vt:lpstr> Don Quijote De la mancha </vt:lpstr>
      <vt:lpstr>Miguel de Cervantes</vt:lpstr>
      <vt:lpstr>Miguel de Cervantes</vt:lpstr>
      <vt:lpstr>Información general</vt:lpstr>
      <vt:lpstr>Información general</vt:lpstr>
      <vt:lpstr>Personajes </vt:lpstr>
      <vt:lpstr>    Conexión temática </vt:lpstr>
      <vt:lpstr>  Temas secundarios</vt:lpstr>
      <vt:lpstr>                        Preguntas   </vt:lpstr>
      <vt:lpstr>               Resumen   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Joe</dc:creator>
  <cp:lastModifiedBy>Joe</cp:lastModifiedBy>
  <cp:revision>73</cp:revision>
  <dcterms:created xsi:type="dcterms:W3CDTF">2013-05-08T00:59:15Z</dcterms:created>
  <dcterms:modified xsi:type="dcterms:W3CDTF">2013-05-10T07:29:28Z</dcterms:modified>
</cp:coreProperties>
</file>