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76" r:id="rId3"/>
    <p:sldId id="277" r:id="rId4"/>
    <p:sldId id="278" r:id="rId5"/>
    <p:sldId id="279" r:id="rId6"/>
    <p:sldId id="280" r:id="rId7"/>
    <p:sldId id="261" r:id="rId8"/>
    <p:sldId id="262" r:id="rId9"/>
    <p:sldId id="263" r:id="rId10"/>
    <p:sldId id="264" r:id="rId11"/>
    <p:sldId id="265" r:id="rId12"/>
    <p:sldId id="266" r:id="rId13"/>
    <p:sldId id="267" r:id="rId14"/>
    <p:sldId id="268" r:id="rId15"/>
    <p:sldId id="275" r:id="rId16"/>
    <p:sldId id="269" r:id="rId17"/>
    <p:sldId id="270" r:id="rId18"/>
    <p:sldId id="271" r:id="rId19"/>
    <p:sldId id="272" r:id="rId20"/>
    <p:sldId id="273" r:id="rId21"/>
    <p:sldId id="274"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14" y="-21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5" name="Group 15"/>
          <p:cNvGrpSpPr>
            <a:grpSpLocks/>
          </p:cNvGrpSpPr>
          <p:nvPr/>
        </p:nvGrpSpPr>
        <p:grpSpPr bwMode="auto">
          <a:xfrm rot="-1066324">
            <a:off x="617538" y="3922713"/>
            <a:ext cx="2509837" cy="2527300"/>
            <a:chOff x="494947" y="417279"/>
            <a:chExt cx="2417578" cy="2421351"/>
          </a:xfrm>
        </p:grpSpPr>
        <p:sp>
          <p:nvSpPr>
            <p:cNvPr id="6"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0"/>
            <p:cNvSpPr/>
            <p:nvPr/>
          </p:nvSpPr>
          <p:spPr>
            <a:xfrm>
              <a:off x="590646" y="417140"/>
              <a:ext cx="2321242" cy="2320968"/>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13" descr="stickie-shadow.png"/>
            <p:cNvPicPr>
              <a:picLocks noChangeAspect="1"/>
            </p:cNvPicPr>
            <p:nvPr/>
          </p:nvPicPr>
          <p:blipFill>
            <a:blip r:embed="rId3"/>
            <a:srcRect/>
            <a:stretch>
              <a:fillRect/>
            </a:stretch>
          </p:blipFill>
          <p:spPr bwMode="auto">
            <a:xfrm>
              <a:off x="614456" y="436040"/>
              <a:ext cx="404704" cy="461174"/>
            </a:xfrm>
            <a:prstGeom prst="rect">
              <a:avLst/>
            </a:prstGeom>
            <a:noFill/>
            <a:ln w="9525">
              <a:noFill/>
              <a:miter lim="800000"/>
              <a:headEnd/>
              <a:tailEnd/>
            </a:ln>
          </p:spPr>
        </p:pic>
        <p:pic>
          <p:nvPicPr>
            <p:cNvPr id="9" name="Picture 14" descr="stickie-shadow.png"/>
            <p:cNvPicPr>
              <a:picLocks noChangeAspect="1"/>
            </p:cNvPicPr>
            <p:nvPr/>
          </p:nvPicPr>
          <p:blipFill>
            <a:blip r:embed="rId3"/>
            <a:srcRect/>
            <a:stretch>
              <a:fillRect/>
            </a:stretch>
          </p:blipFill>
          <p:spPr bwMode="auto">
            <a:xfrm rot="-5400000">
              <a:off x="637932" y="2282410"/>
              <a:ext cx="404704" cy="461174"/>
            </a:xfrm>
            <a:prstGeom prst="rect">
              <a:avLst/>
            </a:prstGeom>
            <a:noFill/>
            <a:ln w="9525">
              <a:noFill/>
              <a:miter lim="800000"/>
              <a:headEnd/>
              <a:tailEnd/>
            </a:ln>
          </p:spPr>
        </p:pic>
      </p:grpSp>
      <p:pic>
        <p:nvPicPr>
          <p:cNvPr id="10" name="Picture 7" descr="TitleCard.png"/>
          <p:cNvPicPr>
            <a:picLocks noChangeAspect="1"/>
          </p:cNvPicPr>
          <p:nvPr/>
        </p:nvPicPr>
        <p:blipFill>
          <a:blip r:embed="rId4"/>
          <a:srcRect/>
          <a:stretch>
            <a:fillRect/>
          </a:stretch>
        </p:blipFill>
        <p:spPr bwMode="auto">
          <a:xfrm rot="343346">
            <a:off x="2855913" y="2587625"/>
            <a:ext cx="5773737" cy="3851275"/>
          </a:xfrm>
          <a:prstGeom prst="rect">
            <a:avLst/>
          </a:prstGeom>
          <a:noFill/>
          <a:ln w="9525">
            <a:noFill/>
            <a:miter lim="800000"/>
            <a:headEnd/>
            <a:tailEnd/>
          </a:ln>
        </p:spPr>
      </p:pic>
      <p:pic>
        <p:nvPicPr>
          <p:cNvPr id="11"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Date Placeholder 3"/>
          <p:cNvSpPr>
            <a:spLocks noGrp="1"/>
          </p:cNvSpPr>
          <p:nvPr>
            <p:ph type="dt" sz="half" idx="10"/>
          </p:nvPr>
        </p:nvSpPr>
        <p:spPr>
          <a:xfrm rot="20520000">
            <a:off x="963613" y="5060950"/>
            <a:ext cx="1968500" cy="534988"/>
          </a:xfrm>
        </p:spPr>
        <p:txBody>
          <a:bodyPr anchor="t"/>
          <a:lstStyle>
            <a:lvl1pPr algn="ctr">
              <a:defRPr sz="2200" smtClean="0">
                <a:solidFill>
                  <a:schemeClr val="accent1"/>
                </a:solidFill>
              </a:defRPr>
            </a:lvl1pPr>
          </a:lstStyle>
          <a:p>
            <a:pPr>
              <a:defRPr/>
            </a:pPr>
            <a:fld id="{66614DCE-D770-4256-8D34-515CF09A3DA4}" type="datetimeFigureOut">
              <a:rPr lang="en-US"/>
              <a:pPr>
                <a:defRPr/>
              </a:pPr>
              <a:t>12/17/2013</a:t>
            </a:fld>
            <a:endParaRPr lang="en-US"/>
          </a:p>
        </p:txBody>
      </p:sp>
      <p:sp>
        <p:nvSpPr>
          <p:cNvPr id="13" name="Footer Placeholder 4"/>
          <p:cNvSpPr>
            <a:spLocks noGrp="1"/>
          </p:cNvSpPr>
          <p:nvPr>
            <p:ph type="ftr" sz="quarter" idx="11"/>
          </p:nvPr>
        </p:nvSpPr>
        <p:spPr>
          <a:xfrm rot="20520000">
            <a:off x="647700" y="4135438"/>
            <a:ext cx="2085975" cy="835025"/>
          </a:xfrm>
        </p:spPr>
        <p:txBody>
          <a:bodyPr/>
          <a:lstStyle>
            <a:lvl1pPr algn="l">
              <a:defRPr sz="1600">
                <a:solidFill>
                  <a:schemeClr val="accent5">
                    <a:lumMod val="50000"/>
                  </a:schemeClr>
                </a:solidFill>
              </a:defRPr>
            </a:lvl1pPr>
          </a:lstStyle>
          <a:p>
            <a:pPr>
              <a:defRPr/>
            </a:pPr>
            <a:endParaRPr lang="en-US"/>
          </a:p>
        </p:txBody>
      </p:sp>
      <p:sp>
        <p:nvSpPr>
          <p:cNvPr id="14" name="Slide Number Placeholder 5"/>
          <p:cNvSpPr>
            <a:spLocks noGrp="1"/>
          </p:cNvSpPr>
          <p:nvPr>
            <p:ph type="sldNum" sz="quarter" idx="12"/>
          </p:nvPr>
        </p:nvSpPr>
        <p:spPr>
          <a:xfrm rot="20520000">
            <a:off x="1981200" y="5510213"/>
            <a:ext cx="738188" cy="425450"/>
          </a:xfrm>
        </p:spPr>
        <p:txBody>
          <a:bodyPr/>
          <a:lstStyle>
            <a:lvl1pPr algn="r">
              <a:defRPr smtClean="0">
                <a:solidFill>
                  <a:schemeClr val="accent1">
                    <a:lumMod val="75000"/>
                  </a:schemeClr>
                </a:solidFill>
              </a:defRPr>
            </a:lvl1pPr>
          </a:lstStyle>
          <a:p>
            <a:pPr>
              <a:defRPr/>
            </a:pPr>
            <a:fld id="{477699F4-602F-4230-8169-29A5569CA5B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8E6EA9E-763D-46FD-A131-B578915AEE13}" type="datetimeFigureOut">
              <a:rPr lang="en-US"/>
              <a:pPr>
                <a:defRPr/>
              </a:pPr>
              <a:t>12/17/2013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6D0CF4-3BC8-4060-83D5-4E59BD1D008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CCDA9A0-3EA6-4BB2-83E2-795E50B575F0}" type="datetimeFigureOut">
              <a:rPr lang="en-US"/>
              <a:pPr>
                <a:defRPr/>
              </a:pPr>
              <a:t>12/17/2013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459502-21F7-42CD-BAA8-27ABE432ED8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5"/>
          </p:nvPr>
        </p:nvSpPr>
        <p:spPr/>
        <p:txBody>
          <a:bodyPr/>
          <a:lstStyle>
            <a:lvl1pPr>
              <a:defRPr/>
            </a:lvl1pPr>
          </a:lstStyle>
          <a:p>
            <a:pPr>
              <a:defRPr/>
            </a:pPr>
            <a:fld id="{C962ADB9-106E-42E2-945D-1534A421343A}" type="datetimeFigureOut">
              <a:rPr lang="en-US"/>
              <a:pPr>
                <a:defRPr/>
              </a:pPr>
              <a:t>12/17/2013</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7B58A529-72A9-47E2-90F0-C3AB88E5650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22"/>
          <p:cNvSpPr>
            <a:spLocks/>
          </p:cNvSpPr>
          <p:nvPr/>
        </p:nvSpPr>
        <p:spPr bwMode="auto">
          <a:xfrm rot="20274567">
            <a:off x="3933825" y="4281488"/>
            <a:ext cx="1289050" cy="722312"/>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a:lstStyle/>
          <a:p>
            <a:pPr fontAlgn="auto">
              <a:spcBef>
                <a:spcPts val="0"/>
              </a:spcBef>
              <a:spcAft>
                <a:spcPts val="0"/>
              </a:spcAft>
              <a:defRPr/>
            </a:pPr>
            <a:endParaRPr lang="en-US">
              <a:latin typeface="+mn-lt"/>
            </a:endParaRPr>
          </a:p>
        </p:txBody>
      </p:sp>
      <p:sp>
        <p:nvSpPr>
          <p:cNvPr id="8" name="Freeform 33"/>
          <p:cNvSpPr>
            <a:spLocks/>
          </p:cNvSpPr>
          <p:nvPr/>
        </p:nvSpPr>
        <p:spPr bwMode="auto">
          <a:xfrm rot="9377604">
            <a:off x="3925888" y="3316288"/>
            <a:ext cx="1289050" cy="722312"/>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6"/>
          <p:cNvSpPr>
            <a:spLocks noGrp="1"/>
          </p:cNvSpPr>
          <p:nvPr>
            <p:ph type="dt" sz="half" idx="15"/>
          </p:nvPr>
        </p:nvSpPr>
        <p:spPr/>
        <p:txBody>
          <a:bodyPr/>
          <a:lstStyle>
            <a:lvl1pPr>
              <a:defRPr/>
            </a:lvl1pPr>
          </a:lstStyle>
          <a:p>
            <a:pPr>
              <a:defRPr/>
            </a:pPr>
            <a:fld id="{1D5B0307-5A09-4541-9703-9CB9941D35B4}" type="datetimeFigureOut">
              <a:rPr lang="en-US"/>
              <a:pPr>
                <a:defRPr/>
              </a:pPr>
              <a:t>12/17/2013</a:t>
            </a:fld>
            <a:endParaRPr lang="en-US"/>
          </a:p>
        </p:txBody>
      </p:sp>
      <p:sp>
        <p:nvSpPr>
          <p:cNvPr id="10" name="Footer Placeholder 7"/>
          <p:cNvSpPr>
            <a:spLocks noGrp="1"/>
          </p:cNvSpPr>
          <p:nvPr>
            <p:ph type="ftr" sz="quarter" idx="16"/>
          </p:nvPr>
        </p:nvSpPr>
        <p:spPr/>
        <p:txBody>
          <a:bodyPr/>
          <a:lstStyle>
            <a:lvl1pPr>
              <a:defRPr/>
            </a:lvl1pPr>
          </a:lstStyle>
          <a:p>
            <a:pPr>
              <a:defRPr/>
            </a:pPr>
            <a:endParaRPr lang="en-US"/>
          </a:p>
        </p:txBody>
      </p:sp>
      <p:sp>
        <p:nvSpPr>
          <p:cNvPr id="11" name="Slide Number Placeholder 8"/>
          <p:cNvSpPr>
            <a:spLocks noGrp="1"/>
          </p:cNvSpPr>
          <p:nvPr>
            <p:ph type="sldNum" sz="quarter" idx="17"/>
          </p:nvPr>
        </p:nvSpPr>
        <p:spPr/>
        <p:txBody>
          <a:bodyPr/>
          <a:lstStyle>
            <a:lvl1pPr>
              <a:defRPr/>
            </a:lvl1pPr>
          </a:lstStyle>
          <a:p>
            <a:pPr>
              <a:defRPr/>
            </a:pPr>
            <a:fld id="{0F3DD433-45B1-4184-98A8-C3BC36F041A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E03DCC4-2237-43F0-B12A-C0383026E9F4}" type="datetimeFigureOut">
              <a:rPr lang="en-US"/>
              <a:pPr>
                <a:defRPr/>
              </a:pPr>
              <a:t>12/17/2013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CEEECE4-CA3E-42D5-9CC5-DE2B1152FC9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1ABEFB-6C23-4F0D-A9A9-CBB3216B3CB9}" type="datetimeFigureOut">
              <a:rPr lang="en-US"/>
              <a:pPr>
                <a:defRPr/>
              </a:pPr>
              <a:t>12/17/2013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588826F-D672-4ECA-AD51-1104F75CF6E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DE94539-276B-420B-8A09-79F9A525C683}" type="datetimeFigureOut">
              <a:rPr lang="en-US"/>
              <a:pPr>
                <a:defRPr/>
              </a:pPr>
              <a:t>12/17/2013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468628-48C4-46F4-9A27-26CB84436ED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7" descr="tape.png"/>
          <p:cNvPicPr>
            <a:picLocks noChangeAspect="1"/>
          </p:cNvPicPr>
          <p:nvPr/>
        </p:nvPicPr>
        <p:blipFill>
          <a:blip r:embed="rId2"/>
          <a:srcRect/>
          <a:stretch>
            <a:fillRect/>
          </a:stretch>
        </p:blipFill>
        <p:spPr bwMode="auto">
          <a:xfrm>
            <a:off x="3124200" y="190500"/>
            <a:ext cx="2781300" cy="819150"/>
          </a:xfrm>
          <a:prstGeom prst="rect">
            <a:avLst/>
          </a:prstGeom>
          <a:noFill/>
          <a:ln w="9525">
            <a:noFill/>
            <a:miter lim="800000"/>
            <a:headEnd/>
            <a:tailEnd/>
          </a:ln>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773F58F4-B05E-40A3-8EC3-ECB3179EEE8B}" type="datetimeFigureOut">
              <a:rPr lang="en-US"/>
              <a:pPr>
                <a:defRPr/>
              </a:pPr>
              <a:t>12/17/2013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3E56FA08-5CDC-4CAD-9D4A-05DB19F439C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7D87A45-145B-48B3-9D11-9D972E4DE916}" type="datetimeFigureOut">
              <a:rPr lang="en-US"/>
              <a:pPr>
                <a:defRPr/>
              </a:pPr>
              <a:t>12/17/2013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168A98-2FDE-4FCF-92BF-2B7F8454AC9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F89BADA-2535-4633-93E7-C3476E5AF242}" type="datetimeFigureOut">
              <a:rPr lang="en-US"/>
              <a:pPr>
                <a:defRPr/>
              </a:pPr>
              <a:t>12/17/2013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B22C71-7F74-4E1A-8523-C855A9D07D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6" name="Picture 6" descr="Interior-Overlay.png"/>
          <p:cNvPicPr>
            <a:picLocks noChangeAspect="1"/>
          </p:cNvPicPr>
          <p:nvPr/>
        </p:nvPicPr>
        <p:blipFill>
          <a:blip r:embed="rId13">
            <a:lum bright="-10000"/>
          </a:blip>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550863" y="436563"/>
            <a:ext cx="8042275" cy="14430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838200" y="2038350"/>
            <a:ext cx="7467600" cy="3951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50863" y="6148388"/>
            <a:ext cx="2133600" cy="365125"/>
          </a:xfrm>
          <a:prstGeom prst="rect">
            <a:avLst/>
          </a:prstGeom>
        </p:spPr>
        <p:txBody>
          <a:bodyPr vert="horz" lIns="91440" tIns="45720" rIns="91440" bIns="45720" rtlCol="0" anchor="ctr"/>
          <a:lstStyle>
            <a:lvl1pPr algn="l" fontAlgn="auto">
              <a:spcBef>
                <a:spcPts val="0"/>
              </a:spcBef>
              <a:spcAft>
                <a:spcPts val="0"/>
              </a:spcAft>
              <a:defRPr sz="1400" b="0" smtClean="0">
                <a:solidFill>
                  <a:schemeClr val="tx1">
                    <a:lumMod val="50000"/>
                    <a:lumOff val="50000"/>
                  </a:schemeClr>
                </a:solidFill>
                <a:latin typeface="Rage Italic" pitchFamily="66" charset="0"/>
                <a:cs typeface="Rage Italic" pitchFamily="66" charset="0"/>
              </a:defRPr>
            </a:lvl1pPr>
          </a:lstStyle>
          <a:p>
            <a:pPr>
              <a:defRPr/>
            </a:pPr>
            <a:fld id="{A3FA2051-C09C-4974-A7A5-0F29854E8325}" type="datetimeFigureOut">
              <a:rPr lang="en-US"/>
              <a:pPr>
                <a:defRPr/>
              </a:pPr>
              <a:t>12/17/2013</a:t>
            </a:fld>
            <a:endParaRPr lang="en-US"/>
          </a:p>
        </p:txBody>
      </p:sp>
      <p:sp>
        <p:nvSpPr>
          <p:cNvPr id="5" name="Footer Placeholder 4"/>
          <p:cNvSpPr>
            <a:spLocks noGrp="1"/>
          </p:cNvSpPr>
          <p:nvPr>
            <p:ph type="ftr" sz="quarter" idx="3"/>
          </p:nvPr>
        </p:nvSpPr>
        <p:spPr>
          <a:xfrm>
            <a:off x="3124200" y="6148388"/>
            <a:ext cx="2895600" cy="365125"/>
          </a:xfrm>
          <a:prstGeom prst="rect">
            <a:avLst/>
          </a:prstGeom>
        </p:spPr>
        <p:txBody>
          <a:bodyPr vert="horz" lIns="91440" tIns="45720" rIns="91440" bIns="45720" rtlCol="0" anchor="ctr"/>
          <a:lstStyle>
            <a:lvl1pPr algn="ctr" fontAlgn="auto">
              <a:spcBef>
                <a:spcPts val="0"/>
              </a:spcBef>
              <a:spcAft>
                <a:spcPts val="0"/>
              </a:spcAft>
              <a:defRPr sz="1400" b="0">
                <a:solidFill>
                  <a:schemeClr val="tx1">
                    <a:lumMod val="50000"/>
                    <a:lumOff val="50000"/>
                  </a:schemeClr>
                </a:solidFill>
                <a:latin typeface="Rage Italic" pitchFamily="66" charset="0"/>
                <a:cs typeface="Rage Italic" pitchFamily="66" charset="0"/>
              </a:defRPr>
            </a:lvl1pPr>
          </a:lstStyle>
          <a:p>
            <a:pPr>
              <a:defRPr/>
            </a:pPr>
            <a:endParaRPr lang="en-US"/>
          </a:p>
        </p:txBody>
      </p:sp>
      <p:sp>
        <p:nvSpPr>
          <p:cNvPr id="6" name="Slide Number Placeholder 5"/>
          <p:cNvSpPr>
            <a:spLocks noGrp="1"/>
          </p:cNvSpPr>
          <p:nvPr>
            <p:ph type="sldNum" sz="quarter" idx="4"/>
          </p:nvPr>
        </p:nvSpPr>
        <p:spPr>
          <a:xfrm>
            <a:off x="6459538" y="6148388"/>
            <a:ext cx="2133600" cy="365125"/>
          </a:xfrm>
          <a:prstGeom prst="rect">
            <a:avLst/>
          </a:prstGeom>
        </p:spPr>
        <p:txBody>
          <a:bodyPr vert="horz" lIns="91440" tIns="45720" rIns="91440" bIns="45720" rtlCol="0" anchor="ctr"/>
          <a:lstStyle>
            <a:lvl1pPr algn="r" fontAlgn="auto">
              <a:spcBef>
                <a:spcPts val="0"/>
              </a:spcBef>
              <a:spcAft>
                <a:spcPts val="0"/>
              </a:spcAft>
              <a:defRPr sz="1400" b="0" smtClean="0">
                <a:solidFill>
                  <a:schemeClr val="tx1">
                    <a:lumMod val="50000"/>
                    <a:lumOff val="50000"/>
                  </a:schemeClr>
                </a:solidFill>
                <a:latin typeface="Rage Italic" pitchFamily="66" charset="0"/>
                <a:cs typeface="Rage Italic" pitchFamily="66" charset="0"/>
              </a:defRPr>
            </a:lvl1pPr>
          </a:lstStyle>
          <a:p>
            <a:pPr>
              <a:defRPr/>
            </a:pPr>
            <a:fld id="{DA700AA5-AAF5-4A22-89D8-B515D7A42A7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6" r:id="rId2"/>
    <p:sldLayoutId id="2147483677" r:id="rId3"/>
    <p:sldLayoutId id="2147483678" r:id="rId4"/>
    <p:sldLayoutId id="2147483685" r:id="rId5"/>
    <p:sldLayoutId id="2147483679" r:id="rId6"/>
    <p:sldLayoutId id="2147483680" r:id="rId7"/>
    <p:sldLayoutId id="2147483681" r:id="rId8"/>
    <p:sldLayoutId id="2147483686" r:id="rId9"/>
    <p:sldLayoutId id="2147483682" r:id="rId10"/>
    <p:sldLayoutId id="2147483683" r:id="rId11"/>
  </p:sldLayoutIdLst>
  <p:txStyles>
    <p:titleStyle>
      <a:lvl1pPr algn="ctr" defTabSz="457200" rtl="0" fontAlgn="base">
        <a:spcBef>
          <a:spcPct val="0"/>
        </a:spcBef>
        <a:spcAft>
          <a:spcPct val="0"/>
        </a:spcAft>
        <a:defRPr sz="4800" kern="1200">
          <a:solidFill>
            <a:srgbClr val="262626"/>
          </a:solidFill>
          <a:latin typeface="+mj-lt"/>
          <a:ea typeface="+mj-ea"/>
          <a:cs typeface="+mj-cs"/>
        </a:defRPr>
      </a:lvl1pPr>
      <a:lvl2pPr algn="ctr" defTabSz="457200" rtl="0" fontAlgn="base">
        <a:spcBef>
          <a:spcPct val="0"/>
        </a:spcBef>
        <a:spcAft>
          <a:spcPct val="0"/>
        </a:spcAft>
        <a:defRPr sz="4800">
          <a:solidFill>
            <a:srgbClr val="262626"/>
          </a:solidFill>
          <a:latin typeface="Cambria" pitchFamily="18" charset="0"/>
        </a:defRPr>
      </a:lvl2pPr>
      <a:lvl3pPr algn="ctr" defTabSz="457200" rtl="0" fontAlgn="base">
        <a:spcBef>
          <a:spcPct val="0"/>
        </a:spcBef>
        <a:spcAft>
          <a:spcPct val="0"/>
        </a:spcAft>
        <a:defRPr sz="4800">
          <a:solidFill>
            <a:srgbClr val="262626"/>
          </a:solidFill>
          <a:latin typeface="Cambria" pitchFamily="18" charset="0"/>
        </a:defRPr>
      </a:lvl3pPr>
      <a:lvl4pPr algn="ctr" defTabSz="457200" rtl="0" fontAlgn="base">
        <a:spcBef>
          <a:spcPct val="0"/>
        </a:spcBef>
        <a:spcAft>
          <a:spcPct val="0"/>
        </a:spcAft>
        <a:defRPr sz="4800">
          <a:solidFill>
            <a:srgbClr val="262626"/>
          </a:solidFill>
          <a:latin typeface="Cambria" pitchFamily="18" charset="0"/>
        </a:defRPr>
      </a:lvl4pPr>
      <a:lvl5pPr algn="ctr" defTabSz="457200" rtl="0" fontAlgn="base">
        <a:spcBef>
          <a:spcPct val="0"/>
        </a:spcBef>
        <a:spcAft>
          <a:spcPct val="0"/>
        </a:spcAft>
        <a:defRPr sz="4800">
          <a:solidFill>
            <a:srgbClr val="262626"/>
          </a:solidFill>
          <a:latin typeface="Cambria"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fontAlgn="base">
        <a:spcBef>
          <a:spcPct val="20000"/>
        </a:spcBef>
        <a:spcAft>
          <a:spcPct val="0"/>
        </a:spcAft>
        <a:buClr>
          <a:schemeClr val="accent1"/>
        </a:buClr>
        <a:buSzPct val="95000"/>
        <a:buFont typeface="Rage Italic" pitchFamily="66" charset="0"/>
        <a:buChar char="0"/>
        <a:defRPr sz="2400" kern="1200">
          <a:solidFill>
            <a:srgbClr val="404040"/>
          </a:solidFill>
          <a:latin typeface="+mn-lt"/>
          <a:ea typeface="+mn-ea"/>
          <a:cs typeface="+mn-cs"/>
        </a:defRPr>
      </a:lvl1pPr>
      <a:lvl2pPr marL="557213" indent="-228600" algn="l" defTabSz="457200" rtl="0" fontAlgn="base">
        <a:spcBef>
          <a:spcPct val="20000"/>
        </a:spcBef>
        <a:spcAft>
          <a:spcPct val="0"/>
        </a:spcAft>
        <a:buClr>
          <a:schemeClr val="accent1"/>
        </a:buClr>
        <a:buSzPct val="95000"/>
        <a:buFont typeface="Rage Italic" pitchFamily="66" charset="0"/>
        <a:buChar char="0"/>
        <a:defRPr sz="2200" kern="1200">
          <a:solidFill>
            <a:srgbClr val="404040"/>
          </a:solidFill>
          <a:latin typeface="+mn-lt"/>
          <a:ea typeface="+mn-ea"/>
          <a:cs typeface="+mn-cs"/>
        </a:defRPr>
      </a:lvl2pPr>
      <a:lvl3pPr marL="822325" indent="-182563" algn="l" defTabSz="457200" rtl="0" fontAlgn="base">
        <a:spcBef>
          <a:spcPct val="20000"/>
        </a:spcBef>
        <a:spcAft>
          <a:spcPct val="0"/>
        </a:spcAft>
        <a:buClr>
          <a:schemeClr val="accent1"/>
        </a:buClr>
        <a:buSzPct val="95000"/>
        <a:buFont typeface="Rage Italic" pitchFamily="66" charset="0"/>
        <a:buChar char="0"/>
        <a:defRPr sz="2000" kern="1200">
          <a:solidFill>
            <a:srgbClr val="404040"/>
          </a:solidFill>
          <a:latin typeface="+mn-lt"/>
          <a:ea typeface="+mn-ea"/>
          <a:cs typeface="+mn-cs"/>
        </a:defRPr>
      </a:lvl3pPr>
      <a:lvl4pPr marL="1096963" indent="-182563" algn="l" defTabSz="457200" rtl="0" fontAlgn="base">
        <a:spcBef>
          <a:spcPct val="20000"/>
        </a:spcBef>
        <a:spcAft>
          <a:spcPct val="0"/>
        </a:spcAft>
        <a:buClr>
          <a:schemeClr val="accent1"/>
        </a:buClr>
        <a:buSzPct val="95000"/>
        <a:buFont typeface="Rage Italic" pitchFamily="66" charset="0"/>
        <a:buChar char="0"/>
        <a:defRPr sz="1600" kern="1200">
          <a:solidFill>
            <a:srgbClr val="404040"/>
          </a:solidFill>
          <a:latin typeface="+mn-lt"/>
          <a:ea typeface="+mn-ea"/>
          <a:cs typeface="+mn-cs"/>
        </a:defRPr>
      </a:lvl4pPr>
      <a:lvl5pPr marL="1416050" indent="-182563" algn="l" defTabSz="457200" rtl="0" fontAlgn="base">
        <a:spcBef>
          <a:spcPct val="20000"/>
        </a:spcBef>
        <a:spcAft>
          <a:spcPct val="0"/>
        </a:spcAft>
        <a:buClr>
          <a:schemeClr val="accent1"/>
        </a:buClr>
        <a:buSzPct val="95000"/>
        <a:buFont typeface="Rage Italic" pitchFamily="66" charset="0"/>
        <a:buChar char="0"/>
        <a:defRPr sz="1400" kern="1200">
          <a:solidFill>
            <a:srgbClr val="404040"/>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533400" y="0"/>
            <a:ext cx="8040688" cy="1443038"/>
          </a:xfrm>
        </p:spPr>
        <p:txBody>
          <a:bodyPr/>
          <a:lstStyle/>
          <a:p>
            <a:r>
              <a:rPr lang="en-US" smtClean="0"/>
              <a:t>Warm Up</a:t>
            </a:r>
          </a:p>
        </p:txBody>
      </p:sp>
      <p:sp>
        <p:nvSpPr>
          <p:cNvPr id="13314" name="Content Placeholder 2"/>
          <p:cNvSpPr>
            <a:spLocks noGrp="1"/>
          </p:cNvSpPr>
          <p:nvPr>
            <p:ph idx="1"/>
          </p:nvPr>
        </p:nvSpPr>
        <p:spPr>
          <a:xfrm>
            <a:off x="533400" y="1371600"/>
            <a:ext cx="8382000" cy="4724400"/>
          </a:xfrm>
        </p:spPr>
        <p:txBody>
          <a:bodyPr/>
          <a:lstStyle/>
          <a:p>
            <a:r>
              <a:rPr lang="en-US" smtClean="0"/>
              <a:t>Take the Immigration Quiz that people seeking citizenship have to take and see how many questions you can get correct. </a:t>
            </a:r>
          </a:p>
        </p:txBody>
      </p:sp>
      <p:pic>
        <p:nvPicPr>
          <p:cNvPr id="13315" name="Picture 3"/>
          <p:cNvPicPr>
            <a:picLocks noChangeAspect="1"/>
          </p:cNvPicPr>
          <p:nvPr/>
        </p:nvPicPr>
        <p:blipFill>
          <a:blip r:embed="rId2"/>
          <a:srcRect/>
          <a:stretch>
            <a:fillRect/>
          </a:stretch>
        </p:blipFill>
        <p:spPr bwMode="auto">
          <a:xfrm>
            <a:off x="762000" y="2667000"/>
            <a:ext cx="4953000" cy="3810000"/>
          </a:xfrm>
          <a:prstGeom prst="rect">
            <a:avLst/>
          </a:prstGeom>
          <a:noFill/>
          <a:ln w="9525">
            <a:noFill/>
            <a:miter lim="800000"/>
            <a:headEnd/>
            <a:tailEnd/>
          </a:ln>
        </p:spPr>
      </p:pic>
      <p:sp>
        <p:nvSpPr>
          <p:cNvPr id="13317" name="Text Box 5"/>
          <p:cNvSpPr txBox="1">
            <a:spLocks noChangeArrowheads="1"/>
          </p:cNvSpPr>
          <p:nvPr/>
        </p:nvSpPr>
        <p:spPr bwMode="auto">
          <a:xfrm>
            <a:off x="6324600" y="5486400"/>
            <a:ext cx="2209800" cy="641350"/>
          </a:xfrm>
          <a:prstGeom prst="rect">
            <a:avLst/>
          </a:prstGeom>
          <a:noFill/>
          <a:ln w="9525">
            <a:noFill/>
            <a:miter lim="800000"/>
            <a:headEnd/>
            <a:tailEnd/>
          </a:ln>
          <a:effectLst/>
        </p:spPr>
        <p:txBody>
          <a:bodyPr>
            <a:spAutoFit/>
          </a:bodyPr>
          <a:lstStyle/>
          <a:p>
            <a:pPr>
              <a:spcBef>
                <a:spcPct val="50000"/>
              </a:spcBef>
            </a:pPr>
            <a:r>
              <a:rPr lang="en-US"/>
              <a:t>Answers on following slides: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7" name="Rectangle 9"/>
          <p:cNvSpPr>
            <a:spLocks noGrp="1"/>
          </p:cNvSpPr>
          <p:nvPr>
            <p:ph type="title"/>
          </p:nvPr>
        </p:nvSpPr>
        <p:spPr>
          <a:xfrm>
            <a:off x="228600" y="-228600"/>
            <a:ext cx="8915400" cy="1316038"/>
          </a:xfrm>
        </p:spPr>
        <p:txBody>
          <a:bodyPr/>
          <a:lstStyle/>
          <a:p>
            <a:r>
              <a:rPr lang="en-US" sz="3600" smtClean="0"/>
              <a:t>Could You Pass the New Citizenship Test?</a:t>
            </a:r>
            <a:r>
              <a:rPr lang="en-US" sz="4400" smtClean="0"/>
              <a:t> </a:t>
            </a:r>
          </a:p>
        </p:txBody>
      </p:sp>
      <p:sp>
        <p:nvSpPr>
          <p:cNvPr id="32778" name="Rectangle 10"/>
          <p:cNvSpPr>
            <a:spLocks noGrp="1"/>
          </p:cNvSpPr>
          <p:nvPr>
            <p:ph type="body" sz="half" idx="4294967295"/>
          </p:nvPr>
        </p:nvSpPr>
        <p:spPr bwMode="auto">
          <a:xfrm>
            <a:off x="228600" y="990600"/>
            <a:ext cx="4267200" cy="5486400"/>
          </a:xfrm>
          <a:prstGeom prst="rect">
            <a:avLst/>
          </a:prstGeom>
        </p:spPr>
        <p:txBody>
          <a:bodyPr/>
          <a:lstStyle/>
          <a:p>
            <a:pPr marL="381000" indent="-381000">
              <a:lnSpc>
                <a:spcPct val="90000"/>
              </a:lnSpc>
              <a:buFont typeface="Rage Italic" pitchFamily="66" charset="0"/>
              <a:buAutoNum type="arabicPeriod"/>
            </a:pPr>
            <a:r>
              <a:rPr lang="en-US" sz="3600" smtClean="0"/>
              <a:t>Constitution</a:t>
            </a:r>
          </a:p>
          <a:p>
            <a:pPr marL="381000" indent="-381000">
              <a:lnSpc>
                <a:spcPct val="90000"/>
              </a:lnSpc>
              <a:buFont typeface="Rage Italic" pitchFamily="66" charset="0"/>
              <a:buAutoNum type="arabicPeriod"/>
            </a:pPr>
            <a:r>
              <a:rPr lang="en-US" sz="3600" smtClean="0"/>
              <a:t>We the People</a:t>
            </a:r>
          </a:p>
          <a:p>
            <a:pPr marL="381000" indent="-381000">
              <a:lnSpc>
                <a:spcPct val="90000"/>
              </a:lnSpc>
              <a:buFont typeface="Rage Italic" pitchFamily="66" charset="0"/>
              <a:buAutoNum type="arabicPeriod"/>
            </a:pPr>
            <a:r>
              <a:rPr lang="en-US" sz="3600" smtClean="0"/>
              <a:t>Bill of Rights</a:t>
            </a:r>
          </a:p>
          <a:p>
            <a:pPr marL="381000" indent="-381000">
              <a:lnSpc>
                <a:spcPct val="90000"/>
              </a:lnSpc>
              <a:buFont typeface="Rage Italic" pitchFamily="66" charset="0"/>
              <a:buAutoNum type="arabicPeriod"/>
            </a:pPr>
            <a:r>
              <a:rPr lang="en-US" sz="3600" smtClean="0"/>
              <a:t>Ted Cruz or John Cornyn </a:t>
            </a:r>
          </a:p>
          <a:p>
            <a:pPr marL="381000" indent="-381000">
              <a:lnSpc>
                <a:spcPct val="90000"/>
              </a:lnSpc>
              <a:buFont typeface="Rage Italic" pitchFamily="66" charset="0"/>
              <a:buAutoNum type="arabicPeriod"/>
            </a:pPr>
            <a:r>
              <a:rPr lang="en-US" sz="3600" smtClean="0"/>
              <a:t>Market Economy, Free Market Economy or Capitalist Economy</a:t>
            </a:r>
            <a:r>
              <a:rPr lang="en-US" sz="2000" smtClean="0"/>
              <a:t> </a:t>
            </a:r>
          </a:p>
          <a:p>
            <a:pPr marL="381000" indent="-381000">
              <a:lnSpc>
                <a:spcPct val="90000"/>
              </a:lnSpc>
            </a:pPr>
            <a:endParaRPr lang="en-US" sz="2000" smtClean="0"/>
          </a:p>
        </p:txBody>
      </p:sp>
      <p:sp>
        <p:nvSpPr>
          <p:cNvPr id="32779" name="Rectangle 11"/>
          <p:cNvSpPr>
            <a:spLocks noGrp="1"/>
          </p:cNvSpPr>
          <p:nvPr>
            <p:ph type="body" sz="half" idx="4294967295"/>
          </p:nvPr>
        </p:nvSpPr>
        <p:spPr bwMode="auto">
          <a:xfrm>
            <a:off x="4648200" y="914400"/>
            <a:ext cx="4191000" cy="5562600"/>
          </a:xfrm>
          <a:prstGeom prst="rect">
            <a:avLst/>
          </a:prstGeom>
        </p:spPr>
        <p:txBody>
          <a:bodyPr/>
          <a:lstStyle/>
          <a:p>
            <a:pPr marL="381000" indent="-381000">
              <a:lnSpc>
                <a:spcPct val="90000"/>
              </a:lnSpc>
              <a:buFont typeface="Rage Italic" pitchFamily="66" charset="0"/>
              <a:buNone/>
            </a:pPr>
            <a:r>
              <a:rPr lang="en-US" sz="3200" smtClean="0"/>
              <a:t>6. Any one of the following:  </a:t>
            </a:r>
          </a:p>
          <a:p>
            <a:pPr marL="709613" lvl="1" indent="-381000">
              <a:lnSpc>
                <a:spcPct val="90000"/>
              </a:lnSpc>
              <a:buFont typeface="Rage Italic" pitchFamily="66" charset="0"/>
              <a:buNone/>
            </a:pPr>
            <a:r>
              <a:rPr lang="en-US" sz="3200" smtClean="0"/>
              <a:t>▪ Congress</a:t>
            </a:r>
          </a:p>
          <a:p>
            <a:pPr marL="381000" indent="-381000">
              <a:lnSpc>
                <a:spcPct val="90000"/>
              </a:lnSpc>
              <a:buFont typeface="Rage Italic" pitchFamily="66" charset="0"/>
              <a:buNone/>
            </a:pPr>
            <a:r>
              <a:rPr lang="en-US" sz="3200" smtClean="0"/>
              <a:t>	▪ legislative</a:t>
            </a:r>
          </a:p>
          <a:p>
            <a:pPr marL="381000" indent="-381000">
              <a:lnSpc>
                <a:spcPct val="90000"/>
              </a:lnSpc>
              <a:buFont typeface="Rage Italic" pitchFamily="66" charset="0"/>
              <a:buNone/>
            </a:pPr>
            <a:r>
              <a:rPr lang="en-US" sz="3200" smtClean="0"/>
              <a:t>	▪ President</a:t>
            </a:r>
          </a:p>
          <a:p>
            <a:pPr marL="381000" indent="-381000">
              <a:lnSpc>
                <a:spcPct val="90000"/>
              </a:lnSpc>
              <a:buFont typeface="Rage Italic" pitchFamily="66" charset="0"/>
              <a:buNone/>
            </a:pPr>
            <a:r>
              <a:rPr lang="en-US" sz="3200" smtClean="0"/>
              <a:t>	▪ executive</a:t>
            </a:r>
          </a:p>
          <a:p>
            <a:pPr marL="381000" indent="-381000">
              <a:lnSpc>
                <a:spcPct val="90000"/>
              </a:lnSpc>
              <a:buFont typeface="Rage Italic" pitchFamily="66" charset="0"/>
              <a:buNone/>
            </a:pPr>
            <a:r>
              <a:rPr lang="en-US" sz="3200" smtClean="0"/>
              <a:t>	▪ the courts</a:t>
            </a:r>
          </a:p>
          <a:p>
            <a:pPr marL="381000" indent="-381000">
              <a:lnSpc>
                <a:spcPct val="90000"/>
              </a:lnSpc>
              <a:buFont typeface="Rage Italic" pitchFamily="66" charset="0"/>
              <a:buNone/>
            </a:pPr>
            <a:r>
              <a:rPr lang="en-US" sz="3200" smtClean="0"/>
              <a:t>	▪ judicial</a:t>
            </a:r>
          </a:p>
          <a:p>
            <a:pPr marL="381000" indent="-381000">
              <a:lnSpc>
                <a:spcPct val="90000"/>
              </a:lnSpc>
              <a:buFont typeface="Rage Italic" pitchFamily="66" charset="0"/>
              <a:buNone/>
            </a:pPr>
            <a:r>
              <a:rPr lang="en-US" sz="3200" smtClean="0"/>
              <a:t>7. 9</a:t>
            </a:r>
          </a:p>
          <a:p>
            <a:pPr marL="381000" indent="-381000">
              <a:lnSpc>
                <a:spcPct val="90000"/>
              </a:lnSpc>
              <a:buFont typeface="Rage Italic" pitchFamily="66" charset="0"/>
              <a:buNone/>
            </a:pPr>
            <a:r>
              <a:rPr lang="en-US" sz="3200" smtClean="0"/>
              <a:t>8. Joe Biden</a:t>
            </a:r>
          </a:p>
          <a:p>
            <a:pPr marL="381000" indent="-381000">
              <a:lnSpc>
                <a:spcPct val="90000"/>
              </a:lnSpc>
              <a:buFont typeface="Rage Italic" pitchFamily="66" charset="0"/>
              <a:buNone/>
            </a:pPr>
            <a:r>
              <a:rPr lang="en-US" sz="3200" smtClean="0"/>
              <a:t>9. 21 years old</a:t>
            </a:r>
          </a:p>
          <a:p>
            <a:pPr marL="381000" indent="-381000">
              <a:lnSpc>
                <a:spcPct val="90000"/>
              </a:lnSpc>
            </a:pPr>
            <a:endParaRPr lang="en-US" sz="32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778">
                                            <p:txEl>
                                              <p:pRg st="0" end="0"/>
                                            </p:txEl>
                                          </p:spTgt>
                                        </p:tgtEl>
                                        <p:attrNameLst>
                                          <p:attrName>style.visibility</p:attrName>
                                        </p:attrNameLst>
                                      </p:cBhvr>
                                      <p:to>
                                        <p:strVal val="visible"/>
                                      </p:to>
                                    </p:set>
                                    <p:animEffect transition="in" filter="blinds(horizontal)">
                                      <p:cBhvr>
                                        <p:cTn id="7" dur="500"/>
                                        <p:tgtEl>
                                          <p:spTgt spid="327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778">
                                            <p:txEl>
                                              <p:pRg st="1" end="1"/>
                                            </p:txEl>
                                          </p:spTgt>
                                        </p:tgtEl>
                                        <p:attrNameLst>
                                          <p:attrName>style.visibility</p:attrName>
                                        </p:attrNameLst>
                                      </p:cBhvr>
                                      <p:to>
                                        <p:strVal val="visible"/>
                                      </p:to>
                                    </p:set>
                                    <p:animEffect transition="in" filter="blinds(horizontal)">
                                      <p:cBhvr>
                                        <p:cTn id="12" dur="500"/>
                                        <p:tgtEl>
                                          <p:spTgt spid="327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2778">
                                            <p:txEl>
                                              <p:pRg st="2" end="2"/>
                                            </p:txEl>
                                          </p:spTgt>
                                        </p:tgtEl>
                                        <p:attrNameLst>
                                          <p:attrName>style.visibility</p:attrName>
                                        </p:attrNameLst>
                                      </p:cBhvr>
                                      <p:to>
                                        <p:strVal val="visible"/>
                                      </p:to>
                                    </p:set>
                                    <p:animEffect transition="in" filter="blinds(horizontal)">
                                      <p:cBhvr>
                                        <p:cTn id="17" dur="500"/>
                                        <p:tgtEl>
                                          <p:spTgt spid="327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2778">
                                            <p:txEl>
                                              <p:pRg st="3" end="3"/>
                                            </p:txEl>
                                          </p:spTgt>
                                        </p:tgtEl>
                                        <p:attrNameLst>
                                          <p:attrName>style.visibility</p:attrName>
                                        </p:attrNameLst>
                                      </p:cBhvr>
                                      <p:to>
                                        <p:strVal val="visible"/>
                                      </p:to>
                                    </p:set>
                                    <p:animEffect transition="in" filter="blinds(horizontal)">
                                      <p:cBhvr>
                                        <p:cTn id="22" dur="500"/>
                                        <p:tgtEl>
                                          <p:spTgt spid="327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2778">
                                            <p:txEl>
                                              <p:pRg st="4" end="4"/>
                                            </p:txEl>
                                          </p:spTgt>
                                        </p:tgtEl>
                                        <p:attrNameLst>
                                          <p:attrName>style.visibility</p:attrName>
                                        </p:attrNameLst>
                                      </p:cBhvr>
                                      <p:to>
                                        <p:strVal val="visible"/>
                                      </p:to>
                                    </p:set>
                                    <p:animEffect transition="in" filter="blinds(horizontal)">
                                      <p:cBhvr>
                                        <p:cTn id="27" dur="500"/>
                                        <p:tgtEl>
                                          <p:spTgt spid="327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2779">
                                            <p:txEl>
                                              <p:pRg st="0" end="0"/>
                                            </p:txEl>
                                          </p:spTgt>
                                        </p:tgtEl>
                                        <p:attrNameLst>
                                          <p:attrName>style.visibility</p:attrName>
                                        </p:attrNameLst>
                                      </p:cBhvr>
                                      <p:to>
                                        <p:strVal val="visible"/>
                                      </p:to>
                                    </p:set>
                                    <p:animEffect transition="in" filter="blinds(horizontal)">
                                      <p:cBhvr>
                                        <p:cTn id="32" dur="500"/>
                                        <p:tgtEl>
                                          <p:spTgt spid="32779">
                                            <p:txEl>
                                              <p:pRg st="0" end="0"/>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32779">
                                            <p:txEl>
                                              <p:pRg st="1" end="1"/>
                                            </p:txEl>
                                          </p:spTgt>
                                        </p:tgtEl>
                                        <p:attrNameLst>
                                          <p:attrName>style.visibility</p:attrName>
                                        </p:attrNameLst>
                                      </p:cBhvr>
                                      <p:to>
                                        <p:strVal val="visible"/>
                                      </p:to>
                                    </p:set>
                                    <p:animEffect transition="in" filter="blinds(horizontal)">
                                      <p:cBhvr>
                                        <p:cTn id="35" dur="500"/>
                                        <p:tgtEl>
                                          <p:spTgt spid="32779">
                                            <p:txEl>
                                              <p:pRg st="1" end="1"/>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32779">
                                            <p:txEl>
                                              <p:pRg st="2" end="2"/>
                                            </p:txEl>
                                          </p:spTgt>
                                        </p:tgtEl>
                                        <p:attrNameLst>
                                          <p:attrName>style.visibility</p:attrName>
                                        </p:attrNameLst>
                                      </p:cBhvr>
                                      <p:to>
                                        <p:strVal val="visible"/>
                                      </p:to>
                                    </p:set>
                                    <p:animEffect transition="in" filter="blinds(horizontal)">
                                      <p:cBhvr>
                                        <p:cTn id="38" dur="500"/>
                                        <p:tgtEl>
                                          <p:spTgt spid="32779">
                                            <p:txEl>
                                              <p:pRg st="2" end="2"/>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32779">
                                            <p:txEl>
                                              <p:pRg st="3" end="3"/>
                                            </p:txEl>
                                          </p:spTgt>
                                        </p:tgtEl>
                                        <p:attrNameLst>
                                          <p:attrName>style.visibility</p:attrName>
                                        </p:attrNameLst>
                                      </p:cBhvr>
                                      <p:to>
                                        <p:strVal val="visible"/>
                                      </p:to>
                                    </p:set>
                                    <p:animEffect transition="in" filter="blinds(horizontal)">
                                      <p:cBhvr>
                                        <p:cTn id="41" dur="500"/>
                                        <p:tgtEl>
                                          <p:spTgt spid="32779">
                                            <p:txEl>
                                              <p:pRg st="3" end="3"/>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32779">
                                            <p:txEl>
                                              <p:pRg st="4" end="4"/>
                                            </p:txEl>
                                          </p:spTgt>
                                        </p:tgtEl>
                                        <p:attrNameLst>
                                          <p:attrName>style.visibility</p:attrName>
                                        </p:attrNameLst>
                                      </p:cBhvr>
                                      <p:to>
                                        <p:strVal val="visible"/>
                                      </p:to>
                                    </p:set>
                                    <p:animEffect transition="in" filter="blinds(horizontal)">
                                      <p:cBhvr>
                                        <p:cTn id="44" dur="500"/>
                                        <p:tgtEl>
                                          <p:spTgt spid="32779">
                                            <p:txEl>
                                              <p:pRg st="4" end="4"/>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32779">
                                            <p:txEl>
                                              <p:pRg st="5" end="5"/>
                                            </p:txEl>
                                          </p:spTgt>
                                        </p:tgtEl>
                                        <p:attrNameLst>
                                          <p:attrName>style.visibility</p:attrName>
                                        </p:attrNameLst>
                                      </p:cBhvr>
                                      <p:to>
                                        <p:strVal val="visible"/>
                                      </p:to>
                                    </p:set>
                                    <p:animEffect transition="in" filter="blinds(horizontal)">
                                      <p:cBhvr>
                                        <p:cTn id="47" dur="500"/>
                                        <p:tgtEl>
                                          <p:spTgt spid="32779">
                                            <p:txEl>
                                              <p:pRg st="5" end="5"/>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32779">
                                            <p:txEl>
                                              <p:pRg st="6" end="6"/>
                                            </p:txEl>
                                          </p:spTgt>
                                        </p:tgtEl>
                                        <p:attrNameLst>
                                          <p:attrName>style.visibility</p:attrName>
                                        </p:attrNameLst>
                                      </p:cBhvr>
                                      <p:to>
                                        <p:strVal val="visible"/>
                                      </p:to>
                                    </p:set>
                                    <p:animEffect transition="in" filter="blinds(horizontal)">
                                      <p:cBhvr>
                                        <p:cTn id="50" dur="500"/>
                                        <p:tgtEl>
                                          <p:spTgt spid="32779">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32779">
                                            <p:txEl>
                                              <p:pRg st="7" end="7"/>
                                            </p:txEl>
                                          </p:spTgt>
                                        </p:tgtEl>
                                        <p:attrNameLst>
                                          <p:attrName>style.visibility</p:attrName>
                                        </p:attrNameLst>
                                      </p:cBhvr>
                                      <p:to>
                                        <p:strVal val="visible"/>
                                      </p:to>
                                    </p:set>
                                    <p:animEffect transition="in" filter="blinds(horizontal)">
                                      <p:cBhvr>
                                        <p:cTn id="55" dur="500"/>
                                        <p:tgtEl>
                                          <p:spTgt spid="32779">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32779">
                                            <p:txEl>
                                              <p:pRg st="8" end="8"/>
                                            </p:txEl>
                                          </p:spTgt>
                                        </p:tgtEl>
                                        <p:attrNameLst>
                                          <p:attrName>style.visibility</p:attrName>
                                        </p:attrNameLst>
                                      </p:cBhvr>
                                      <p:to>
                                        <p:strVal val="visible"/>
                                      </p:to>
                                    </p:set>
                                    <p:animEffect transition="in" filter="blinds(horizontal)">
                                      <p:cBhvr>
                                        <p:cTn id="60" dur="500"/>
                                        <p:tgtEl>
                                          <p:spTgt spid="32779">
                                            <p:txEl>
                                              <p:pRg st="8" end="8"/>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32779">
                                            <p:txEl>
                                              <p:pRg st="9" end="9"/>
                                            </p:txEl>
                                          </p:spTgt>
                                        </p:tgtEl>
                                        <p:attrNameLst>
                                          <p:attrName>style.visibility</p:attrName>
                                        </p:attrNameLst>
                                      </p:cBhvr>
                                      <p:to>
                                        <p:strVal val="visible"/>
                                      </p:to>
                                    </p:set>
                                    <p:animEffect transition="in" filter="blinds(horizontal)">
                                      <p:cBhvr>
                                        <p:cTn id="65" dur="500"/>
                                        <p:tgtEl>
                                          <p:spTgt spid="3277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p:cNvSpPr>
          <p:nvPr>
            <p:ph type="body" sz="half" idx="4294967295"/>
          </p:nvPr>
        </p:nvSpPr>
        <p:spPr bwMode="auto">
          <a:xfrm>
            <a:off x="228600" y="457200"/>
            <a:ext cx="4267200" cy="6019800"/>
          </a:xfrm>
          <a:prstGeom prst="rect">
            <a:avLst/>
          </a:prstGeom>
        </p:spPr>
        <p:txBody>
          <a:bodyPr/>
          <a:lstStyle/>
          <a:p>
            <a:pPr marL="381000" indent="-381000">
              <a:lnSpc>
                <a:spcPct val="90000"/>
              </a:lnSpc>
              <a:buFont typeface="Rage Italic" pitchFamily="66" charset="0"/>
              <a:buNone/>
            </a:pPr>
            <a:r>
              <a:rPr lang="en-US" sz="1800" smtClean="0"/>
              <a:t>10. Any two of the following: </a:t>
            </a:r>
          </a:p>
          <a:p>
            <a:pPr marL="381000" indent="-381000">
              <a:lnSpc>
                <a:spcPct val="90000"/>
              </a:lnSpc>
            </a:pPr>
            <a:r>
              <a:rPr lang="en-US" sz="1800" smtClean="0"/>
              <a:t>▪ Secretary of Agriculture</a:t>
            </a:r>
          </a:p>
          <a:p>
            <a:pPr marL="381000" indent="-381000">
              <a:lnSpc>
                <a:spcPct val="90000"/>
              </a:lnSpc>
            </a:pPr>
            <a:r>
              <a:rPr lang="en-US" sz="1800" smtClean="0"/>
              <a:t>▪ Secretary of Commerce</a:t>
            </a:r>
          </a:p>
          <a:p>
            <a:pPr marL="381000" indent="-381000">
              <a:lnSpc>
                <a:spcPct val="90000"/>
              </a:lnSpc>
            </a:pPr>
            <a:r>
              <a:rPr lang="en-US" sz="1800" smtClean="0"/>
              <a:t>▪ Secretary of Defense</a:t>
            </a:r>
          </a:p>
          <a:p>
            <a:pPr marL="381000" indent="-381000">
              <a:lnSpc>
                <a:spcPct val="90000"/>
              </a:lnSpc>
            </a:pPr>
            <a:r>
              <a:rPr lang="en-US" sz="1800" smtClean="0"/>
              <a:t>▪ Secretary of Education</a:t>
            </a:r>
          </a:p>
          <a:p>
            <a:pPr marL="381000" indent="-381000">
              <a:lnSpc>
                <a:spcPct val="90000"/>
              </a:lnSpc>
            </a:pPr>
            <a:r>
              <a:rPr lang="en-US" sz="1800" smtClean="0"/>
              <a:t>▪ Secretary of Energy</a:t>
            </a:r>
          </a:p>
          <a:p>
            <a:pPr marL="381000" indent="-381000">
              <a:lnSpc>
                <a:spcPct val="90000"/>
              </a:lnSpc>
            </a:pPr>
            <a:r>
              <a:rPr lang="en-US" sz="1800" smtClean="0"/>
              <a:t>▪ Secretary of Health and Human Services</a:t>
            </a:r>
          </a:p>
          <a:p>
            <a:pPr marL="381000" indent="-381000">
              <a:lnSpc>
                <a:spcPct val="90000"/>
              </a:lnSpc>
            </a:pPr>
            <a:r>
              <a:rPr lang="en-US" sz="1800" smtClean="0"/>
              <a:t>▪ Secretary of Homeland Security</a:t>
            </a:r>
          </a:p>
          <a:p>
            <a:pPr marL="381000" indent="-381000">
              <a:lnSpc>
                <a:spcPct val="90000"/>
              </a:lnSpc>
            </a:pPr>
            <a:r>
              <a:rPr lang="en-US" sz="1800" smtClean="0"/>
              <a:t>▪ Secretary of Housing and Urban Development</a:t>
            </a:r>
          </a:p>
          <a:p>
            <a:pPr marL="381000" indent="-381000">
              <a:lnSpc>
                <a:spcPct val="90000"/>
              </a:lnSpc>
            </a:pPr>
            <a:r>
              <a:rPr lang="en-US" sz="1800" smtClean="0"/>
              <a:t>▪ Secretary of the Interior</a:t>
            </a:r>
          </a:p>
          <a:p>
            <a:pPr marL="381000" indent="-381000">
              <a:lnSpc>
                <a:spcPct val="90000"/>
              </a:lnSpc>
            </a:pPr>
            <a:r>
              <a:rPr lang="en-US" sz="1800" smtClean="0"/>
              <a:t>▪ Secretary of Labor</a:t>
            </a:r>
          </a:p>
          <a:p>
            <a:pPr marL="381000" indent="-381000">
              <a:lnSpc>
                <a:spcPct val="90000"/>
              </a:lnSpc>
            </a:pPr>
            <a:r>
              <a:rPr lang="en-US" sz="1800" smtClean="0"/>
              <a:t>▪ Secretary of State</a:t>
            </a:r>
          </a:p>
          <a:p>
            <a:pPr marL="381000" indent="-381000">
              <a:lnSpc>
                <a:spcPct val="90000"/>
              </a:lnSpc>
            </a:pPr>
            <a:r>
              <a:rPr lang="en-US" sz="1800" smtClean="0"/>
              <a:t>▪ Secretary of Transportation</a:t>
            </a:r>
          </a:p>
          <a:p>
            <a:pPr marL="381000" indent="-381000">
              <a:lnSpc>
                <a:spcPct val="90000"/>
              </a:lnSpc>
            </a:pPr>
            <a:r>
              <a:rPr lang="en-US" sz="1800" smtClean="0"/>
              <a:t>▪ Secretary of the Treasury</a:t>
            </a:r>
          </a:p>
          <a:p>
            <a:pPr marL="381000" indent="-381000">
              <a:lnSpc>
                <a:spcPct val="90000"/>
              </a:lnSpc>
            </a:pPr>
            <a:r>
              <a:rPr lang="en-US" sz="1800" smtClean="0"/>
              <a:t>▪ Secretary of Veterans Affairs</a:t>
            </a:r>
          </a:p>
          <a:p>
            <a:pPr marL="381000" indent="-381000">
              <a:lnSpc>
                <a:spcPct val="90000"/>
              </a:lnSpc>
            </a:pPr>
            <a:r>
              <a:rPr lang="en-US" sz="1800" smtClean="0"/>
              <a:t>▪ Attorney General</a:t>
            </a:r>
          </a:p>
          <a:p>
            <a:pPr marL="381000" indent="-381000">
              <a:lnSpc>
                <a:spcPct val="90000"/>
              </a:lnSpc>
            </a:pPr>
            <a:r>
              <a:rPr lang="en-US" sz="1800" smtClean="0"/>
              <a:t>▪ Vice President</a:t>
            </a:r>
          </a:p>
        </p:txBody>
      </p:sp>
      <p:sp>
        <p:nvSpPr>
          <p:cNvPr id="36868" name="Rectangle 4"/>
          <p:cNvSpPr>
            <a:spLocks noGrp="1"/>
          </p:cNvSpPr>
          <p:nvPr>
            <p:ph type="body" sz="half" idx="4294967295"/>
          </p:nvPr>
        </p:nvSpPr>
        <p:spPr bwMode="auto">
          <a:xfrm>
            <a:off x="4648200" y="457200"/>
            <a:ext cx="4191000" cy="6019800"/>
          </a:xfrm>
          <a:prstGeom prst="rect">
            <a:avLst/>
          </a:prstGeom>
        </p:spPr>
        <p:txBody>
          <a:bodyPr/>
          <a:lstStyle/>
          <a:p>
            <a:pPr marL="381000" indent="-381000">
              <a:lnSpc>
                <a:spcPct val="90000"/>
              </a:lnSpc>
              <a:buFont typeface="Rage Italic" pitchFamily="66" charset="0"/>
              <a:buNone/>
            </a:pPr>
            <a:r>
              <a:rPr lang="en-US" sz="2800" smtClean="0"/>
              <a:t>11. Any one of these: </a:t>
            </a:r>
          </a:p>
          <a:p>
            <a:pPr marL="381000" indent="-381000">
              <a:lnSpc>
                <a:spcPct val="90000"/>
              </a:lnSpc>
              <a:buFont typeface="Rage Italic" pitchFamily="66" charset="0"/>
              <a:buNone/>
            </a:pPr>
            <a:r>
              <a:rPr lang="en-US" sz="2800" smtClean="0"/>
              <a:t>	▪ freedom</a:t>
            </a:r>
          </a:p>
          <a:p>
            <a:pPr marL="381000" indent="-381000">
              <a:lnSpc>
                <a:spcPct val="90000"/>
              </a:lnSpc>
              <a:buFont typeface="Rage Italic" pitchFamily="66" charset="0"/>
              <a:buNone/>
            </a:pPr>
            <a:r>
              <a:rPr lang="en-US" sz="2800" smtClean="0"/>
              <a:t>	▪ political liberty</a:t>
            </a:r>
          </a:p>
          <a:p>
            <a:pPr marL="381000" indent="-381000">
              <a:lnSpc>
                <a:spcPct val="90000"/>
              </a:lnSpc>
              <a:buFont typeface="Rage Italic" pitchFamily="66" charset="0"/>
              <a:buNone/>
            </a:pPr>
            <a:r>
              <a:rPr lang="en-US" sz="2800" smtClean="0"/>
              <a:t>	▪ religious freedom</a:t>
            </a:r>
          </a:p>
          <a:p>
            <a:pPr marL="381000" indent="-381000">
              <a:lnSpc>
                <a:spcPct val="90000"/>
              </a:lnSpc>
              <a:buFont typeface="Rage Italic" pitchFamily="66" charset="0"/>
              <a:buNone/>
            </a:pPr>
            <a:r>
              <a:rPr lang="en-US" sz="2800" smtClean="0"/>
              <a:t>	▪ economic opportunity</a:t>
            </a:r>
          </a:p>
          <a:p>
            <a:pPr marL="381000" indent="-381000">
              <a:lnSpc>
                <a:spcPct val="90000"/>
              </a:lnSpc>
              <a:buFont typeface="Rage Italic" pitchFamily="66" charset="0"/>
              <a:buNone/>
            </a:pPr>
            <a:r>
              <a:rPr lang="en-US" sz="2800" smtClean="0"/>
              <a:t>	▪ practice their religion</a:t>
            </a:r>
          </a:p>
          <a:p>
            <a:pPr marL="381000" indent="-381000">
              <a:lnSpc>
                <a:spcPct val="90000"/>
              </a:lnSpc>
              <a:buFont typeface="Rage Italic" pitchFamily="66" charset="0"/>
              <a:buNone/>
            </a:pPr>
            <a:r>
              <a:rPr lang="en-US" sz="2800" smtClean="0"/>
              <a:t>	▪ escape persecution</a:t>
            </a:r>
          </a:p>
          <a:p>
            <a:pPr marL="381000" indent="-381000">
              <a:lnSpc>
                <a:spcPct val="90000"/>
              </a:lnSpc>
              <a:buFont typeface="Rage Italic" pitchFamily="66" charset="0"/>
              <a:buNone/>
            </a:pPr>
            <a:r>
              <a:rPr lang="en-US" sz="2800" smtClean="0"/>
              <a:t>12. American Indians or Native Americans </a:t>
            </a:r>
          </a:p>
          <a:p>
            <a:pPr marL="381000" indent="-381000">
              <a:lnSpc>
                <a:spcPct val="90000"/>
              </a:lnSpc>
              <a:buFont typeface="Rage Italic" pitchFamily="66" charset="0"/>
              <a:buNone/>
            </a:pPr>
            <a:r>
              <a:rPr lang="en-US" sz="2800" smtClean="0"/>
              <a:t>13. Thomas Jefferson</a:t>
            </a:r>
          </a:p>
          <a:p>
            <a:pPr marL="381000" indent="-381000">
              <a:lnSpc>
                <a:spcPct val="90000"/>
              </a:lnSpc>
              <a:buFont typeface="Rage Italic" pitchFamily="66" charset="0"/>
              <a:buNone/>
            </a:pPr>
            <a:r>
              <a:rPr lang="en-US" sz="2800" smtClean="0"/>
              <a:t>14. July 4, 1776</a:t>
            </a:r>
          </a:p>
          <a:p>
            <a:pPr marL="381000" indent="-381000">
              <a:lnSpc>
                <a:spcPct val="90000"/>
              </a:lnSpc>
            </a:pP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7" dur="500"/>
                                        <p:tgtEl>
                                          <p:spTgt spid="3686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6867">
                                            <p:txEl>
                                              <p:pRg st="1" end="1"/>
                                            </p:txEl>
                                          </p:spTgt>
                                        </p:tgtEl>
                                        <p:attrNameLst>
                                          <p:attrName>style.visibility</p:attrName>
                                        </p:attrNameLst>
                                      </p:cBhvr>
                                      <p:to>
                                        <p:strVal val="visible"/>
                                      </p:to>
                                    </p:set>
                                    <p:animEffect transition="in" filter="blinds(horizontal)">
                                      <p:cBhvr>
                                        <p:cTn id="10" dur="500"/>
                                        <p:tgtEl>
                                          <p:spTgt spid="36867">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Effect transition="in" filter="blinds(horizontal)">
                                      <p:cBhvr>
                                        <p:cTn id="13" dur="500"/>
                                        <p:tgtEl>
                                          <p:spTgt spid="36867">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6867">
                                            <p:txEl>
                                              <p:pRg st="3" end="3"/>
                                            </p:txEl>
                                          </p:spTgt>
                                        </p:tgtEl>
                                        <p:attrNameLst>
                                          <p:attrName>style.visibility</p:attrName>
                                        </p:attrNameLst>
                                      </p:cBhvr>
                                      <p:to>
                                        <p:strVal val="visible"/>
                                      </p:to>
                                    </p:set>
                                    <p:animEffect transition="in" filter="blinds(horizontal)">
                                      <p:cBhvr>
                                        <p:cTn id="16" dur="500"/>
                                        <p:tgtEl>
                                          <p:spTgt spid="36867">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6867">
                                            <p:txEl>
                                              <p:pRg st="4" end="4"/>
                                            </p:txEl>
                                          </p:spTgt>
                                        </p:tgtEl>
                                        <p:attrNameLst>
                                          <p:attrName>style.visibility</p:attrName>
                                        </p:attrNameLst>
                                      </p:cBhvr>
                                      <p:to>
                                        <p:strVal val="visible"/>
                                      </p:to>
                                    </p:set>
                                    <p:animEffect transition="in" filter="blinds(horizontal)">
                                      <p:cBhvr>
                                        <p:cTn id="19" dur="500"/>
                                        <p:tgtEl>
                                          <p:spTgt spid="36867">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6867">
                                            <p:txEl>
                                              <p:pRg st="5" end="5"/>
                                            </p:txEl>
                                          </p:spTgt>
                                        </p:tgtEl>
                                        <p:attrNameLst>
                                          <p:attrName>style.visibility</p:attrName>
                                        </p:attrNameLst>
                                      </p:cBhvr>
                                      <p:to>
                                        <p:strVal val="visible"/>
                                      </p:to>
                                    </p:set>
                                    <p:animEffect transition="in" filter="blinds(horizontal)">
                                      <p:cBhvr>
                                        <p:cTn id="22" dur="500"/>
                                        <p:tgtEl>
                                          <p:spTgt spid="36867">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6867">
                                            <p:txEl>
                                              <p:pRg st="6" end="6"/>
                                            </p:txEl>
                                          </p:spTgt>
                                        </p:tgtEl>
                                        <p:attrNameLst>
                                          <p:attrName>style.visibility</p:attrName>
                                        </p:attrNameLst>
                                      </p:cBhvr>
                                      <p:to>
                                        <p:strVal val="visible"/>
                                      </p:to>
                                    </p:set>
                                    <p:animEffect transition="in" filter="blinds(horizontal)">
                                      <p:cBhvr>
                                        <p:cTn id="25" dur="500"/>
                                        <p:tgtEl>
                                          <p:spTgt spid="36867">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6867">
                                            <p:txEl>
                                              <p:pRg st="7" end="7"/>
                                            </p:txEl>
                                          </p:spTgt>
                                        </p:tgtEl>
                                        <p:attrNameLst>
                                          <p:attrName>style.visibility</p:attrName>
                                        </p:attrNameLst>
                                      </p:cBhvr>
                                      <p:to>
                                        <p:strVal val="visible"/>
                                      </p:to>
                                    </p:set>
                                    <p:animEffect transition="in" filter="blinds(horizontal)">
                                      <p:cBhvr>
                                        <p:cTn id="28" dur="500"/>
                                        <p:tgtEl>
                                          <p:spTgt spid="36867">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6867">
                                            <p:txEl>
                                              <p:pRg st="8" end="8"/>
                                            </p:txEl>
                                          </p:spTgt>
                                        </p:tgtEl>
                                        <p:attrNameLst>
                                          <p:attrName>style.visibility</p:attrName>
                                        </p:attrNameLst>
                                      </p:cBhvr>
                                      <p:to>
                                        <p:strVal val="visible"/>
                                      </p:to>
                                    </p:set>
                                    <p:animEffect transition="in" filter="blinds(horizontal)">
                                      <p:cBhvr>
                                        <p:cTn id="31" dur="500"/>
                                        <p:tgtEl>
                                          <p:spTgt spid="36867">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6867">
                                            <p:txEl>
                                              <p:pRg st="9" end="9"/>
                                            </p:txEl>
                                          </p:spTgt>
                                        </p:tgtEl>
                                        <p:attrNameLst>
                                          <p:attrName>style.visibility</p:attrName>
                                        </p:attrNameLst>
                                      </p:cBhvr>
                                      <p:to>
                                        <p:strVal val="visible"/>
                                      </p:to>
                                    </p:set>
                                    <p:animEffect transition="in" filter="blinds(horizontal)">
                                      <p:cBhvr>
                                        <p:cTn id="34" dur="500"/>
                                        <p:tgtEl>
                                          <p:spTgt spid="36867">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36867">
                                            <p:txEl>
                                              <p:pRg st="10" end="10"/>
                                            </p:txEl>
                                          </p:spTgt>
                                        </p:tgtEl>
                                        <p:attrNameLst>
                                          <p:attrName>style.visibility</p:attrName>
                                        </p:attrNameLst>
                                      </p:cBhvr>
                                      <p:to>
                                        <p:strVal val="visible"/>
                                      </p:to>
                                    </p:set>
                                    <p:animEffect transition="in" filter="blinds(horizontal)">
                                      <p:cBhvr>
                                        <p:cTn id="37" dur="500"/>
                                        <p:tgtEl>
                                          <p:spTgt spid="36867">
                                            <p:txEl>
                                              <p:pRg st="10" end="10"/>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36867">
                                            <p:txEl>
                                              <p:pRg st="11" end="11"/>
                                            </p:txEl>
                                          </p:spTgt>
                                        </p:tgtEl>
                                        <p:attrNameLst>
                                          <p:attrName>style.visibility</p:attrName>
                                        </p:attrNameLst>
                                      </p:cBhvr>
                                      <p:to>
                                        <p:strVal val="visible"/>
                                      </p:to>
                                    </p:set>
                                    <p:animEffect transition="in" filter="blinds(horizontal)">
                                      <p:cBhvr>
                                        <p:cTn id="40" dur="500"/>
                                        <p:tgtEl>
                                          <p:spTgt spid="36867">
                                            <p:txEl>
                                              <p:pRg st="11" end="11"/>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36867">
                                            <p:txEl>
                                              <p:pRg st="12" end="12"/>
                                            </p:txEl>
                                          </p:spTgt>
                                        </p:tgtEl>
                                        <p:attrNameLst>
                                          <p:attrName>style.visibility</p:attrName>
                                        </p:attrNameLst>
                                      </p:cBhvr>
                                      <p:to>
                                        <p:strVal val="visible"/>
                                      </p:to>
                                    </p:set>
                                    <p:animEffect transition="in" filter="blinds(horizontal)">
                                      <p:cBhvr>
                                        <p:cTn id="43" dur="500"/>
                                        <p:tgtEl>
                                          <p:spTgt spid="36867">
                                            <p:txEl>
                                              <p:pRg st="12" end="12"/>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36867">
                                            <p:txEl>
                                              <p:pRg st="13" end="13"/>
                                            </p:txEl>
                                          </p:spTgt>
                                        </p:tgtEl>
                                        <p:attrNameLst>
                                          <p:attrName>style.visibility</p:attrName>
                                        </p:attrNameLst>
                                      </p:cBhvr>
                                      <p:to>
                                        <p:strVal val="visible"/>
                                      </p:to>
                                    </p:set>
                                    <p:animEffect transition="in" filter="blinds(horizontal)">
                                      <p:cBhvr>
                                        <p:cTn id="46" dur="500"/>
                                        <p:tgtEl>
                                          <p:spTgt spid="36867">
                                            <p:txEl>
                                              <p:pRg st="13" end="13"/>
                                            </p:txEl>
                                          </p:spTgt>
                                        </p:tgtEl>
                                      </p:cBhvr>
                                    </p:animEffect>
                                  </p:childTnLst>
                                </p:cTn>
                              </p:par>
                              <p:par>
                                <p:cTn id="47" presetID="3" presetClass="entr" presetSubtype="10" fill="hold" nodeType="withEffect">
                                  <p:stCondLst>
                                    <p:cond delay="0"/>
                                  </p:stCondLst>
                                  <p:childTnLst>
                                    <p:set>
                                      <p:cBhvr>
                                        <p:cTn id="48" dur="1" fill="hold">
                                          <p:stCondLst>
                                            <p:cond delay="0"/>
                                          </p:stCondLst>
                                        </p:cTn>
                                        <p:tgtEl>
                                          <p:spTgt spid="36867">
                                            <p:txEl>
                                              <p:pRg st="14" end="14"/>
                                            </p:txEl>
                                          </p:spTgt>
                                        </p:tgtEl>
                                        <p:attrNameLst>
                                          <p:attrName>style.visibility</p:attrName>
                                        </p:attrNameLst>
                                      </p:cBhvr>
                                      <p:to>
                                        <p:strVal val="visible"/>
                                      </p:to>
                                    </p:set>
                                    <p:animEffect transition="in" filter="blinds(horizontal)">
                                      <p:cBhvr>
                                        <p:cTn id="49" dur="500"/>
                                        <p:tgtEl>
                                          <p:spTgt spid="36867">
                                            <p:txEl>
                                              <p:pRg st="14" end="14"/>
                                            </p:txEl>
                                          </p:spTgt>
                                        </p:tgtEl>
                                      </p:cBhvr>
                                    </p:animEffect>
                                  </p:childTnLst>
                                </p:cTn>
                              </p:par>
                              <p:par>
                                <p:cTn id="50" presetID="3" presetClass="entr" presetSubtype="10" fill="hold" nodeType="withEffect">
                                  <p:stCondLst>
                                    <p:cond delay="0"/>
                                  </p:stCondLst>
                                  <p:childTnLst>
                                    <p:set>
                                      <p:cBhvr>
                                        <p:cTn id="51" dur="1" fill="hold">
                                          <p:stCondLst>
                                            <p:cond delay="0"/>
                                          </p:stCondLst>
                                        </p:cTn>
                                        <p:tgtEl>
                                          <p:spTgt spid="36867">
                                            <p:txEl>
                                              <p:pRg st="15" end="15"/>
                                            </p:txEl>
                                          </p:spTgt>
                                        </p:tgtEl>
                                        <p:attrNameLst>
                                          <p:attrName>style.visibility</p:attrName>
                                        </p:attrNameLst>
                                      </p:cBhvr>
                                      <p:to>
                                        <p:strVal val="visible"/>
                                      </p:to>
                                    </p:set>
                                    <p:animEffect transition="in" filter="blinds(horizontal)">
                                      <p:cBhvr>
                                        <p:cTn id="52" dur="500"/>
                                        <p:tgtEl>
                                          <p:spTgt spid="36867">
                                            <p:txEl>
                                              <p:pRg st="15" end="15"/>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36867">
                                            <p:txEl>
                                              <p:pRg st="16" end="16"/>
                                            </p:txEl>
                                          </p:spTgt>
                                        </p:tgtEl>
                                        <p:attrNameLst>
                                          <p:attrName>style.visibility</p:attrName>
                                        </p:attrNameLst>
                                      </p:cBhvr>
                                      <p:to>
                                        <p:strVal val="visible"/>
                                      </p:to>
                                    </p:set>
                                    <p:animEffect transition="in" filter="blinds(horizontal)">
                                      <p:cBhvr>
                                        <p:cTn id="55" dur="500"/>
                                        <p:tgtEl>
                                          <p:spTgt spid="36867">
                                            <p:txEl>
                                              <p:pRg st="16" end="1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36868">
                                            <p:txEl>
                                              <p:pRg st="0" end="0"/>
                                            </p:txEl>
                                          </p:spTgt>
                                        </p:tgtEl>
                                        <p:attrNameLst>
                                          <p:attrName>style.visibility</p:attrName>
                                        </p:attrNameLst>
                                      </p:cBhvr>
                                      <p:to>
                                        <p:strVal val="visible"/>
                                      </p:to>
                                    </p:set>
                                    <p:animEffect transition="in" filter="blinds(horizontal)">
                                      <p:cBhvr>
                                        <p:cTn id="60" dur="500"/>
                                        <p:tgtEl>
                                          <p:spTgt spid="36868">
                                            <p:txEl>
                                              <p:pRg st="0" end="0"/>
                                            </p:txEl>
                                          </p:spTgt>
                                        </p:tgtEl>
                                      </p:cBhvr>
                                    </p:animEffect>
                                  </p:childTnLst>
                                </p:cTn>
                              </p:par>
                              <p:par>
                                <p:cTn id="61" presetID="3" presetClass="entr" presetSubtype="10" fill="hold" nodeType="withEffect">
                                  <p:stCondLst>
                                    <p:cond delay="0"/>
                                  </p:stCondLst>
                                  <p:childTnLst>
                                    <p:set>
                                      <p:cBhvr>
                                        <p:cTn id="62" dur="1" fill="hold">
                                          <p:stCondLst>
                                            <p:cond delay="0"/>
                                          </p:stCondLst>
                                        </p:cTn>
                                        <p:tgtEl>
                                          <p:spTgt spid="36868">
                                            <p:txEl>
                                              <p:pRg st="1" end="1"/>
                                            </p:txEl>
                                          </p:spTgt>
                                        </p:tgtEl>
                                        <p:attrNameLst>
                                          <p:attrName>style.visibility</p:attrName>
                                        </p:attrNameLst>
                                      </p:cBhvr>
                                      <p:to>
                                        <p:strVal val="visible"/>
                                      </p:to>
                                    </p:set>
                                    <p:animEffect transition="in" filter="blinds(horizontal)">
                                      <p:cBhvr>
                                        <p:cTn id="63" dur="500"/>
                                        <p:tgtEl>
                                          <p:spTgt spid="36868">
                                            <p:txEl>
                                              <p:pRg st="1" end="1"/>
                                            </p:txEl>
                                          </p:spTgt>
                                        </p:tgtEl>
                                      </p:cBhvr>
                                    </p:animEffect>
                                  </p:childTnLst>
                                </p:cTn>
                              </p:par>
                              <p:par>
                                <p:cTn id="64" presetID="3" presetClass="entr" presetSubtype="10" fill="hold" nodeType="withEffect">
                                  <p:stCondLst>
                                    <p:cond delay="0"/>
                                  </p:stCondLst>
                                  <p:childTnLst>
                                    <p:set>
                                      <p:cBhvr>
                                        <p:cTn id="65" dur="1" fill="hold">
                                          <p:stCondLst>
                                            <p:cond delay="0"/>
                                          </p:stCondLst>
                                        </p:cTn>
                                        <p:tgtEl>
                                          <p:spTgt spid="36868">
                                            <p:txEl>
                                              <p:pRg st="2" end="2"/>
                                            </p:txEl>
                                          </p:spTgt>
                                        </p:tgtEl>
                                        <p:attrNameLst>
                                          <p:attrName>style.visibility</p:attrName>
                                        </p:attrNameLst>
                                      </p:cBhvr>
                                      <p:to>
                                        <p:strVal val="visible"/>
                                      </p:to>
                                    </p:set>
                                    <p:animEffect transition="in" filter="blinds(horizontal)">
                                      <p:cBhvr>
                                        <p:cTn id="66" dur="500"/>
                                        <p:tgtEl>
                                          <p:spTgt spid="36868">
                                            <p:txEl>
                                              <p:pRg st="2" end="2"/>
                                            </p:txEl>
                                          </p:spTgt>
                                        </p:tgtEl>
                                      </p:cBhvr>
                                    </p:animEffect>
                                  </p:childTnLst>
                                </p:cTn>
                              </p:par>
                              <p:par>
                                <p:cTn id="67" presetID="3" presetClass="entr" presetSubtype="10" fill="hold" nodeType="withEffect">
                                  <p:stCondLst>
                                    <p:cond delay="0"/>
                                  </p:stCondLst>
                                  <p:childTnLst>
                                    <p:set>
                                      <p:cBhvr>
                                        <p:cTn id="68" dur="1" fill="hold">
                                          <p:stCondLst>
                                            <p:cond delay="0"/>
                                          </p:stCondLst>
                                        </p:cTn>
                                        <p:tgtEl>
                                          <p:spTgt spid="36868">
                                            <p:txEl>
                                              <p:pRg st="3" end="3"/>
                                            </p:txEl>
                                          </p:spTgt>
                                        </p:tgtEl>
                                        <p:attrNameLst>
                                          <p:attrName>style.visibility</p:attrName>
                                        </p:attrNameLst>
                                      </p:cBhvr>
                                      <p:to>
                                        <p:strVal val="visible"/>
                                      </p:to>
                                    </p:set>
                                    <p:animEffect transition="in" filter="blinds(horizontal)">
                                      <p:cBhvr>
                                        <p:cTn id="69" dur="500"/>
                                        <p:tgtEl>
                                          <p:spTgt spid="36868">
                                            <p:txEl>
                                              <p:pRg st="3" end="3"/>
                                            </p:txEl>
                                          </p:spTgt>
                                        </p:tgtEl>
                                      </p:cBhvr>
                                    </p:animEffect>
                                  </p:childTnLst>
                                </p:cTn>
                              </p:par>
                              <p:par>
                                <p:cTn id="70" presetID="3" presetClass="entr" presetSubtype="10" fill="hold" nodeType="withEffect">
                                  <p:stCondLst>
                                    <p:cond delay="0"/>
                                  </p:stCondLst>
                                  <p:childTnLst>
                                    <p:set>
                                      <p:cBhvr>
                                        <p:cTn id="71" dur="1" fill="hold">
                                          <p:stCondLst>
                                            <p:cond delay="0"/>
                                          </p:stCondLst>
                                        </p:cTn>
                                        <p:tgtEl>
                                          <p:spTgt spid="36868">
                                            <p:txEl>
                                              <p:pRg st="4" end="4"/>
                                            </p:txEl>
                                          </p:spTgt>
                                        </p:tgtEl>
                                        <p:attrNameLst>
                                          <p:attrName>style.visibility</p:attrName>
                                        </p:attrNameLst>
                                      </p:cBhvr>
                                      <p:to>
                                        <p:strVal val="visible"/>
                                      </p:to>
                                    </p:set>
                                    <p:animEffect transition="in" filter="blinds(horizontal)">
                                      <p:cBhvr>
                                        <p:cTn id="72" dur="500"/>
                                        <p:tgtEl>
                                          <p:spTgt spid="36868">
                                            <p:txEl>
                                              <p:pRg st="4" end="4"/>
                                            </p:txEl>
                                          </p:spTgt>
                                        </p:tgtEl>
                                      </p:cBhvr>
                                    </p:animEffect>
                                  </p:childTnLst>
                                </p:cTn>
                              </p:par>
                              <p:par>
                                <p:cTn id="73" presetID="3" presetClass="entr" presetSubtype="10" fill="hold" nodeType="withEffect">
                                  <p:stCondLst>
                                    <p:cond delay="0"/>
                                  </p:stCondLst>
                                  <p:childTnLst>
                                    <p:set>
                                      <p:cBhvr>
                                        <p:cTn id="74" dur="1" fill="hold">
                                          <p:stCondLst>
                                            <p:cond delay="0"/>
                                          </p:stCondLst>
                                        </p:cTn>
                                        <p:tgtEl>
                                          <p:spTgt spid="36868">
                                            <p:txEl>
                                              <p:pRg st="5" end="5"/>
                                            </p:txEl>
                                          </p:spTgt>
                                        </p:tgtEl>
                                        <p:attrNameLst>
                                          <p:attrName>style.visibility</p:attrName>
                                        </p:attrNameLst>
                                      </p:cBhvr>
                                      <p:to>
                                        <p:strVal val="visible"/>
                                      </p:to>
                                    </p:set>
                                    <p:animEffect transition="in" filter="blinds(horizontal)">
                                      <p:cBhvr>
                                        <p:cTn id="75" dur="500"/>
                                        <p:tgtEl>
                                          <p:spTgt spid="36868">
                                            <p:txEl>
                                              <p:pRg st="5" end="5"/>
                                            </p:txEl>
                                          </p:spTgt>
                                        </p:tgtEl>
                                      </p:cBhvr>
                                    </p:animEffect>
                                  </p:childTnLst>
                                </p:cTn>
                              </p:par>
                              <p:par>
                                <p:cTn id="76" presetID="3" presetClass="entr" presetSubtype="10" fill="hold" nodeType="withEffect">
                                  <p:stCondLst>
                                    <p:cond delay="0"/>
                                  </p:stCondLst>
                                  <p:childTnLst>
                                    <p:set>
                                      <p:cBhvr>
                                        <p:cTn id="77" dur="1" fill="hold">
                                          <p:stCondLst>
                                            <p:cond delay="0"/>
                                          </p:stCondLst>
                                        </p:cTn>
                                        <p:tgtEl>
                                          <p:spTgt spid="36868">
                                            <p:txEl>
                                              <p:pRg st="6" end="6"/>
                                            </p:txEl>
                                          </p:spTgt>
                                        </p:tgtEl>
                                        <p:attrNameLst>
                                          <p:attrName>style.visibility</p:attrName>
                                        </p:attrNameLst>
                                      </p:cBhvr>
                                      <p:to>
                                        <p:strVal val="visible"/>
                                      </p:to>
                                    </p:set>
                                    <p:animEffect transition="in" filter="blinds(horizontal)">
                                      <p:cBhvr>
                                        <p:cTn id="78" dur="500"/>
                                        <p:tgtEl>
                                          <p:spTgt spid="36868">
                                            <p:txEl>
                                              <p:pRg st="6" end="6"/>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36868">
                                            <p:txEl>
                                              <p:pRg st="7" end="7"/>
                                            </p:txEl>
                                          </p:spTgt>
                                        </p:tgtEl>
                                        <p:attrNameLst>
                                          <p:attrName>style.visibility</p:attrName>
                                        </p:attrNameLst>
                                      </p:cBhvr>
                                      <p:to>
                                        <p:strVal val="visible"/>
                                      </p:to>
                                    </p:set>
                                    <p:animEffect transition="in" filter="blinds(horizontal)">
                                      <p:cBhvr>
                                        <p:cTn id="83" dur="500"/>
                                        <p:tgtEl>
                                          <p:spTgt spid="36868">
                                            <p:txEl>
                                              <p:pRg st="7" end="7"/>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36868">
                                            <p:txEl>
                                              <p:pRg st="8" end="8"/>
                                            </p:txEl>
                                          </p:spTgt>
                                        </p:tgtEl>
                                        <p:attrNameLst>
                                          <p:attrName>style.visibility</p:attrName>
                                        </p:attrNameLst>
                                      </p:cBhvr>
                                      <p:to>
                                        <p:strVal val="visible"/>
                                      </p:to>
                                    </p:set>
                                    <p:animEffect transition="in" filter="blinds(horizontal)">
                                      <p:cBhvr>
                                        <p:cTn id="88" dur="500"/>
                                        <p:tgtEl>
                                          <p:spTgt spid="36868">
                                            <p:txEl>
                                              <p:pRg st="8" end="8"/>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nodeType="clickEffect">
                                  <p:stCondLst>
                                    <p:cond delay="0"/>
                                  </p:stCondLst>
                                  <p:childTnLst>
                                    <p:set>
                                      <p:cBhvr>
                                        <p:cTn id="92" dur="1" fill="hold">
                                          <p:stCondLst>
                                            <p:cond delay="0"/>
                                          </p:stCondLst>
                                        </p:cTn>
                                        <p:tgtEl>
                                          <p:spTgt spid="36868">
                                            <p:txEl>
                                              <p:pRg st="9" end="9"/>
                                            </p:txEl>
                                          </p:spTgt>
                                        </p:tgtEl>
                                        <p:attrNameLst>
                                          <p:attrName>style.visibility</p:attrName>
                                        </p:attrNameLst>
                                      </p:cBhvr>
                                      <p:to>
                                        <p:strVal val="visible"/>
                                      </p:to>
                                    </p:set>
                                    <p:animEffect transition="in" filter="blinds(horizontal)">
                                      <p:cBhvr>
                                        <p:cTn id="93" dur="500"/>
                                        <p:tgtEl>
                                          <p:spTgt spid="3686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p:cNvSpPr>
          <p:nvPr>
            <p:ph type="body" sz="half" idx="4294967295"/>
          </p:nvPr>
        </p:nvSpPr>
        <p:spPr bwMode="auto">
          <a:xfrm>
            <a:off x="228600" y="228600"/>
            <a:ext cx="4267200" cy="6172200"/>
          </a:xfrm>
          <a:prstGeom prst="rect">
            <a:avLst/>
          </a:prstGeom>
        </p:spPr>
        <p:txBody>
          <a:bodyPr/>
          <a:lstStyle/>
          <a:p>
            <a:pPr marL="381000" indent="-381000">
              <a:buFont typeface="Rage Italic" pitchFamily="66" charset="0"/>
              <a:buNone/>
            </a:pPr>
            <a:r>
              <a:rPr lang="en-US" smtClean="0"/>
              <a:t>15. Any 3 of these:</a:t>
            </a:r>
          </a:p>
          <a:p>
            <a:pPr marL="381000" indent="-381000"/>
            <a:r>
              <a:rPr lang="en-US" smtClean="0"/>
              <a:t>New Hampshire</a:t>
            </a:r>
          </a:p>
          <a:p>
            <a:pPr marL="381000" indent="-381000"/>
            <a:r>
              <a:rPr lang="en-US" smtClean="0"/>
              <a:t>Massachusetts</a:t>
            </a:r>
          </a:p>
          <a:p>
            <a:pPr marL="381000" indent="-381000"/>
            <a:r>
              <a:rPr lang="en-US" smtClean="0"/>
              <a:t>Rhode Island</a:t>
            </a:r>
          </a:p>
          <a:p>
            <a:pPr marL="381000" indent="-381000"/>
            <a:r>
              <a:rPr lang="en-US" smtClean="0"/>
              <a:t>Connecticut</a:t>
            </a:r>
          </a:p>
          <a:p>
            <a:pPr marL="381000" indent="-381000"/>
            <a:r>
              <a:rPr lang="en-US" smtClean="0"/>
              <a:t>New York</a:t>
            </a:r>
          </a:p>
          <a:p>
            <a:pPr marL="381000" indent="-381000"/>
            <a:r>
              <a:rPr lang="en-US" smtClean="0"/>
              <a:t>New Jersey</a:t>
            </a:r>
          </a:p>
          <a:p>
            <a:pPr marL="381000" indent="-381000"/>
            <a:r>
              <a:rPr lang="en-US" smtClean="0"/>
              <a:t>Pennsylvania</a:t>
            </a:r>
          </a:p>
          <a:p>
            <a:pPr marL="381000" indent="-381000"/>
            <a:r>
              <a:rPr lang="en-US" smtClean="0"/>
              <a:t>Delaware</a:t>
            </a:r>
          </a:p>
          <a:p>
            <a:pPr marL="381000" indent="-381000"/>
            <a:r>
              <a:rPr lang="en-US" smtClean="0"/>
              <a:t>Maryland</a:t>
            </a:r>
          </a:p>
          <a:p>
            <a:pPr marL="381000" indent="-381000"/>
            <a:r>
              <a:rPr lang="en-US" smtClean="0"/>
              <a:t>Virginia</a:t>
            </a:r>
          </a:p>
          <a:p>
            <a:pPr marL="381000" indent="-381000"/>
            <a:r>
              <a:rPr lang="en-US" smtClean="0"/>
              <a:t>North Carolina</a:t>
            </a:r>
          </a:p>
          <a:p>
            <a:pPr marL="381000" indent="-381000"/>
            <a:r>
              <a:rPr lang="en-US" smtClean="0"/>
              <a:t>South Carolina</a:t>
            </a:r>
          </a:p>
          <a:p>
            <a:pPr marL="381000" indent="-381000"/>
            <a:r>
              <a:rPr lang="en-US" smtClean="0"/>
              <a:t>Georgia </a:t>
            </a:r>
          </a:p>
          <a:p>
            <a:pPr marL="381000" indent="-381000"/>
            <a:endParaRPr lang="en-US" smtClean="0"/>
          </a:p>
        </p:txBody>
      </p:sp>
      <p:sp>
        <p:nvSpPr>
          <p:cNvPr id="37892" name="Rectangle 4"/>
          <p:cNvSpPr>
            <a:spLocks noGrp="1"/>
          </p:cNvSpPr>
          <p:nvPr>
            <p:ph type="body" sz="half" idx="4294967295"/>
          </p:nvPr>
        </p:nvSpPr>
        <p:spPr bwMode="auto">
          <a:xfrm>
            <a:off x="4648200" y="304800"/>
            <a:ext cx="4191000" cy="6172200"/>
          </a:xfrm>
          <a:prstGeom prst="rect">
            <a:avLst/>
          </a:prstGeom>
        </p:spPr>
        <p:txBody>
          <a:bodyPr/>
          <a:lstStyle/>
          <a:p>
            <a:pPr marL="381000" indent="-381000">
              <a:lnSpc>
                <a:spcPct val="90000"/>
              </a:lnSpc>
              <a:buFont typeface="Rage Italic" pitchFamily="66" charset="0"/>
              <a:buNone/>
            </a:pPr>
            <a:r>
              <a:rPr lang="en-US" sz="2800" smtClean="0"/>
              <a:t>16. fought for women’s rights or  fought for civil rights</a:t>
            </a:r>
          </a:p>
          <a:p>
            <a:pPr marL="381000" indent="-381000">
              <a:lnSpc>
                <a:spcPct val="90000"/>
              </a:lnSpc>
              <a:buFont typeface="Rage Italic" pitchFamily="66" charset="0"/>
              <a:buNone/>
            </a:pPr>
            <a:r>
              <a:rPr lang="en-US" sz="2800" smtClean="0"/>
              <a:t>17. any one of these: </a:t>
            </a:r>
          </a:p>
          <a:p>
            <a:pPr marL="381000" indent="-381000">
              <a:lnSpc>
                <a:spcPct val="90000"/>
              </a:lnSpc>
            </a:pPr>
            <a:r>
              <a:rPr lang="en-US" sz="2800" smtClean="0"/>
              <a:t>War of 1812</a:t>
            </a:r>
          </a:p>
          <a:p>
            <a:pPr marL="381000" indent="-381000">
              <a:lnSpc>
                <a:spcPct val="90000"/>
              </a:lnSpc>
            </a:pPr>
            <a:r>
              <a:rPr lang="en-US" sz="2800" smtClean="0"/>
              <a:t>Mexican-American War</a:t>
            </a:r>
          </a:p>
          <a:p>
            <a:pPr marL="381000" indent="-381000">
              <a:lnSpc>
                <a:spcPct val="90000"/>
              </a:lnSpc>
            </a:pPr>
            <a:r>
              <a:rPr lang="en-US" sz="2800" smtClean="0"/>
              <a:t>Civil War</a:t>
            </a:r>
          </a:p>
          <a:p>
            <a:pPr marL="381000" indent="-381000">
              <a:lnSpc>
                <a:spcPct val="90000"/>
              </a:lnSpc>
            </a:pPr>
            <a:r>
              <a:rPr lang="en-US" sz="2800" smtClean="0"/>
              <a:t>Spanish-American War</a:t>
            </a:r>
          </a:p>
          <a:p>
            <a:pPr marL="381000" indent="-381000">
              <a:lnSpc>
                <a:spcPct val="90000"/>
              </a:lnSpc>
              <a:buFont typeface="Rage Italic" pitchFamily="66" charset="0"/>
              <a:buNone/>
            </a:pPr>
            <a:r>
              <a:rPr lang="en-US" sz="2800" smtClean="0"/>
              <a:t>18.fought for civil rights or  worked for equality for all Americans</a:t>
            </a:r>
          </a:p>
          <a:p>
            <a:pPr marL="381000" indent="-381000">
              <a:lnSpc>
                <a:spcPct val="90000"/>
              </a:lnSpc>
              <a:buFont typeface="Rage Italic" pitchFamily="66" charset="0"/>
              <a:buNone/>
            </a:pPr>
            <a:r>
              <a:rPr lang="en-US" sz="2800" smtClean="0"/>
              <a:t>19. Franklin D. Roosevelt </a:t>
            </a:r>
          </a:p>
          <a:p>
            <a:pPr marL="381000" indent="-381000">
              <a:lnSpc>
                <a:spcPct val="90000"/>
              </a:lnSpc>
              <a:buFont typeface="Rage Italic" pitchFamily="66" charset="0"/>
              <a:buNone/>
            </a:pPr>
            <a:r>
              <a:rPr lang="en-US" sz="2800" smtClean="0"/>
              <a:t>20. Communism </a:t>
            </a:r>
          </a:p>
          <a:p>
            <a:pPr marL="381000" indent="-381000">
              <a:lnSpc>
                <a:spcPct val="90000"/>
              </a:lnSpc>
            </a:pP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blinds(horizontal)">
                                      <p:cBhvr>
                                        <p:cTn id="7" dur="500"/>
                                        <p:tgtEl>
                                          <p:spTgt spid="37891">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7891">
                                            <p:txEl>
                                              <p:pRg st="1" end="1"/>
                                            </p:txEl>
                                          </p:spTgt>
                                        </p:tgtEl>
                                        <p:attrNameLst>
                                          <p:attrName>style.visibility</p:attrName>
                                        </p:attrNameLst>
                                      </p:cBhvr>
                                      <p:to>
                                        <p:strVal val="visible"/>
                                      </p:to>
                                    </p:set>
                                    <p:animEffect transition="in" filter="blinds(horizontal)">
                                      <p:cBhvr>
                                        <p:cTn id="10" dur="500"/>
                                        <p:tgtEl>
                                          <p:spTgt spid="37891">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animEffect transition="in" filter="blinds(horizontal)">
                                      <p:cBhvr>
                                        <p:cTn id="13" dur="500"/>
                                        <p:tgtEl>
                                          <p:spTgt spid="37891">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7891">
                                            <p:txEl>
                                              <p:pRg st="3" end="3"/>
                                            </p:txEl>
                                          </p:spTgt>
                                        </p:tgtEl>
                                        <p:attrNameLst>
                                          <p:attrName>style.visibility</p:attrName>
                                        </p:attrNameLst>
                                      </p:cBhvr>
                                      <p:to>
                                        <p:strVal val="visible"/>
                                      </p:to>
                                    </p:set>
                                    <p:animEffect transition="in" filter="blinds(horizontal)">
                                      <p:cBhvr>
                                        <p:cTn id="16" dur="500"/>
                                        <p:tgtEl>
                                          <p:spTgt spid="37891">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animEffect transition="in" filter="blinds(horizontal)">
                                      <p:cBhvr>
                                        <p:cTn id="19" dur="500"/>
                                        <p:tgtEl>
                                          <p:spTgt spid="37891">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7891">
                                            <p:txEl>
                                              <p:pRg st="5" end="5"/>
                                            </p:txEl>
                                          </p:spTgt>
                                        </p:tgtEl>
                                        <p:attrNameLst>
                                          <p:attrName>style.visibility</p:attrName>
                                        </p:attrNameLst>
                                      </p:cBhvr>
                                      <p:to>
                                        <p:strVal val="visible"/>
                                      </p:to>
                                    </p:set>
                                    <p:animEffect transition="in" filter="blinds(horizontal)">
                                      <p:cBhvr>
                                        <p:cTn id="22" dur="500"/>
                                        <p:tgtEl>
                                          <p:spTgt spid="37891">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7891">
                                            <p:txEl>
                                              <p:pRg st="6" end="6"/>
                                            </p:txEl>
                                          </p:spTgt>
                                        </p:tgtEl>
                                        <p:attrNameLst>
                                          <p:attrName>style.visibility</p:attrName>
                                        </p:attrNameLst>
                                      </p:cBhvr>
                                      <p:to>
                                        <p:strVal val="visible"/>
                                      </p:to>
                                    </p:set>
                                    <p:animEffect transition="in" filter="blinds(horizontal)">
                                      <p:cBhvr>
                                        <p:cTn id="25" dur="500"/>
                                        <p:tgtEl>
                                          <p:spTgt spid="37891">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7891">
                                            <p:txEl>
                                              <p:pRg st="7" end="7"/>
                                            </p:txEl>
                                          </p:spTgt>
                                        </p:tgtEl>
                                        <p:attrNameLst>
                                          <p:attrName>style.visibility</p:attrName>
                                        </p:attrNameLst>
                                      </p:cBhvr>
                                      <p:to>
                                        <p:strVal val="visible"/>
                                      </p:to>
                                    </p:set>
                                    <p:animEffect transition="in" filter="blinds(horizontal)">
                                      <p:cBhvr>
                                        <p:cTn id="28" dur="500"/>
                                        <p:tgtEl>
                                          <p:spTgt spid="37891">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7891">
                                            <p:txEl>
                                              <p:pRg st="8" end="8"/>
                                            </p:txEl>
                                          </p:spTgt>
                                        </p:tgtEl>
                                        <p:attrNameLst>
                                          <p:attrName>style.visibility</p:attrName>
                                        </p:attrNameLst>
                                      </p:cBhvr>
                                      <p:to>
                                        <p:strVal val="visible"/>
                                      </p:to>
                                    </p:set>
                                    <p:animEffect transition="in" filter="blinds(horizontal)">
                                      <p:cBhvr>
                                        <p:cTn id="31" dur="500"/>
                                        <p:tgtEl>
                                          <p:spTgt spid="37891">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7891">
                                            <p:txEl>
                                              <p:pRg st="9" end="9"/>
                                            </p:txEl>
                                          </p:spTgt>
                                        </p:tgtEl>
                                        <p:attrNameLst>
                                          <p:attrName>style.visibility</p:attrName>
                                        </p:attrNameLst>
                                      </p:cBhvr>
                                      <p:to>
                                        <p:strVal val="visible"/>
                                      </p:to>
                                    </p:set>
                                    <p:animEffect transition="in" filter="blinds(horizontal)">
                                      <p:cBhvr>
                                        <p:cTn id="34" dur="500"/>
                                        <p:tgtEl>
                                          <p:spTgt spid="37891">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37891">
                                            <p:txEl>
                                              <p:pRg st="10" end="10"/>
                                            </p:txEl>
                                          </p:spTgt>
                                        </p:tgtEl>
                                        <p:attrNameLst>
                                          <p:attrName>style.visibility</p:attrName>
                                        </p:attrNameLst>
                                      </p:cBhvr>
                                      <p:to>
                                        <p:strVal val="visible"/>
                                      </p:to>
                                    </p:set>
                                    <p:animEffect transition="in" filter="blinds(horizontal)">
                                      <p:cBhvr>
                                        <p:cTn id="37" dur="500"/>
                                        <p:tgtEl>
                                          <p:spTgt spid="37891">
                                            <p:txEl>
                                              <p:pRg st="10" end="10"/>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37891">
                                            <p:txEl>
                                              <p:pRg st="11" end="11"/>
                                            </p:txEl>
                                          </p:spTgt>
                                        </p:tgtEl>
                                        <p:attrNameLst>
                                          <p:attrName>style.visibility</p:attrName>
                                        </p:attrNameLst>
                                      </p:cBhvr>
                                      <p:to>
                                        <p:strVal val="visible"/>
                                      </p:to>
                                    </p:set>
                                    <p:animEffect transition="in" filter="blinds(horizontal)">
                                      <p:cBhvr>
                                        <p:cTn id="40" dur="500"/>
                                        <p:tgtEl>
                                          <p:spTgt spid="37891">
                                            <p:txEl>
                                              <p:pRg st="11" end="11"/>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37891">
                                            <p:txEl>
                                              <p:pRg st="12" end="12"/>
                                            </p:txEl>
                                          </p:spTgt>
                                        </p:tgtEl>
                                        <p:attrNameLst>
                                          <p:attrName>style.visibility</p:attrName>
                                        </p:attrNameLst>
                                      </p:cBhvr>
                                      <p:to>
                                        <p:strVal val="visible"/>
                                      </p:to>
                                    </p:set>
                                    <p:animEffect transition="in" filter="blinds(horizontal)">
                                      <p:cBhvr>
                                        <p:cTn id="43" dur="500"/>
                                        <p:tgtEl>
                                          <p:spTgt spid="37891">
                                            <p:txEl>
                                              <p:pRg st="12" end="12"/>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37891">
                                            <p:txEl>
                                              <p:pRg st="13" end="13"/>
                                            </p:txEl>
                                          </p:spTgt>
                                        </p:tgtEl>
                                        <p:attrNameLst>
                                          <p:attrName>style.visibility</p:attrName>
                                        </p:attrNameLst>
                                      </p:cBhvr>
                                      <p:to>
                                        <p:strVal val="visible"/>
                                      </p:to>
                                    </p:set>
                                    <p:animEffect transition="in" filter="blinds(horizontal)">
                                      <p:cBhvr>
                                        <p:cTn id="46" dur="500"/>
                                        <p:tgtEl>
                                          <p:spTgt spid="37891">
                                            <p:txEl>
                                              <p:pRg st="13" end="1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7892">
                                            <p:txEl>
                                              <p:pRg st="0" end="0"/>
                                            </p:txEl>
                                          </p:spTgt>
                                        </p:tgtEl>
                                        <p:attrNameLst>
                                          <p:attrName>style.visibility</p:attrName>
                                        </p:attrNameLst>
                                      </p:cBhvr>
                                      <p:to>
                                        <p:strVal val="visible"/>
                                      </p:to>
                                    </p:set>
                                    <p:animEffect transition="in" filter="blinds(horizontal)">
                                      <p:cBhvr>
                                        <p:cTn id="51" dur="500"/>
                                        <p:tgtEl>
                                          <p:spTgt spid="37892">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37892">
                                            <p:txEl>
                                              <p:pRg st="1" end="1"/>
                                            </p:txEl>
                                          </p:spTgt>
                                        </p:tgtEl>
                                        <p:attrNameLst>
                                          <p:attrName>style.visibility</p:attrName>
                                        </p:attrNameLst>
                                      </p:cBhvr>
                                      <p:to>
                                        <p:strVal val="visible"/>
                                      </p:to>
                                    </p:set>
                                    <p:animEffect transition="in" filter="blinds(horizontal)">
                                      <p:cBhvr>
                                        <p:cTn id="56" dur="500"/>
                                        <p:tgtEl>
                                          <p:spTgt spid="37892">
                                            <p:txEl>
                                              <p:pRg st="1" end="1"/>
                                            </p:txEl>
                                          </p:spTgt>
                                        </p:tgtEl>
                                      </p:cBhvr>
                                    </p:animEffect>
                                  </p:childTnLst>
                                </p:cTn>
                              </p:par>
                              <p:par>
                                <p:cTn id="57" presetID="3" presetClass="entr" presetSubtype="10" fill="hold" nodeType="withEffect">
                                  <p:stCondLst>
                                    <p:cond delay="0"/>
                                  </p:stCondLst>
                                  <p:childTnLst>
                                    <p:set>
                                      <p:cBhvr>
                                        <p:cTn id="58" dur="1" fill="hold">
                                          <p:stCondLst>
                                            <p:cond delay="0"/>
                                          </p:stCondLst>
                                        </p:cTn>
                                        <p:tgtEl>
                                          <p:spTgt spid="37892">
                                            <p:txEl>
                                              <p:pRg st="2" end="2"/>
                                            </p:txEl>
                                          </p:spTgt>
                                        </p:tgtEl>
                                        <p:attrNameLst>
                                          <p:attrName>style.visibility</p:attrName>
                                        </p:attrNameLst>
                                      </p:cBhvr>
                                      <p:to>
                                        <p:strVal val="visible"/>
                                      </p:to>
                                    </p:set>
                                    <p:animEffect transition="in" filter="blinds(horizontal)">
                                      <p:cBhvr>
                                        <p:cTn id="59" dur="500"/>
                                        <p:tgtEl>
                                          <p:spTgt spid="37892">
                                            <p:txEl>
                                              <p:pRg st="2" end="2"/>
                                            </p:txEl>
                                          </p:spTgt>
                                        </p:tgtEl>
                                      </p:cBhvr>
                                    </p:animEffect>
                                  </p:childTnLst>
                                </p:cTn>
                              </p:par>
                              <p:par>
                                <p:cTn id="60" presetID="3" presetClass="entr" presetSubtype="10" fill="hold" nodeType="withEffect">
                                  <p:stCondLst>
                                    <p:cond delay="0"/>
                                  </p:stCondLst>
                                  <p:childTnLst>
                                    <p:set>
                                      <p:cBhvr>
                                        <p:cTn id="61" dur="1" fill="hold">
                                          <p:stCondLst>
                                            <p:cond delay="0"/>
                                          </p:stCondLst>
                                        </p:cTn>
                                        <p:tgtEl>
                                          <p:spTgt spid="37892">
                                            <p:txEl>
                                              <p:pRg st="3" end="3"/>
                                            </p:txEl>
                                          </p:spTgt>
                                        </p:tgtEl>
                                        <p:attrNameLst>
                                          <p:attrName>style.visibility</p:attrName>
                                        </p:attrNameLst>
                                      </p:cBhvr>
                                      <p:to>
                                        <p:strVal val="visible"/>
                                      </p:to>
                                    </p:set>
                                    <p:animEffect transition="in" filter="blinds(horizontal)">
                                      <p:cBhvr>
                                        <p:cTn id="62" dur="500"/>
                                        <p:tgtEl>
                                          <p:spTgt spid="37892">
                                            <p:txEl>
                                              <p:pRg st="3" end="3"/>
                                            </p:txEl>
                                          </p:spTgt>
                                        </p:tgtEl>
                                      </p:cBhvr>
                                    </p:animEffect>
                                  </p:childTnLst>
                                </p:cTn>
                              </p:par>
                              <p:par>
                                <p:cTn id="63" presetID="3" presetClass="entr" presetSubtype="10" fill="hold" nodeType="withEffect">
                                  <p:stCondLst>
                                    <p:cond delay="0"/>
                                  </p:stCondLst>
                                  <p:childTnLst>
                                    <p:set>
                                      <p:cBhvr>
                                        <p:cTn id="64" dur="1" fill="hold">
                                          <p:stCondLst>
                                            <p:cond delay="0"/>
                                          </p:stCondLst>
                                        </p:cTn>
                                        <p:tgtEl>
                                          <p:spTgt spid="37892">
                                            <p:txEl>
                                              <p:pRg st="4" end="4"/>
                                            </p:txEl>
                                          </p:spTgt>
                                        </p:tgtEl>
                                        <p:attrNameLst>
                                          <p:attrName>style.visibility</p:attrName>
                                        </p:attrNameLst>
                                      </p:cBhvr>
                                      <p:to>
                                        <p:strVal val="visible"/>
                                      </p:to>
                                    </p:set>
                                    <p:animEffect transition="in" filter="blinds(horizontal)">
                                      <p:cBhvr>
                                        <p:cTn id="65" dur="500"/>
                                        <p:tgtEl>
                                          <p:spTgt spid="37892">
                                            <p:txEl>
                                              <p:pRg st="4" end="4"/>
                                            </p:txEl>
                                          </p:spTgt>
                                        </p:tgtEl>
                                      </p:cBhvr>
                                    </p:animEffect>
                                  </p:childTnLst>
                                </p:cTn>
                              </p:par>
                              <p:par>
                                <p:cTn id="66" presetID="3" presetClass="entr" presetSubtype="10" fill="hold" nodeType="withEffect">
                                  <p:stCondLst>
                                    <p:cond delay="0"/>
                                  </p:stCondLst>
                                  <p:childTnLst>
                                    <p:set>
                                      <p:cBhvr>
                                        <p:cTn id="67" dur="1" fill="hold">
                                          <p:stCondLst>
                                            <p:cond delay="0"/>
                                          </p:stCondLst>
                                        </p:cTn>
                                        <p:tgtEl>
                                          <p:spTgt spid="37892">
                                            <p:txEl>
                                              <p:pRg st="5" end="5"/>
                                            </p:txEl>
                                          </p:spTgt>
                                        </p:tgtEl>
                                        <p:attrNameLst>
                                          <p:attrName>style.visibility</p:attrName>
                                        </p:attrNameLst>
                                      </p:cBhvr>
                                      <p:to>
                                        <p:strVal val="visible"/>
                                      </p:to>
                                    </p:set>
                                    <p:animEffect transition="in" filter="blinds(horizontal)">
                                      <p:cBhvr>
                                        <p:cTn id="68" dur="500"/>
                                        <p:tgtEl>
                                          <p:spTgt spid="37892">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37892">
                                            <p:txEl>
                                              <p:pRg st="6" end="6"/>
                                            </p:txEl>
                                          </p:spTgt>
                                        </p:tgtEl>
                                        <p:attrNameLst>
                                          <p:attrName>style.visibility</p:attrName>
                                        </p:attrNameLst>
                                      </p:cBhvr>
                                      <p:to>
                                        <p:strVal val="visible"/>
                                      </p:to>
                                    </p:set>
                                    <p:animEffect transition="in" filter="blinds(horizontal)">
                                      <p:cBhvr>
                                        <p:cTn id="73" dur="500"/>
                                        <p:tgtEl>
                                          <p:spTgt spid="37892">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37892">
                                            <p:txEl>
                                              <p:pRg st="7" end="7"/>
                                            </p:txEl>
                                          </p:spTgt>
                                        </p:tgtEl>
                                        <p:attrNameLst>
                                          <p:attrName>style.visibility</p:attrName>
                                        </p:attrNameLst>
                                      </p:cBhvr>
                                      <p:to>
                                        <p:strVal val="visible"/>
                                      </p:to>
                                    </p:set>
                                    <p:animEffect transition="in" filter="blinds(horizontal)">
                                      <p:cBhvr>
                                        <p:cTn id="78" dur="500"/>
                                        <p:tgtEl>
                                          <p:spTgt spid="37892">
                                            <p:txEl>
                                              <p:pRg st="7" end="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37892">
                                            <p:txEl>
                                              <p:pRg st="8" end="8"/>
                                            </p:txEl>
                                          </p:spTgt>
                                        </p:tgtEl>
                                        <p:attrNameLst>
                                          <p:attrName>style.visibility</p:attrName>
                                        </p:attrNameLst>
                                      </p:cBhvr>
                                      <p:to>
                                        <p:strVal val="visible"/>
                                      </p:to>
                                    </p:set>
                                    <p:animEffect transition="in" filter="blinds(horizontal)">
                                      <p:cBhvr>
                                        <p:cTn id="83" dur="500"/>
                                        <p:tgtEl>
                                          <p:spTgt spid="3789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body" sz="half" idx="4294967295"/>
          </p:nvPr>
        </p:nvSpPr>
        <p:spPr bwMode="auto">
          <a:xfrm>
            <a:off x="228600" y="228600"/>
            <a:ext cx="4267200" cy="6172200"/>
          </a:xfrm>
          <a:prstGeom prst="rect">
            <a:avLst/>
          </a:prstGeom>
        </p:spPr>
        <p:txBody>
          <a:bodyPr/>
          <a:lstStyle/>
          <a:p>
            <a:pPr marL="381000" indent="-381000">
              <a:lnSpc>
                <a:spcPct val="80000"/>
              </a:lnSpc>
              <a:buFont typeface="Rage Italic" pitchFamily="66" charset="0"/>
              <a:buNone/>
            </a:pPr>
            <a:r>
              <a:rPr lang="en-US" sz="1800" smtClean="0"/>
              <a:t>21. Any one of the following: </a:t>
            </a:r>
          </a:p>
          <a:p>
            <a:pPr marL="381000" indent="-381000">
              <a:lnSpc>
                <a:spcPct val="80000"/>
              </a:lnSpc>
            </a:pPr>
            <a:r>
              <a:rPr lang="en-US" sz="1800" smtClean="0"/>
              <a:t>▪ </a:t>
            </a:r>
            <a:r>
              <a:rPr lang="en-US" sz="1800" i="1" smtClean="0"/>
              <a:t>Cherokee</a:t>
            </a:r>
            <a:endParaRPr lang="en-US" sz="1800" smtClean="0"/>
          </a:p>
          <a:p>
            <a:pPr marL="381000" indent="-381000">
              <a:lnSpc>
                <a:spcPct val="80000"/>
              </a:lnSpc>
            </a:pPr>
            <a:r>
              <a:rPr lang="en-US" sz="1800" smtClean="0"/>
              <a:t>▪ </a:t>
            </a:r>
            <a:r>
              <a:rPr lang="en-US" sz="1800" i="1" smtClean="0"/>
              <a:t>Navajo</a:t>
            </a:r>
            <a:endParaRPr lang="en-US" sz="1800" smtClean="0"/>
          </a:p>
          <a:p>
            <a:pPr marL="381000" indent="-381000">
              <a:lnSpc>
                <a:spcPct val="80000"/>
              </a:lnSpc>
            </a:pPr>
            <a:r>
              <a:rPr lang="en-US" sz="1800" smtClean="0"/>
              <a:t>▪ </a:t>
            </a:r>
            <a:r>
              <a:rPr lang="en-US" sz="1800" i="1" smtClean="0"/>
              <a:t>Sioux</a:t>
            </a:r>
            <a:endParaRPr lang="en-US" sz="1800" smtClean="0"/>
          </a:p>
          <a:p>
            <a:pPr marL="381000" indent="-381000">
              <a:lnSpc>
                <a:spcPct val="80000"/>
              </a:lnSpc>
            </a:pPr>
            <a:r>
              <a:rPr lang="en-US" sz="1800" smtClean="0"/>
              <a:t>▪ </a:t>
            </a:r>
            <a:r>
              <a:rPr lang="en-US" sz="1800" i="1" smtClean="0"/>
              <a:t>Chippewa</a:t>
            </a:r>
            <a:endParaRPr lang="en-US" sz="1800" smtClean="0"/>
          </a:p>
          <a:p>
            <a:pPr marL="381000" indent="-381000">
              <a:lnSpc>
                <a:spcPct val="80000"/>
              </a:lnSpc>
            </a:pPr>
            <a:r>
              <a:rPr lang="en-US" sz="1800" smtClean="0"/>
              <a:t>▪ </a:t>
            </a:r>
            <a:r>
              <a:rPr lang="en-US" sz="1800" i="1" smtClean="0"/>
              <a:t>Choctaw</a:t>
            </a:r>
            <a:endParaRPr lang="en-US" sz="1800" smtClean="0"/>
          </a:p>
          <a:p>
            <a:pPr marL="381000" indent="-381000">
              <a:lnSpc>
                <a:spcPct val="80000"/>
              </a:lnSpc>
            </a:pPr>
            <a:r>
              <a:rPr lang="en-US" sz="1800" smtClean="0"/>
              <a:t>▪ </a:t>
            </a:r>
            <a:r>
              <a:rPr lang="en-US" sz="1800" i="1" smtClean="0"/>
              <a:t>Pueblo</a:t>
            </a:r>
            <a:endParaRPr lang="en-US" sz="1800" smtClean="0"/>
          </a:p>
          <a:p>
            <a:pPr marL="381000" indent="-381000">
              <a:lnSpc>
                <a:spcPct val="80000"/>
              </a:lnSpc>
            </a:pPr>
            <a:r>
              <a:rPr lang="en-US" sz="1800" smtClean="0"/>
              <a:t>▪ </a:t>
            </a:r>
            <a:r>
              <a:rPr lang="en-US" sz="1800" i="1" smtClean="0"/>
              <a:t>Apache</a:t>
            </a:r>
            <a:endParaRPr lang="en-US" sz="1800" smtClean="0"/>
          </a:p>
          <a:p>
            <a:pPr marL="381000" indent="-381000">
              <a:lnSpc>
                <a:spcPct val="80000"/>
              </a:lnSpc>
            </a:pPr>
            <a:r>
              <a:rPr lang="en-US" sz="1800" smtClean="0"/>
              <a:t>▪ </a:t>
            </a:r>
            <a:r>
              <a:rPr lang="en-US" sz="1800" i="1" smtClean="0"/>
              <a:t>Iroquois</a:t>
            </a:r>
            <a:endParaRPr lang="en-US" sz="1800" smtClean="0"/>
          </a:p>
          <a:p>
            <a:pPr marL="381000" indent="-381000">
              <a:lnSpc>
                <a:spcPct val="80000"/>
              </a:lnSpc>
            </a:pPr>
            <a:r>
              <a:rPr lang="en-US" sz="1800" smtClean="0"/>
              <a:t>▪ </a:t>
            </a:r>
            <a:r>
              <a:rPr lang="en-US" sz="1800" i="1" smtClean="0"/>
              <a:t>Creek</a:t>
            </a:r>
            <a:endParaRPr lang="en-US" sz="1800" smtClean="0"/>
          </a:p>
          <a:p>
            <a:pPr marL="381000" indent="-381000">
              <a:lnSpc>
                <a:spcPct val="80000"/>
              </a:lnSpc>
            </a:pPr>
            <a:r>
              <a:rPr lang="en-US" sz="1800" smtClean="0"/>
              <a:t>▪ </a:t>
            </a:r>
            <a:r>
              <a:rPr lang="en-US" sz="1800" i="1" smtClean="0"/>
              <a:t>Blackfeet</a:t>
            </a:r>
            <a:endParaRPr lang="en-US" sz="1800" smtClean="0"/>
          </a:p>
          <a:p>
            <a:pPr marL="381000" indent="-381000">
              <a:lnSpc>
                <a:spcPct val="80000"/>
              </a:lnSpc>
            </a:pPr>
            <a:r>
              <a:rPr lang="en-US" sz="1800" smtClean="0"/>
              <a:t>▪ </a:t>
            </a:r>
            <a:r>
              <a:rPr lang="en-US" sz="1800" i="1" smtClean="0"/>
              <a:t>Seminole</a:t>
            </a:r>
            <a:endParaRPr lang="en-US" sz="1800" smtClean="0"/>
          </a:p>
          <a:p>
            <a:pPr marL="381000" indent="-381000">
              <a:lnSpc>
                <a:spcPct val="80000"/>
              </a:lnSpc>
            </a:pPr>
            <a:r>
              <a:rPr lang="en-US" sz="1800" smtClean="0"/>
              <a:t>▪ </a:t>
            </a:r>
            <a:r>
              <a:rPr lang="en-US" sz="1800" i="1" smtClean="0"/>
              <a:t>Cheyenne</a:t>
            </a:r>
            <a:endParaRPr lang="en-US" sz="1800" smtClean="0"/>
          </a:p>
          <a:p>
            <a:pPr marL="381000" indent="-381000">
              <a:lnSpc>
                <a:spcPct val="80000"/>
              </a:lnSpc>
            </a:pPr>
            <a:r>
              <a:rPr lang="en-US" sz="1800" smtClean="0"/>
              <a:t>▪ </a:t>
            </a:r>
            <a:r>
              <a:rPr lang="en-US" sz="1800" i="1" smtClean="0"/>
              <a:t>Arawak</a:t>
            </a:r>
            <a:endParaRPr lang="en-US" sz="1800" smtClean="0"/>
          </a:p>
          <a:p>
            <a:pPr marL="381000" indent="-381000">
              <a:lnSpc>
                <a:spcPct val="80000"/>
              </a:lnSpc>
            </a:pPr>
            <a:r>
              <a:rPr lang="en-US" sz="1800" smtClean="0"/>
              <a:t>▪ </a:t>
            </a:r>
            <a:r>
              <a:rPr lang="en-US" sz="1800" i="1" smtClean="0"/>
              <a:t>Shawnee</a:t>
            </a:r>
            <a:endParaRPr lang="en-US" sz="1800" smtClean="0"/>
          </a:p>
          <a:p>
            <a:pPr marL="381000" indent="-381000">
              <a:lnSpc>
                <a:spcPct val="80000"/>
              </a:lnSpc>
            </a:pPr>
            <a:r>
              <a:rPr lang="en-US" sz="1800" smtClean="0"/>
              <a:t>▪ </a:t>
            </a:r>
            <a:r>
              <a:rPr lang="en-US" sz="1800" i="1" smtClean="0"/>
              <a:t>Mohegan</a:t>
            </a:r>
            <a:endParaRPr lang="en-US" sz="1800" smtClean="0"/>
          </a:p>
          <a:p>
            <a:pPr marL="381000" indent="-381000">
              <a:lnSpc>
                <a:spcPct val="80000"/>
              </a:lnSpc>
            </a:pPr>
            <a:r>
              <a:rPr lang="en-US" sz="1800" smtClean="0"/>
              <a:t>▪ </a:t>
            </a:r>
            <a:r>
              <a:rPr lang="en-US" sz="1800" i="1" smtClean="0"/>
              <a:t>Huron</a:t>
            </a:r>
            <a:endParaRPr lang="en-US" sz="1800" smtClean="0"/>
          </a:p>
          <a:p>
            <a:pPr marL="381000" indent="-381000">
              <a:lnSpc>
                <a:spcPct val="80000"/>
              </a:lnSpc>
            </a:pPr>
            <a:r>
              <a:rPr lang="en-US" sz="1800" smtClean="0"/>
              <a:t>▪ </a:t>
            </a:r>
            <a:r>
              <a:rPr lang="en-US" sz="1800" i="1" smtClean="0"/>
              <a:t>Oneida</a:t>
            </a:r>
            <a:endParaRPr lang="en-US" sz="1800" smtClean="0"/>
          </a:p>
          <a:p>
            <a:pPr marL="381000" indent="-381000">
              <a:lnSpc>
                <a:spcPct val="80000"/>
              </a:lnSpc>
            </a:pPr>
            <a:r>
              <a:rPr lang="en-US" sz="1800" smtClean="0"/>
              <a:t>▪ </a:t>
            </a:r>
            <a:r>
              <a:rPr lang="en-US" sz="1800" i="1" smtClean="0"/>
              <a:t>Lakota</a:t>
            </a:r>
            <a:endParaRPr lang="en-US" sz="1800" smtClean="0"/>
          </a:p>
          <a:p>
            <a:pPr marL="381000" indent="-381000">
              <a:lnSpc>
                <a:spcPct val="80000"/>
              </a:lnSpc>
            </a:pPr>
            <a:r>
              <a:rPr lang="en-US" sz="1800" smtClean="0"/>
              <a:t>▪ </a:t>
            </a:r>
            <a:r>
              <a:rPr lang="en-US" sz="1800" i="1" smtClean="0"/>
              <a:t>Crow</a:t>
            </a:r>
            <a:endParaRPr lang="en-US" sz="1800" smtClean="0"/>
          </a:p>
          <a:p>
            <a:pPr marL="381000" indent="-381000">
              <a:lnSpc>
                <a:spcPct val="80000"/>
              </a:lnSpc>
            </a:pPr>
            <a:r>
              <a:rPr lang="en-US" sz="1800" smtClean="0"/>
              <a:t>▪ </a:t>
            </a:r>
            <a:r>
              <a:rPr lang="en-US" sz="1800" i="1" smtClean="0"/>
              <a:t>Teton</a:t>
            </a:r>
            <a:endParaRPr lang="en-US" sz="1800" smtClean="0"/>
          </a:p>
          <a:p>
            <a:pPr marL="381000" indent="-381000">
              <a:lnSpc>
                <a:spcPct val="80000"/>
              </a:lnSpc>
            </a:pPr>
            <a:r>
              <a:rPr lang="en-US" sz="1800" smtClean="0"/>
              <a:t>▪ </a:t>
            </a:r>
            <a:r>
              <a:rPr lang="en-US" sz="1800" i="1" smtClean="0"/>
              <a:t>Hopi</a:t>
            </a:r>
            <a:endParaRPr lang="en-US" sz="1800" smtClean="0"/>
          </a:p>
          <a:p>
            <a:pPr marL="381000" indent="-381000">
              <a:lnSpc>
                <a:spcPct val="80000"/>
              </a:lnSpc>
            </a:pPr>
            <a:r>
              <a:rPr lang="en-US" sz="1800" smtClean="0"/>
              <a:t>▪ </a:t>
            </a:r>
            <a:r>
              <a:rPr lang="en-US" sz="1800" i="1" smtClean="0"/>
              <a:t>Inuit</a:t>
            </a:r>
          </a:p>
        </p:txBody>
      </p:sp>
      <p:sp>
        <p:nvSpPr>
          <p:cNvPr id="38915" name="Rectangle 3"/>
          <p:cNvSpPr>
            <a:spLocks noGrp="1"/>
          </p:cNvSpPr>
          <p:nvPr>
            <p:ph type="body" sz="half" idx="4294967295"/>
          </p:nvPr>
        </p:nvSpPr>
        <p:spPr bwMode="auto">
          <a:xfrm>
            <a:off x="4648200" y="304800"/>
            <a:ext cx="4191000" cy="6172200"/>
          </a:xfrm>
          <a:prstGeom prst="rect">
            <a:avLst/>
          </a:prstGeom>
        </p:spPr>
        <p:txBody>
          <a:bodyPr/>
          <a:lstStyle/>
          <a:p>
            <a:pPr marL="381000" indent="-381000">
              <a:lnSpc>
                <a:spcPct val="90000"/>
              </a:lnSpc>
              <a:buFont typeface="Rage Italic" pitchFamily="66" charset="0"/>
              <a:buNone/>
            </a:pPr>
            <a:r>
              <a:rPr lang="en-US" sz="3200" smtClean="0"/>
              <a:t>22. One of these:  </a:t>
            </a:r>
            <a:r>
              <a:rPr lang="en-US" sz="3200" i="1" smtClean="0"/>
              <a:t>Missouri (River) or</a:t>
            </a:r>
            <a:r>
              <a:rPr lang="en-US" sz="3200" smtClean="0"/>
              <a:t> </a:t>
            </a:r>
            <a:r>
              <a:rPr lang="en-US" sz="3200" i="1" smtClean="0"/>
              <a:t>Mississippi (River) </a:t>
            </a:r>
            <a:endParaRPr lang="en-US" sz="3200" smtClean="0"/>
          </a:p>
          <a:p>
            <a:pPr marL="381000" indent="-381000">
              <a:lnSpc>
                <a:spcPct val="90000"/>
              </a:lnSpc>
              <a:buFont typeface="Rage Italic" pitchFamily="66" charset="0"/>
              <a:buNone/>
            </a:pPr>
            <a:r>
              <a:rPr lang="en-US" sz="3200" smtClean="0"/>
              <a:t>23. Atlantic Ocean </a:t>
            </a:r>
          </a:p>
          <a:p>
            <a:pPr marL="381000" indent="-381000">
              <a:lnSpc>
                <a:spcPct val="90000"/>
              </a:lnSpc>
              <a:buFont typeface="Rage Italic" pitchFamily="66" charset="0"/>
              <a:buNone/>
            </a:pPr>
            <a:r>
              <a:rPr lang="en-US" sz="3200" smtClean="0"/>
              <a:t>24. Any one of these: </a:t>
            </a:r>
          </a:p>
          <a:p>
            <a:pPr marL="381000" indent="-381000">
              <a:lnSpc>
                <a:spcPct val="90000"/>
              </a:lnSpc>
            </a:pPr>
            <a:r>
              <a:rPr lang="en-US" sz="3200" i="1" smtClean="0"/>
              <a:t>Puerto Rico</a:t>
            </a:r>
            <a:endParaRPr lang="en-US" sz="3200" smtClean="0"/>
          </a:p>
          <a:p>
            <a:pPr marL="381000" indent="-381000">
              <a:lnSpc>
                <a:spcPct val="90000"/>
              </a:lnSpc>
            </a:pPr>
            <a:r>
              <a:rPr lang="en-US" sz="3200" i="1" smtClean="0"/>
              <a:t>U.S. Virgin Islands</a:t>
            </a:r>
            <a:endParaRPr lang="en-US" sz="3200" smtClean="0"/>
          </a:p>
          <a:p>
            <a:pPr marL="381000" indent="-381000">
              <a:lnSpc>
                <a:spcPct val="90000"/>
              </a:lnSpc>
            </a:pPr>
            <a:r>
              <a:rPr lang="en-US" sz="3200" i="1" smtClean="0"/>
              <a:t>American Samoa</a:t>
            </a:r>
            <a:endParaRPr lang="en-US" sz="3200" smtClean="0"/>
          </a:p>
          <a:p>
            <a:pPr marL="381000" indent="-381000">
              <a:lnSpc>
                <a:spcPct val="90000"/>
              </a:lnSpc>
            </a:pPr>
            <a:r>
              <a:rPr lang="en-US" sz="3200" i="1" smtClean="0"/>
              <a:t>Northern Mariana Islands</a:t>
            </a:r>
            <a:endParaRPr lang="en-US" sz="3200" smtClean="0"/>
          </a:p>
          <a:p>
            <a:pPr marL="381000" indent="-381000">
              <a:lnSpc>
                <a:spcPct val="90000"/>
              </a:lnSpc>
            </a:pPr>
            <a:r>
              <a:rPr lang="en-US" sz="3200" i="1" smtClean="0"/>
              <a:t>Guam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blinds(horizontal)">
                                      <p:cBhvr>
                                        <p:cTn id="7" dur="500"/>
                                        <p:tgtEl>
                                          <p:spTgt spid="3891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8914">
                                            <p:txEl>
                                              <p:pRg st="1" end="1"/>
                                            </p:txEl>
                                          </p:spTgt>
                                        </p:tgtEl>
                                        <p:attrNameLst>
                                          <p:attrName>style.visibility</p:attrName>
                                        </p:attrNameLst>
                                      </p:cBhvr>
                                      <p:to>
                                        <p:strVal val="visible"/>
                                      </p:to>
                                    </p:set>
                                    <p:animEffect transition="in" filter="blinds(horizontal)">
                                      <p:cBhvr>
                                        <p:cTn id="10" dur="500"/>
                                        <p:tgtEl>
                                          <p:spTgt spid="38914">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8914">
                                            <p:txEl>
                                              <p:pRg st="2" end="2"/>
                                            </p:txEl>
                                          </p:spTgt>
                                        </p:tgtEl>
                                        <p:attrNameLst>
                                          <p:attrName>style.visibility</p:attrName>
                                        </p:attrNameLst>
                                      </p:cBhvr>
                                      <p:to>
                                        <p:strVal val="visible"/>
                                      </p:to>
                                    </p:set>
                                    <p:animEffect transition="in" filter="blinds(horizontal)">
                                      <p:cBhvr>
                                        <p:cTn id="13" dur="500"/>
                                        <p:tgtEl>
                                          <p:spTgt spid="38914">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8914">
                                            <p:txEl>
                                              <p:pRg st="3" end="3"/>
                                            </p:txEl>
                                          </p:spTgt>
                                        </p:tgtEl>
                                        <p:attrNameLst>
                                          <p:attrName>style.visibility</p:attrName>
                                        </p:attrNameLst>
                                      </p:cBhvr>
                                      <p:to>
                                        <p:strVal val="visible"/>
                                      </p:to>
                                    </p:set>
                                    <p:animEffect transition="in" filter="blinds(horizontal)">
                                      <p:cBhvr>
                                        <p:cTn id="16" dur="500"/>
                                        <p:tgtEl>
                                          <p:spTgt spid="38914">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8914">
                                            <p:txEl>
                                              <p:pRg st="4" end="4"/>
                                            </p:txEl>
                                          </p:spTgt>
                                        </p:tgtEl>
                                        <p:attrNameLst>
                                          <p:attrName>style.visibility</p:attrName>
                                        </p:attrNameLst>
                                      </p:cBhvr>
                                      <p:to>
                                        <p:strVal val="visible"/>
                                      </p:to>
                                    </p:set>
                                    <p:animEffect transition="in" filter="blinds(horizontal)">
                                      <p:cBhvr>
                                        <p:cTn id="19" dur="500"/>
                                        <p:tgtEl>
                                          <p:spTgt spid="38914">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8914">
                                            <p:txEl>
                                              <p:pRg st="5" end="5"/>
                                            </p:txEl>
                                          </p:spTgt>
                                        </p:tgtEl>
                                        <p:attrNameLst>
                                          <p:attrName>style.visibility</p:attrName>
                                        </p:attrNameLst>
                                      </p:cBhvr>
                                      <p:to>
                                        <p:strVal val="visible"/>
                                      </p:to>
                                    </p:set>
                                    <p:animEffect transition="in" filter="blinds(horizontal)">
                                      <p:cBhvr>
                                        <p:cTn id="22" dur="500"/>
                                        <p:tgtEl>
                                          <p:spTgt spid="38914">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8914">
                                            <p:txEl>
                                              <p:pRg st="6" end="6"/>
                                            </p:txEl>
                                          </p:spTgt>
                                        </p:tgtEl>
                                        <p:attrNameLst>
                                          <p:attrName>style.visibility</p:attrName>
                                        </p:attrNameLst>
                                      </p:cBhvr>
                                      <p:to>
                                        <p:strVal val="visible"/>
                                      </p:to>
                                    </p:set>
                                    <p:animEffect transition="in" filter="blinds(horizontal)">
                                      <p:cBhvr>
                                        <p:cTn id="25" dur="500"/>
                                        <p:tgtEl>
                                          <p:spTgt spid="38914">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8914">
                                            <p:txEl>
                                              <p:pRg st="7" end="7"/>
                                            </p:txEl>
                                          </p:spTgt>
                                        </p:tgtEl>
                                        <p:attrNameLst>
                                          <p:attrName>style.visibility</p:attrName>
                                        </p:attrNameLst>
                                      </p:cBhvr>
                                      <p:to>
                                        <p:strVal val="visible"/>
                                      </p:to>
                                    </p:set>
                                    <p:animEffect transition="in" filter="blinds(horizontal)">
                                      <p:cBhvr>
                                        <p:cTn id="28" dur="500"/>
                                        <p:tgtEl>
                                          <p:spTgt spid="38914">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8914">
                                            <p:txEl>
                                              <p:pRg st="8" end="8"/>
                                            </p:txEl>
                                          </p:spTgt>
                                        </p:tgtEl>
                                        <p:attrNameLst>
                                          <p:attrName>style.visibility</p:attrName>
                                        </p:attrNameLst>
                                      </p:cBhvr>
                                      <p:to>
                                        <p:strVal val="visible"/>
                                      </p:to>
                                    </p:set>
                                    <p:animEffect transition="in" filter="blinds(horizontal)">
                                      <p:cBhvr>
                                        <p:cTn id="31" dur="500"/>
                                        <p:tgtEl>
                                          <p:spTgt spid="38914">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8914">
                                            <p:txEl>
                                              <p:pRg st="9" end="9"/>
                                            </p:txEl>
                                          </p:spTgt>
                                        </p:tgtEl>
                                        <p:attrNameLst>
                                          <p:attrName>style.visibility</p:attrName>
                                        </p:attrNameLst>
                                      </p:cBhvr>
                                      <p:to>
                                        <p:strVal val="visible"/>
                                      </p:to>
                                    </p:set>
                                    <p:animEffect transition="in" filter="blinds(horizontal)">
                                      <p:cBhvr>
                                        <p:cTn id="34" dur="500"/>
                                        <p:tgtEl>
                                          <p:spTgt spid="38914">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38914">
                                            <p:txEl>
                                              <p:pRg st="10" end="10"/>
                                            </p:txEl>
                                          </p:spTgt>
                                        </p:tgtEl>
                                        <p:attrNameLst>
                                          <p:attrName>style.visibility</p:attrName>
                                        </p:attrNameLst>
                                      </p:cBhvr>
                                      <p:to>
                                        <p:strVal val="visible"/>
                                      </p:to>
                                    </p:set>
                                    <p:animEffect transition="in" filter="blinds(horizontal)">
                                      <p:cBhvr>
                                        <p:cTn id="37" dur="500"/>
                                        <p:tgtEl>
                                          <p:spTgt spid="38914">
                                            <p:txEl>
                                              <p:pRg st="10" end="10"/>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38914">
                                            <p:txEl>
                                              <p:pRg st="11" end="11"/>
                                            </p:txEl>
                                          </p:spTgt>
                                        </p:tgtEl>
                                        <p:attrNameLst>
                                          <p:attrName>style.visibility</p:attrName>
                                        </p:attrNameLst>
                                      </p:cBhvr>
                                      <p:to>
                                        <p:strVal val="visible"/>
                                      </p:to>
                                    </p:set>
                                    <p:animEffect transition="in" filter="blinds(horizontal)">
                                      <p:cBhvr>
                                        <p:cTn id="40" dur="500"/>
                                        <p:tgtEl>
                                          <p:spTgt spid="38914">
                                            <p:txEl>
                                              <p:pRg st="11" end="11"/>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38914">
                                            <p:txEl>
                                              <p:pRg st="12" end="12"/>
                                            </p:txEl>
                                          </p:spTgt>
                                        </p:tgtEl>
                                        <p:attrNameLst>
                                          <p:attrName>style.visibility</p:attrName>
                                        </p:attrNameLst>
                                      </p:cBhvr>
                                      <p:to>
                                        <p:strVal val="visible"/>
                                      </p:to>
                                    </p:set>
                                    <p:animEffect transition="in" filter="blinds(horizontal)">
                                      <p:cBhvr>
                                        <p:cTn id="43" dur="500"/>
                                        <p:tgtEl>
                                          <p:spTgt spid="38914">
                                            <p:txEl>
                                              <p:pRg st="12" end="12"/>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38914">
                                            <p:txEl>
                                              <p:pRg st="13" end="13"/>
                                            </p:txEl>
                                          </p:spTgt>
                                        </p:tgtEl>
                                        <p:attrNameLst>
                                          <p:attrName>style.visibility</p:attrName>
                                        </p:attrNameLst>
                                      </p:cBhvr>
                                      <p:to>
                                        <p:strVal val="visible"/>
                                      </p:to>
                                    </p:set>
                                    <p:animEffect transition="in" filter="blinds(horizontal)">
                                      <p:cBhvr>
                                        <p:cTn id="46" dur="500"/>
                                        <p:tgtEl>
                                          <p:spTgt spid="38914">
                                            <p:txEl>
                                              <p:pRg st="13" end="13"/>
                                            </p:txEl>
                                          </p:spTgt>
                                        </p:tgtEl>
                                      </p:cBhvr>
                                    </p:animEffect>
                                  </p:childTnLst>
                                </p:cTn>
                              </p:par>
                              <p:par>
                                <p:cTn id="47" presetID="3" presetClass="entr" presetSubtype="10" fill="hold" nodeType="withEffect">
                                  <p:stCondLst>
                                    <p:cond delay="0"/>
                                  </p:stCondLst>
                                  <p:childTnLst>
                                    <p:set>
                                      <p:cBhvr>
                                        <p:cTn id="48" dur="1" fill="hold">
                                          <p:stCondLst>
                                            <p:cond delay="0"/>
                                          </p:stCondLst>
                                        </p:cTn>
                                        <p:tgtEl>
                                          <p:spTgt spid="38914">
                                            <p:txEl>
                                              <p:pRg st="14" end="14"/>
                                            </p:txEl>
                                          </p:spTgt>
                                        </p:tgtEl>
                                        <p:attrNameLst>
                                          <p:attrName>style.visibility</p:attrName>
                                        </p:attrNameLst>
                                      </p:cBhvr>
                                      <p:to>
                                        <p:strVal val="visible"/>
                                      </p:to>
                                    </p:set>
                                    <p:animEffect transition="in" filter="blinds(horizontal)">
                                      <p:cBhvr>
                                        <p:cTn id="49" dur="500"/>
                                        <p:tgtEl>
                                          <p:spTgt spid="38914">
                                            <p:txEl>
                                              <p:pRg st="14" end="14"/>
                                            </p:txEl>
                                          </p:spTgt>
                                        </p:tgtEl>
                                      </p:cBhvr>
                                    </p:animEffect>
                                  </p:childTnLst>
                                </p:cTn>
                              </p:par>
                              <p:par>
                                <p:cTn id="50" presetID="3" presetClass="entr" presetSubtype="10" fill="hold" nodeType="withEffect">
                                  <p:stCondLst>
                                    <p:cond delay="0"/>
                                  </p:stCondLst>
                                  <p:childTnLst>
                                    <p:set>
                                      <p:cBhvr>
                                        <p:cTn id="51" dur="1" fill="hold">
                                          <p:stCondLst>
                                            <p:cond delay="0"/>
                                          </p:stCondLst>
                                        </p:cTn>
                                        <p:tgtEl>
                                          <p:spTgt spid="38914">
                                            <p:txEl>
                                              <p:pRg st="15" end="15"/>
                                            </p:txEl>
                                          </p:spTgt>
                                        </p:tgtEl>
                                        <p:attrNameLst>
                                          <p:attrName>style.visibility</p:attrName>
                                        </p:attrNameLst>
                                      </p:cBhvr>
                                      <p:to>
                                        <p:strVal val="visible"/>
                                      </p:to>
                                    </p:set>
                                    <p:animEffect transition="in" filter="blinds(horizontal)">
                                      <p:cBhvr>
                                        <p:cTn id="52" dur="500"/>
                                        <p:tgtEl>
                                          <p:spTgt spid="38914">
                                            <p:txEl>
                                              <p:pRg st="15" end="15"/>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38914">
                                            <p:txEl>
                                              <p:pRg st="16" end="16"/>
                                            </p:txEl>
                                          </p:spTgt>
                                        </p:tgtEl>
                                        <p:attrNameLst>
                                          <p:attrName>style.visibility</p:attrName>
                                        </p:attrNameLst>
                                      </p:cBhvr>
                                      <p:to>
                                        <p:strVal val="visible"/>
                                      </p:to>
                                    </p:set>
                                    <p:animEffect transition="in" filter="blinds(horizontal)">
                                      <p:cBhvr>
                                        <p:cTn id="55" dur="500"/>
                                        <p:tgtEl>
                                          <p:spTgt spid="38914">
                                            <p:txEl>
                                              <p:pRg st="16" end="16"/>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38914">
                                            <p:txEl>
                                              <p:pRg st="17" end="17"/>
                                            </p:txEl>
                                          </p:spTgt>
                                        </p:tgtEl>
                                        <p:attrNameLst>
                                          <p:attrName>style.visibility</p:attrName>
                                        </p:attrNameLst>
                                      </p:cBhvr>
                                      <p:to>
                                        <p:strVal val="visible"/>
                                      </p:to>
                                    </p:set>
                                    <p:animEffect transition="in" filter="blinds(horizontal)">
                                      <p:cBhvr>
                                        <p:cTn id="58" dur="500"/>
                                        <p:tgtEl>
                                          <p:spTgt spid="38914">
                                            <p:txEl>
                                              <p:pRg st="17" end="17"/>
                                            </p:txEl>
                                          </p:spTgt>
                                        </p:tgtEl>
                                      </p:cBhvr>
                                    </p:animEffect>
                                  </p:childTnLst>
                                </p:cTn>
                              </p:par>
                              <p:par>
                                <p:cTn id="59" presetID="3" presetClass="entr" presetSubtype="10" fill="hold" nodeType="withEffect">
                                  <p:stCondLst>
                                    <p:cond delay="0"/>
                                  </p:stCondLst>
                                  <p:childTnLst>
                                    <p:set>
                                      <p:cBhvr>
                                        <p:cTn id="60" dur="1" fill="hold">
                                          <p:stCondLst>
                                            <p:cond delay="0"/>
                                          </p:stCondLst>
                                        </p:cTn>
                                        <p:tgtEl>
                                          <p:spTgt spid="38914">
                                            <p:txEl>
                                              <p:pRg st="18" end="18"/>
                                            </p:txEl>
                                          </p:spTgt>
                                        </p:tgtEl>
                                        <p:attrNameLst>
                                          <p:attrName>style.visibility</p:attrName>
                                        </p:attrNameLst>
                                      </p:cBhvr>
                                      <p:to>
                                        <p:strVal val="visible"/>
                                      </p:to>
                                    </p:set>
                                    <p:animEffect transition="in" filter="blinds(horizontal)">
                                      <p:cBhvr>
                                        <p:cTn id="61" dur="500"/>
                                        <p:tgtEl>
                                          <p:spTgt spid="38914">
                                            <p:txEl>
                                              <p:pRg st="18" end="18"/>
                                            </p:txEl>
                                          </p:spTgt>
                                        </p:tgtEl>
                                      </p:cBhvr>
                                    </p:animEffect>
                                  </p:childTnLst>
                                </p:cTn>
                              </p:par>
                              <p:par>
                                <p:cTn id="62" presetID="3" presetClass="entr" presetSubtype="10" fill="hold" nodeType="withEffect">
                                  <p:stCondLst>
                                    <p:cond delay="0"/>
                                  </p:stCondLst>
                                  <p:childTnLst>
                                    <p:set>
                                      <p:cBhvr>
                                        <p:cTn id="63" dur="1" fill="hold">
                                          <p:stCondLst>
                                            <p:cond delay="0"/>
                                          </p:stCondLst>
                                        </p:cTn>
                                        <p:tgtEl>
                                          <p:spTgt spid="38914">
                                            <p:txEl>
                                              <p:pRg st="19" end="19"/>
                                            </p:txEl>
                                          </p:spTgt>
                                        </p:tgtEl>
                                        <p:attrNameLst>
                                          <p:attrName>style.visibility</p:attrName>
                                        </p:attrNameLst>
                                      </p:cBhvr>
                                      <p:to>
                                        <p:strVal val="visible"/>
                                      </p:to>
                                    </p:set>
                                    <p:animEffect transition="in" filter="blinds(horizontal)">
                                      <p:cBhvr>
                                        <p:cTn id="64" dur="500"/>
                                        <p:tgtEl>
                                          <p:spTgt spid="38914">
                                            <p:txEl>
                                              <p:pRg st="19" end="19"/>
                                            </p:txEl>
                                          </p:spTgt>
                                        </p:tgtEl>
                                      </p:cBhvr>
                                    </p:animEffect>
                                  </p:childTnLst>
                                </p:cTn>
                              </p:par>
                              <p:par>
                                <p:cTn id="65" presetID="3" presetClass="entr" presetSubtype="10" fill="hold" nodeType="withEffect">
                                  <p:stCondLst>
                                    <p:cond delay="0"/>
                                  </p:stCondLst>
                                  <p:childTnLst>
                                    <p:set>
                                      <p:cBhvr>
                                        <p:cTn id="66" dur="1" fill="hold">
                                          <p:stCondLst>
                                            <p:cond delay="0"/>
                                          </p:stCondLst>
                                        </p:cTn>
                                        <p:tgtEl>
                                          <p:spTgt spid="38914">
                                            <p:txEl>
                                              <p:pRg st="20" end="20"/>
                                            </p:txEl>
                                          </p:spTgt>
                                        </p:tgtEl>
                                        <p:attrNameLst>
                                          <p:attrName>style.visibility</p:attrName>
                                        </p:attrNameLst>
                                      </p:cBhvr>
                                      <p:to>
                                        <p:strVal val="visible"/>
                                      </p:to>
                                    </p:set>
                                    <p:animEffect transition="in" filter="blinds(horizontal)">
                                      <p:cBhvr>
                                        <p:cTn id="67" dur="500"/>
                                        <p:tgtEl>
                                          <p:spTgt spid="38914">
                                            <p:txEl>
                                              <p:pRg st="20" end="20"/>
                                            </p:txEl>
                                          </p:spTgt>
                                        </p:tgtEl>
                                      </p:cBhvr>
                                    </p:animEffect>
                                  </p:childTnLst>
                                </p:cTn>
                              </p:par>
                              <p:par>
                                <p:cTn id="68" presetID="3" presetClass="entr" presetSubtype="10" fill="hold" nodeType="withEffect">
                                  <p:stCondLst>
                                    <p:cond delay="0"/>
                                  </p:stCondLst>
                                  <p:childTnLst>
                                    <p:set>
                                      <p:cBhvr>
                                        <p:cTn id="69" dur="1" fill="hold">
                                          <p:stCondLst>
                                            <p:cond delay="0"/>
                                          </p:stCondLst>
                                        </p:cTn>
                                        <p:tgtEl>
                                          <p:spTgt spid="38914">
                                            <p:txEl>
                                              <p:pRg st="21" end="21"/>
                                            </p:txEl>
                                          </p:spTgt>
                                        </p:tgtEl>
                                        <p:attrNameLst>
                                          <p:attrName>style.visibility</p:attrName>
                                        </p:attrNameLst>
                                      </p:cBhvr>
                                      <p:to>
                                        <p:strVal val="visible"/>
                                      </p:to>
                                    </p:set>
                                    <p:animEffect transition="in" filter="blinds(horizontal)">
                                      <p:cBhvr>
                                        <p:cTn id="70" dur="500"/>
                                        <p:tgtEl>
                                          <p:spTgt spid="38914">
                                            <p:txEl>
                                              <p:pRg st="21" end="21"/>
                                            </p:txEl>
                                          </p:spTgt>
                                        </p:tgtEl>
                                      </p:cBhvr>
                                    </p:animEffect>
                                  </p:childTnLst>
                                </p:cTn>
                              </p:par>
                              <p:par>
                                <p:cTn id="71" presetID="3" presetClass="entr" presetSubtype="10" fill="hold" nodeType="withEffect">
                                  <p:stCondLst>
                                    <p:cond delay="0"/>
                                  </p:stCondLst>
                                  <p:childTnLst>
                                    <p:set>
                                      <p:cBhvr>
                                        <p:cTn id="72" dur="1" fill="hold">
                                          <p:stCondLst>
                                            <p:cond delay="0"/>
                                          </p:stCondLst>
                                        </p:cTn>
                                        <p:tgtEl>
                                          <p:spTgt spid="38914">
                                            <p:txEl>
                                              <p:pRg st="22" end="22"/>
                                            </p:txEl>
                                          </p:spTgt>
                                        </p:tgtEl>
                                        <p:attrNameLst>
                                          <p:attrName>style.visibility</p:attrName>
                                        </p:attrNameLst>
                                      </p:cBhvr>
                                      <p:to>
                                        <p:strVal val="visible"/>
                                      </p:to>
                                    </p:set>
                                    <p:animEffect transition="in" filter="blinds(horizontal)">
                                      <p:cBhvr>
                                        <p:cTn id="73" dur="500"/>
                                        <p:tgtEl>
                                          <p:spTgt spid="38914">
                                            <p:txEl>
                                              <p:pRg st="22" end="2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38915">
                                            <p:txEl>
                                              <p:pRg st="0" end="0"/>
                                            </p:txEl>
                                          </p:spTgt>
                                        </p:tgtEl>
                                        <p:attrNameLst>
                                          <p:attrName>style.visibility</p:attrName>
                                        </p:attrNameLst>
                                      </p:cBhvr>
                                      <p:to>
                                        <p:strVal val="visible"/>
                                      </p:to>
                                    </p:set>
                                    <p:animEffect transition="in" filter="blinds(horizontal)">
                                      <p:cBhvr>
                                        <p:cTn id="78" dur="500"/>
                                        <p:tgtEl>
                                          <p:spTgt spid="38915">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38915">
                                            <p:txEl>
                                              <p:pRg st="1" end="1"/>
                                            </p:txEl>
                                          </p:spTgt>
                                        </p:tgtEl>
                                        <p:attrNameLst>
                                          <p:attrName>style.visibility</p:attrName>
                                        </p:attrNameLst>
                                      </p:cBhvr>
                                      <p:to>
                                        <p:strVal val="visible"/>
                                      </p:to>
                                    </p:set>
                                    <p:animEffect transition="in" filter="blinds(horizontal)">
                                      <p:cBhvr>
                                        <p:cTn id="83" dur="500"/>
                                        <p:tgtEl>
                                          <p:spTgt spid="38915">
                                            <p:txEl>
                                              <p:pRg st="1" end="1"/>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38915">
                                            <p:txEl>
                                              <p:pRg st="2" end="2"/>
                                            </p:txEl>
                                          </p:spTgt>
                                        </p:tgtEl>
                                        <p:attrNameLst>
                                          <p:attrName>style.visibility</p:attrName>
                                        </p:attrNameLst>
                                      </p:cBhvr>
                                      <p:to>
                                        <p:strVal val="visible"/>
                                      </p:to>
                                    </p:set>
                                    <p:animEffect transition="in" filter="blinds(horizontal)">
                                      <p:cBhvr>
                                        <p:cTn id="88" dur="500"/>
                                        <p:tgtEl>
                                          <p:spTgt spid="38915">
                                            <p:txEl>
                                              <p:pRg st="2" end="2"/>
                                            </p:txEl>
                                          </p:spTgt>
                                        </p:tgtEl>
                                      </p:cBhvr>
                                    </p:animEffect>
                                  </p:childTnLst>
                                </p:cTn>
                              </p:par>
                              <p:par>
                                <p:cTn id="89" presetID="3" presetClass="entr" presetSubtype="10" fill="hold" nodeType="withEffect">
                                  <p:stCondLst>
                                    <p:cond delay="0"/>
                                  </p:stCondLst>
                                  <p:childTnLst>
                                    <p:set>
                                      <p:cBhvr>
                                        <p:cTn id="90" dur="1" fill="hold">
                                          <p:stCondLst>
                                            <p:cond delay="0"/>
                                          </p:stCondLst>
                                        </p:cTn>
                                        <p:tgtEl>
                                          <p:spTgt spid="38915">
                                            <p:txEl>
                                              <p:pRg st="3" end="3"/>
                                            </p:txEl>
                                          </p:spTgt>
                                        </p:tgtEl>
                                        <p:attrNameLst>
                                          <p:attrName>style.visibility</p:attrName>
                                        </p:attrNameLst>
                                      </p:cBhvr>
                                      <p:to>
                                        <p:strVal val="visible"/>
                                      </p:to>
                                    </p:set>
                                    <p:animEffect transition="in" filter="blinds(horizontal)">
                                      <p:cBhvr>
                                        <p:cTn id="91" dur="500"/>
                                        <p:tgtEl>
                                          <p:spTgt spid="38915">
                                            <p:txEl>
                                              <p:pRg st="3" end="3"/>
                                            </p:txEl>
                                          </p:spTgt>
                                        </p:tgtEl>
                                      </p:cBhvr>
                                    </p:animEffect>
                                  </p:childTnLst>
                                </p:cTn>
                              </p:par>
                              <p:par>
                                <p:cTn id="92" presetID="3" presetClass="entr" presetSubtype="10" fill="hold" nodeType="withEffect">
                                  <p:stCondLst>
                                    <p:cond delay="0"/>
                                  </p:stCondLst>
                                  <p:childTnLst>
                                    <p:set>
                                      <p:cBhvr>
                                        <p:cTn id="93" dur="1" fill="hold">
                                          <p:stCondLst>
                                            <p:cond delay="0"/>
                                          </p:stCondLst>
                                        </p:cTn>
                                        <p:tgtEl>
                                          <p:spTgt spid="38915">
                                            <p:txEl>
                                              <p:pRg st="4" end="4"/>
                                            </p:txEl>
                                          </p:spTgt>
                                        </p:tgtEl>
                                        <p:attrNameLst>
                                          <p:attrName>style.visibility</p:attrName>
                                        </p:attrNameLst>
                                      </p:cBhvr>
                                      <p:to>
                                        <p:strVal val="visible"/>
                                      </p:to>
                                    </p:set>
                                    <p:animEffect transition="in" filter="blinds(horizontal)">
                                      <p:cBhvr>
                                        <p:cTn id="94" dur="500"/>
                                        <p:tgtEl>
                                          <p:spTgt spid="38915">
                                            <p:txEl>
                                              <p:pRg st="4" end="4"/>
                                            </p:txEl>
                                          </p:spTgt>
                                        </p:tgtEl>
                                      </p:cBhvr>
                                    </p:animEffect>
                                  </p:childTnLst>
                                </p:cTn>
                              </p:par>
                              <p:par>
                                <p:cTn id="95" presetID="3" presetClass="entr" presetSubtype="10" fill="hold" nodeType="withEffect">
                                  <p:stCondLst>
                                    <p:cond delay="0"/>
                                  </p:stCondLst>
                                  <p:childTnLst>
                                    <p:set>
                                      <p:cBhvr>
                                        <p:cTn id="96" dur="1" fill="hold">
                                          <p:stCondLst>
                                            <p:cond delay="0"/>
                                          </p:stCondLst>
                                        </p:cTn>
                                        <p:tgtEl>
                                          <p:spTgt spid="38915">
                                            <p:txEl>
                                              <p:pRg st="5" end="5"/>
                                            </p:txEl>
                                          </p:spTgt>
                                        </p:tgtEl>
                                        <p:attrNameLst>
                                          <p:attrName>style.visibility</p:attrName>
                                        </p:attrNameLst>
                                      </p:cBhvr>
                                      <p:to>
                                        <p:strVal val="visible"/>
                                      </p:to>
                                    </p:set>
                                    <p:animEffect transition="in" filter="blinds(horizontal)">
                                      <p:cBhvr>
                                        <p:cTn id="97" dur="500"/>
                                        <p:tgtEl>
                                          <p:spTgt spid="38915">
                                            <p:txEl>
                                              <p:pRg st="5" end="5"/>
                                            </p:txEl>
                                          </p:spTgt>
                                        </p:tgtEl>
                                      </p:cBhvr>
                                    </p:animEffect>
                                  </p:childTnLst>
                                </p:cTn>
                              </p:par>
                              <p:par>
                                <p:cTn id="98" presetID="3" presetClass="entr" presetSubtype="10" fill="hold" nodeType="withEffect">
                                  <p:stCondLst>
                                    <p:cond delay="0"/>
                                  </p:stCondLst>
                                  <p:childTnLst>
                                    <p:set>
                                      <p:cBhvr>
                                        <p:cTn id="99" dur="1" fill="hold">
                                          <p:stCondLst>
                                            <p:cond delay="0"/>
                                          </p:stCondLst>
                                        </p:cTn>
                                        <p:tgtEl>
                                          <p:spTgt spid="38915">
                                            <p:txEl>
                                              <p:pRg st="6" end="6"/>
                                            </p:txEl>
                                          </p:spTgt>
                                        </p:tgtEl>
                                        <p:attrNameLst>
                                          <p:attrName>style.visibility</p:attrName>
                                        </p:attrNameLst>
                                      </p:cBhvr>
                                      <p:to>
                                        <p:strVal val="visible"/>
                                      </p:to>
                                    </p:set>
                                    <p:animEffect transition="in" filter="blinds(horizontal)">
                                      <p:cBhvr>
                                        <p:cTn id="100" dur="500"/>
                                        <p:tgtEl>
                                          <p:spTgt spid="38915">
                                            <p:txEl>
                                              <p:pRg st="6" end="6"/>
                                            </p:txEl>
                                          </p:spTgt>
                                        </p:tgtEl>
                                      </p:cBhvr>
                                    </p:animEffect>
                                  </p:childTnLst>
                                </p:cTn>
                              </p:par>
                              <p:par>
                                <p:cTn id="101" presetID="3" presetClass="entr" presetSubtype="10" fill="hold" nodeType="withEffect">
                                  <p:stCondLst>
                                    <p:cond delay="0"/>
                                  </p:stCondLst>
                                  <p:childTnLst>
                                    <p:set>
                                      <p:cBhvr>
                                        <p:cTn id="102" dur="1" fill="hold">
                                          <p:stCondLst>
                                            <p:cond delay="0"/>
                                          </p:stCondLst>
                                        </p:cTn>
                                        <p:tgtEl>
                                          <p:spTgt spid="38915">
                                            <p:txEl>
                                              <p:pRg st="7" end="7"/>
                                            </p:txEl>
                                          </p:spTgt>
                                        </p:tgtEl>
                                        <p:attrNameLst>
                                          <p:attrName>style.visibility</p:attrName>
                                        </p:attrNameLst>
                                      </p:cBhvr>
                                      <p:to>
                                        <p:strVal val="visible"/>
                                      </p:to>
                                    </p:set>
                                    <p:animEffect transition="in" filter="blinds(horizontal)">
                                      <p:cBhvr>
                                        <p:cTn id="103" dur="500"/>
                                        <p:tgtEl>
                                          <p:spTgt spid="389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body" sz="half" idx="4294967295"/>
          </p:nvPr>
        </p:nvSpPr>
        <p:spPr bwMode="auto">
          <a:xfrm>
            <a:off x="228600" y="228600"/>
            <a:ext cx="4267200" cy="6172200"/>
          </a:xfrm>
          <a:prstGeom prst="rect">
            <a:avLst/>
          </a:prstGeom>
        </p:spPr>
        <p:txBody>
          <a:bodyPr/>
          <a:lstStyle/>
          <a:p>
            <a:pPr marL="381000" indent="-381000">
              <a:lnSpc>
                <a:spcPct val="80000"/>
              </a:lnSpc>
              <a:buFont typeface="Rage Italic" pitchFamily="66" charset="0"/>
              <a:buNone/>
            </a:pPr>
            <a:r>
              <a:rPr lang="en-US" sz="2200" smtClean="0"/>
              <a:t>25. Any one of these: </a:t>
            </a:r>
          </a:p>
          <a:p>
            <a:pPr marL="381000" indent="-381000">
              <a:lnSpc>
                <a:spcPct val="80000"/>
              </a:lnSpc>
            </a:pPr>
            <a:r>
              <a:rPr lang="en-US" sz="2200" smtClean="0"/>
              <a:t>▪ </a:t>
            </a:r>
            <a:r>
              <a:rPr lang="en-US" sz="2200" i="1" smtClean="0"/>
              <a:t>Maine</a:t>
            </a:r>
            <a:endParaRPr lang="en-US" sz="2200" smtClean="0"/>
          </a:p>
          <a:p>
            <a:pPr marL="381000" indent="-381000">
              <a:lnSpc>
                <a:spcPct val="80000"/>
              </a:lnSpc>
            </a:pPr>
            <a:r>
              <a:rPr lang="en-US" sz="2200" smtClean="0"/>
              <a:t>▪ </a:t>
            </a:r>
            <a:r>
              <a:rPr lang="en-US" sz="2200" i="1" smtClean="0"/>
              <a:t>New Hampshire</a:t>
            </a:r>
            <a:endParaRPr lang="en-US" sz="2200" smtClean="0"/>
          </a:p>
          <a:p>
            <a:pPr marL="381000" indent="-381000">
              <a:lnSpc>
                <a:spcPct val="80000"/>
              </a:lnSpc>
            </a:pPr>
            <a:r>
              <a:rPr lang="en-US" sz="2200" smtClean="0"/>
              <a:t>▪ </a:t>
            </a:r>
            <a:r>
              <a:rPr lang="en-US" sz="2200" i="1" smtClean="0"/>
              <a:t>Vermont</a:t>
            </a:r>
            <a:endParaRPr lang="en-US" sz="2200" smtClean="0"/>
          </a:p>
          <a:p>
            <a:pPr marL="381000" indent="-381000">
              <a:lnSpc>
                <a:spcPct val="80000"/>
              </a:lnSpc>
            </a:pPr>
            <a:r>
              <a:rPr lang="en-US" sz="2200" smtClean="0"/>
              <a:t>▪ </a:t>
            </a:r>
            <a:r>
              <a:rPr lang="en-US" sz="2200" i="1" smtClean="0"/>
              <a:t>New York</a:t>
            </a:r>
            <a:endParaRPr lang="en-US" sz="2200" smtClean="0"/>
          </a:p>
          <a:p>
            <a:pPr marL="381000" indent="-381000">
              <a:lnSpc>
                <a:spcPct val="80000"/>
              </a:lnSpc>
            </a:pPr>
            <a:r>
              <a:rPr lang="en-US" sz="2200" smtClean="0"/>
              <a:t>▪ </a:t>
            </a:r>
            <a:r>
              <a:rPr lang="en-US" sz="2200" i="1" smtClean="0"/>
              <a:t>Pennsylvania</a:t>
            </a:r>
            <a:endParaRPr lang="en-US" sz="2200" smtClean="0"/>
          </a:p>
          <a:p>
            <a:pPr marL="381000" indent="-381000">
              <a:lnSpc>
                <a:spcPct val="80000"/>
              </a:lnSpc>
            </a:pPr>
            <a:r>
              <a:rPr lang="en-US" sz="2200" smtClean="0"/>
              <a:t>▪ </a:t>
            </a:r>
            <a:r>
              <a:rPr lang="en-US" sz="2200" i="1" smtClean="0"/>
              <a:t>Ohio</a:t>
            </a:r>
            <a:endParaRPr lang="en-US" sz="2200" smtClean="0"/>
          </a:p>
          <a:p>
            <a:pPr marL="381000" indent="-381000">
              <a:lnSpc>
                <a:spcPct val="80000"/>
              </a:lnSpc>
            </a:pPr>
            <a:r>
              <a:rPr lang="en-US" sz="2200" smtClean="0"/>
              <a:t>▪ </a:t>
            </a:r>
            <a:r>
              <a:rPr lang="en-US" sz="2200" i="1" smtClean="0"/>
              <a:t>Michigan</a:t>
            </a:r>
            <a:endParaRPr lang="en-US" sz="2200" smtClean="0"/>
          </a:p>
          <a:p>
            <a:pPr marL="381000" indent="-381000">
              <a:lnSpc>
                <a:spcPct val="80000"/>
              </a:lnSpc>
            </a:pPr>
            <a:r>
              <a:rPr lang="en-US" sz="2200" smtClean="0"/>
              <a:t>▪ </a:t>
            </a:r>
            <a:r>
              <a:rPr lang="en-US" sz="2200" i="1" smtClean="0"/>
              <a:t>Minnesota</a:t>
            </a:r>
            <a:endParaRPr lang="en-US" sz="2200" smtClean="0"/>
          </a:p>
          <a:p>
            <a:pPr marL="381000" indent="-381000">
              <a:lnSpc>
                <a:spcPct val="80000"/>
              </a:lnSpc>
            </a:pPr>
            <a:r>
              <a:rPr lang="en-US" sz="2200" smtClean="0"/>
              <a:t>▪ </a:t>
            </a:r>
            <a:r>
              <a:rPr lang="en-US" sz="2200" i="1" smtClean="0"/>
              <a:t>North Dakota</a:t>
            </a:r>
            <a:endParaRPr lang="en-US" sz="2200" smtClean="0"/>
          </a:p>
          <a:p>
            <a:pPr marL="381000" indent="-381000">
              <a:lnSpc>
                <a:spcPct val="80000"/>
              </a:lnSpc>
            </a:pPr>
            <a:r>
              <a:rPr lang="en-US" sz="2200" smtClean="0"/>
              <a:t>▪ </a:t>
            </a:r>
            <a:r>
              <a:rPr lang="en-US" sz="2200" i="1" smtClean="0"/>
              <a:t>Montana</a:t>
            </a:r>
            <a:endParaRPr lang="en-US" sz="2200" smtClean="0"/>
          </a:p>
          <a:p>
            <a:pPr marL="381000" indent="-381000">
              <a:lnSpc>
                <a:spcPct val="80000"/>
              </a:lnSpc>
            </a:pPr>
            <a:r>
              <a:rPr lang="en-US" sz="2200" smtClean="0"/>
              <a:t>▪ </a:t>
            </a:r>
            <a:r>
              <a:rPr lang="en-US" sz="2200" i="1" smtClean="0"/>
              <a:t>Idaho</a:t>
            </a:r>
            <a:endParaRPr lang="en-US" sz="2200" smtClean="0"/>
          </a:p>
          <a:p>
            <a:pPr marL="381000" indent="-381000">
              <a:lnSpc>
                <a:spcPct val="80000"/>
              </a:lnSpc>
            </a:pPr>
            <a:r>
              <a:rPr lang="en-US" sz="2200" smtClean="0"/>
              <a:t>▪ </a:t>
            </a:r>
            <a:r>
              <a:rPr lang="en-US" sz="2200" i="1" smtClean="0"/>
              <a:t>Washington</a:t>
            </a:r>
            <a:endParaRPr lang="en-US" sz="2200" smtClean="0"/>
          </a:p>
          <a:p>
            <a:pPr marL="381000" indent="-381000">
              <a:lnSpc>
                <a:spcPct val="80000"/>
              </a:lnSpc>
            </a:pPr>
            <a:r>
              <a:rPr lang="en-US" sz="2200" smtClean="0"/>
              <a:t>▪ </a:t>
            </a:r>
            <a:r>
              <a:rPr lang="en-US" sz="2200" i="1" smtClean="0"/>
              <a:t>Alaska</a:t>
            </a:r>
            <a:endParaRPr lang="en-US" sz="2200" smtClean="0"/>
          </a:p>
          <a:p>
            <a:pPr marL="381000" indent="-381000">
              <a:lnSpc>
                <a:spcPct val="80000"/>
              </a:lnSpc>
              <a:buFont typeface="Rage Italic" pitchFamily="66" charset="0"/>
              <a:buNone/>
            </a:pPr>
            <a:r>
              <a:rPr lang="en-US" sz="2200" smtClean="0"/>
              <a:t>26. Any one of these: </a:t>
            </a:r>
          </a:p>
          <a:p>
            <a:pPr marL="381000" indent="-381000">
              <a:lnSpc>
                <a:spcPct val="80000"/>
              </a:lnSpc>
            </a:pPr>
            <a:r>
              <a:rPr lang="en-US" sz="2200" smtClean="0"/>
              <a:t>▪ </a:t>
            </a:r>
            <a:r>
              <a:rPr lang="en-US" sz="2200" i="1" smtClean="0"/>
              <a:t>California</a:t>
            </a:r>
            <a:endParaRPr lang="en-US" sz="2200" smtClean="0"/>
          </a:p>
          <a:p>
            <a:pPr marL="381000" indent="-381000">
              <a:lnSpc>
                <a:spcPct val="80000"/>
              </a:lnSpc>
            </a:pPr>
            <a:r>
              <a:rPr lang="en-US" sz="2200" smtClean="0"/>
              <a:t>▪ </a:t>
            </a:r>
            <a:r>
              <a:rPr lang="en-US" sz="2200" i="1" smtClean="0"/>
              <a:t>Arizona</a:t>
            </a:r>
            <a:endParaRPr lang="en-US" sz="2200" smtClean="0"/>
          </a:p>
          <a:p>
            <a:pPr marL="381000" indent="-381000">
              <a:lnSpc>
                <a:spcPct val="80000"/>
              </a:lnSpc>
            </a:pPr>
            <a:r>
              <a:rPr lang="en-US" sz="2200" smtClean="0"/>
              <a:t>▪ </a:t>
            </a:r>
            <a:r>
              <a:rPr lang="en-US" sz="2200" i="1" smtClean="0"/>
              <a:t>New Mexico</a:t>
            </a:r>
            <a:endParaRPr lang="en-US" sz="2200" smtClean="0"/>
          </a:p>
          <a:p>
            <a:pPr marL="381000" indent="-381000">
              <a:lnSpc>
                <a:spcPct val="80000"/>
              </a:lnSpc>
            </a:pPr>
            <a:r>
              <a:rPr lang="en-US" sz="2200" smtClean="0"/>
              <a:t>▪ </a:t>
            </a:r>
            <a:r>
              <a:rPr lang="en-US" sz="2200" i="1" smtClean="0"/>
              <a:t>Texas</a:t>
            </a:r>
          </a:p>
        </p:txBody>
      </p:sp>
      <p:sp>
        <p:nvSpPr>
          <p:cNvPr id="39939" name="Rectangle 3"/>
          <p:cNvSpPr>
            <a:spLocks noGrp="1"/>
          </p:cNvSpPr>
          <p:nvPr>
            <p:ph type="body" sz="half" idx="4294967295"/>
          </p:nvPr>
        </p:nvSpPr>
        <p:spPr bwMode="auto">
          <a:xfrm>
            <a:off x="4648200" y="304800"/>
            <a:ext cx="4191000" cy="6172200"/>
          </a:xfrm>
          <a:prstGeom prst="rect">
            <a:avLst/>
          </a:prstGeom>
        </p:spPr>
        <p:txBody>
          <a:bodyPr/>
          <a:lstStyle/>
          <a:p>
            <a:pPr marL="381000" indent="-381000">
              <a:lnSpc>
                <a:spcPct val="90000"/>
              </a:lnSpc>
              <a:buFont typeface="Rage Italic" pitchFamily="66" charset="0"/>
              <a:buNone/>
            </a:pPr>
            <a:r>
              <a:rPr lang="en-US" sz="2000" smtClean="0"/>
              <a:t>27. New York City or New York Harbor or Liberty Island </a:t>
            </a:r>
          </a:p>
          <a:p>
            <a:pPr marL="381000" indent="-381000">
              <a:lnSpc>
                <a:spcPct val="90000"/>
              </a:lnSpc>
              <a:buFont typeface="Rage Italic" pitchFamily="66" charset="0"/>
              <a:buNone/>
            </a:pPr>
            <a:r>
              <a:rPr lang="en-US" sz="2000" smtClean="0"/>
              <a:t>28.   because there were 13 original colonies</a:t>
            </a:r>
          </a:p>
          <a:p>
            <a:pPr marL="381000" indent="-381000">
              <a:lnSpc>
                <a:spcPct val="90000"/>
              </a:lnSpc>
              <a:buFont typeface="Rage Italic" pitchFamily="66" charset="0"/>
              <a:buNone/>
            </a:pPr>
            <a:r>
              <a:rPr lang="en-US" sz="2000" smtClean="0"/>
              <a:t>29.  because there are 50 states and one star for each state </a:t>
            </a:r>
          </a:p>
          <a:p>
            <a:pPr marL="381000" indent="-381000">
              <a:lnSpc>
                <a:spcPct val="90000"/>
              </a:lnSpc>
              <a:buFont typeface="Rage Italic" pitchFamily="66" charset="0"/>
              <a:buNone/>
            </a:pPr>
            <a:r>
              <a:rPr lang="en-US" sz="2000" smtClean="0"/>
              <a:t>30. Any one of the following:</a:t>
            </a:r>
          </a:p>
          <a:p>
            <a:pPr marL="381000" indent="-381000">
              <a:lnSpc>
                <a:spcPct val="90000"/>
              </a:lnSpc>
            </a:pPr>
            <a:r>
              <a:rPr lang="en-US" sz="2000" smtClean="0"/>
              <a:t> ▪ </a:t>
            </a:r>
            <a:r>
              <a:rPr lang="en-US" sz="2000" i="1" smtClean="0"/>
              <a:t>New Year’s Day</a:t>
            </a:r>
            <a:endParaRPr lang="en-US" sz="2000" smtClean="0"/>
          </a:p>
          <a:p>
            <a:pPr marL="381000" indent="-381000">
              <a:lnSpc>
                <a:spcPct val="90000"/>
              </a:lnSpc>
            </a:pPr>
            <a:r>
              <a:rPr lang="en-US" sz="2000" smtClean="0"/>
              <a:t>▪ </a:t>
            </a:r>
            <a:r>
              <a:rPr lang="en-US" sz="2000" i="1" smtClean="0"/>
              <a:t>Martin Luther King, Jr. Day</a:t>
            </a:r>
            <a:endParaRPr lang="en-US" sz="2000" smtClean="0"/>
          </a:p>
          <a:p>
            <a:pPr marL="381000" indent="-381000">
              <a:lnSpc>
                <a:spcPct val="90000"/>
              </a:lnSpc>
            </a:pPr>
            <a:r>
              <a:rPr lang="en-US" sz="2000" smtClean="0"/>
              <a:t>▪ </a:t>
            </a:r>
            <a:r>
              <a:rPr lang="en-US" sz="2000" i="1" smtClean="0"/>
              <a:t>Presidents’ Day</a:t>
            </a:r>
            <a:endParaRPr lang="en-US" sz="2000" smtClean="0"/>
          </a:p>
          <a:p>
            <a:pPr marL="381000" indent="-381000">
              <a:lnSpc>
                <a:spcPct val="90000"/>
              </a:lnSpc>
            </a:pPr>
            <a:r>
              <a:rPr lang="en-US" sz="2000" smtClean="0"/>
              <a:t>▪ </a:t>
            </a:r>
            <a:r>
              <a:rPr lang="en-US" sz="2000" i="1" smtClean="0"/>
              <a:t>Memorial Day</a:t>
            </a:r>
            <a:endParaRPr lang="en-US" sz="2000" smtClean="0"/>
          </a:p>
          <a:p>
            <a:pPr marL="381000" indent="-381000">
              <a:lnSpc>
                <a:spcPct val="90000"/>
              </a:lnSpc>
            </a:pPr>
            <a:r>
              <a:rPr lang="en-US" sz="2000" smtClean="0"/>
              <a:t>▪ </a:t>
            </a:r>
            <a:r>
              <a:rPr lang="en-US" sz="2000" i="1" smtClean="0"/>
              <a:t>Independence Day</a:t>
            </a:r>
            <a:endParaRPr lang="en-US" sz="2000" smtClean="0"/>
          </a:p>
          <a:p>
            <a:pPr marL="381000" indent="-381000">
              <a:lnSpc>
                <a:spcPct val="90000"/>
              </a:lnSpc>
            </a:pPr>
            <a:r>
              <a:rPr lang="en-US" sz="2000" smtClean="0"/>
              <a:t>▪ </a:t>
            </a:r>
            <a:r>
              <a:rPr lang="en-US" sz="2000" i="1" smtClean="0"/>
              <a:t>Labor Day</a:t>
            </a:r>
            <a:endParaRPr lang="en-US" sz="2000" smtClean="0"/>
          </a:p>
          <a:p>
            <a:pPr marL="381000" indent="-381000">
              <a:lnSpc>
                <a:spcPct val="90000"/>
              </a:lnSpc>
            </a:pPr>
            <a:r>
              <a:rPr lang="en-US" sz="2000" smtClean="0"/>
              <a:t>▪ </a:t>
            </a:r>
            <a:r>
              <a:rPr lang="en-US" sz="2000" i="1" smtClean="0"/>
              <a:t>Columbus Day</a:t>
            </a:r>
            <a:endParaRPr lang="en-US" sz="2000" smtClean="0"/>
          </a:p>
          <a:p>
            <a:pPr marL="381000" indent="-381000">
              <a:lnSpc>
                <a:spcPct val="90000"/>
              </a:lnSpc>
            </a:pPr>
            <a:r>
              <a:rPr lang="en-US" sz="2000" smtClean="0"/>
              <a:t>▪ </a:t>
            </a:r>
            <a:r>
              <a:rPr lang="en-US" sz="2000" i="1" smtClean="0"/>
              <a:t>Veterans Day</a:t>
            </a:r>
            <a:endParaRPr lang="en-US" sz="2000" smtClean="0"/>
          </a:p>
          <a:p>
            <a:pPr marL="381000" indent="-381000">
              <a:lnSpc>
                <a:spcPct val="90000"/>
              </a:lnSpc>
            </a:pPr>
            <a:r>
              <a:rPr lang="en-US" sz="2000" smtClean="0"/>
              <a:t>▪ </a:t>
            </a:r>
            <a:r>
              <a:rPr lang="en-US" sz="2000" i="1" smtClean="0"/>
              <a:t>Thanksgiving</a:t>
            </a:r>
            <a:endParaRPr lang="en-US" sz="2000" smtClean="0"/>
          </a:p>
          <a:p>
            <a:pPr marL="381000" indent="-381000">
              <a:lnSpc>
                <a:spcPct val="90000"/>
              </a:lnSpc>
            </a:pPr>
            <a:r>
              <a:rPr lang="en-US" sz="2000" smtClean="0"/>
              <a:t>▪ </a:t>
            </a:r>
            <a:r>
              <a:rPr lang="en-US" sz="2000" i="1" smtClean="0"/>
              <a:t>Christmas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blinds(horizontal)">
                                      <p:cBhvr>
                                        <p:cTn id="7" dur="500"/>
                                        <p:tgtEl>
                                          <p:spTgt spid="3993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9938">
                                            <p:txEl>
                                              <p:pRg st="1" end="1"/>
                                            </p:txEl>
                                          </p:spTgt>
                                        </p:tgtEl>
                                        <p:attrNameLst>
                                          <p:attrName>style.visibility</p:attrName>
                                        </p:attrNameLst>
                                      </p:cBhvr>
                                      <p:to>
                                        <p:strVal val="visible"/>
                                      </p:to>
                                    </p:set>
                                    <p:animEffect transition="in" filter="blinds(horizontal)">
                                      <p:cBhvr>
                                        <p:cTn id="10" dur="500"/>
                                        <p:tgtEl>
                                          <p:spTgt spid="39938">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9938">
                                            <p:txEl>
                                              <p:pRg st="2" end="2"/>
                                            </p:txEl>
                                          </p:spTgt>
                                        </p:tgtEl>
                                        <p:attrNameLst>
                                          <p:attrName>style.visibility</p:attrName>
                                        </p:attrNameLst>
                                      </p:cBhvr>
                                      <p:to>
                                        <p:strVal val="visible"/>
                                      </p:to>
                                    </p:set>
                                    <p:animEffect transition="in" filter="blinds(horizontal)">
                                      <p:cBhvr>
                                        <p:cTn id="13" dur="500"/>
                                        <p:tgtEl>
                                          <p:spTgt spid="39938">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9938">
                                            <p:txEl>
                                              <p:pRg st="3" end="3"/>
                                            </p:txEl>
                                          </p:spTgt>
                                        </p:tgtEl>
                                        <p:attrNameLst>
                                          <p:attrName>style.visibility</p:attrName>
                                        </p:attrNameLst>
                                      </p:cBhvr>
                                      <p:to>
                                        <p:strVal val="visible"/>
                                      </p:to>
                                    </p:set>
                                    <p:animEffect transition="in" filter="blinds(horizontal)">
                                      <p:cBhvr>
                                        <p:cTn id="16" dur="500"/>
                                        <p:tgtEl>
                                          <p:spTgt spid="39938">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9938">
                                            <p:txEl>
                                              <p:pRg st="4" end="4"/>
                                            </p:txEl>
                                          </p:spTgt>
                                        </p:tgtEl>
                                        <p:attrNameLst>
                                          <p:attrName>style.visibility</p:attrName>
                                        </p:attrNameLst>
                                      </p:cBhvr>
                                      <p:to>
                                        <p:strVal val="visible"/>
                                      </p:to>
                                    </p:set>
                                    <p:animEffect transition="in" filter="blinds(horizontal)">
                                      <p:cBhvr>
                                        <p:cTn id="19" dur="500"/>
                                        <p:tgtEl>
                                          <p:spTgt spid="39938">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9938">
                                            <p:txEl>
                                              <p:pRg st="5" end="5"/>
                                            </p:txEl>
                                          </p:spTgt>
                                        </p:tgtEl>
                                        <p:attrNameLst>
                                          <p:attrName>style.visibility</p:attrName>
                                        </p:attrNameLst>
                                      </p:cBhvr>
                                      <p:to>
                                        <p:strVal val="visible"/>
                                      </p:to>
                                    </p:set>
                                    <p:animEffect transition="in" filter="blinds(horizontal)">
                                      <p:cBhvr>
                                        <p:cTn id="22" dur="500"/>
                                        <p:tgtEl>
                                          <p:spTgt spid="39938">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9938">
                                            <p:txEl>
                                              <p:pRg st="6" end="6"/>
                                            </p:txEl>
                                          </p:spTgt>
                                        </p:tgtEl>
                                        <p:attrNameLst>
                                          <p:attrName>style.visibility</p:attrName>
                                        </p:attrNameLst>
                                      </p:cBhvr>
                                      <p:to>
                                        <p:strVal val="visible"/>
                                      </p:to>
                                    </p:set>
                                    <p:animEffect transition="in" filter="blinds(horizontal)">
                                      <p:cBhvr>
                                        <p:cTn id="25" dur="500"/>
                                        <p:tgtEl>
                                          <p:spTgt spid="39938">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9938">
                                            <p:txEl>
                                              <p:pRg st="7" end="7"/>
                                            </p:txEl>
                                          </p:spTgt>
                                        </p:tgtEl>
                                        <p:attrNameLst>
                                          <p:attrName>style.visibility</p:attrName>
                                        </p:attrNameLst>
                                      </p:cBhvr>
                                      <p:to>
                                        <p:strVal val="visible"/>
                                      </p:to>
                                    </p:set>
                                    <p:animEffect transition="in" filter="blinds(horizontal)">
                                      <p:cBhvr>
                                        <p:cTn id="28" dur="500"/>
                                        <p:tgtEl>
                                          <p:spTgt spid="39938">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9938">
                                            <p:txEl>
                                              <p:pRg st="8" end="8"/>
                                            </p:txEl>
                                          </p:spTgt>
                                        </p:tgtEl>
                                        <p:attrNameLst>
                                          <p:attrName>style.visibility</p:attrName>
                                        </p:attrNameLst>
                                      </p:cBhvr>
                                      <p:to>
                                        <p:strVal val="visible"/>
                                      </p:to>
                                    </p:set>
                                    <p:animEffect transition="in" filter="blinds(horizontal)">
                                      <p:cBhvr>
                                        <p:cTn id="31" dur="500"/>
                                        <p:tgtEl>
                                          <p:spTgt spid="39938">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9938">
                                            <p:txEl>
                                              <p:pRg st="9" end="9"/>
                                            </p:txEl>
                                          </p:spTgt>
                                        </p:tgtEl>
                                        <p:attrNameLst>
                                          <p:attrName>style.visibility</p:attrName>
                                        </p:attrNameLst>
                                      </p:cBhvr>
                                      <p:to>
                                        <p:strVal val="visible"/>
                                      </p:to>
                                    </p:set>
                                    <p:animEffect transition="in" filter="blinds(horizontal)">
                                      <p:cBhvr>
                                        <p:cTn id="34" dur="500"/>
                                        <p:tgtEl>
                                          <p:spTgt spid="39938">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39938">
                                            <p:txEl>
                                              <p:pRg st="10" end="10"/>
                                            </p:txEl>
                                          </p:spTgt>
                                        </p:tgtEl>
                                        <p:attrNameLst>
                                          <p:attrName>style.visibility</p:attrName>
                                        </p:attrNameLst>
                                      </p:cBhvr>
                                      <p:to>
                                        <p:strVal val="visible"/>
                                      </p:to>
                                    </p:set>
                                    <p:animEffect transition="in" filter="blinds(horizontal)">
                                      <p:cBhvr>
                                        <p:cTn id="37" dur="500"/>
                                        <p:tgtEl>
                                          <p:spTgt spid="39938">
                                            <p:txEl>
                                              <p:pRg st="10" end="10"/>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39938">
                                            <p:txEl>
                                              <p:pRg st="11" end="11"/>
                                            </p:txEl>
                                          </p:spTgt>
                                        </p:tgtEl>
                                        <p:attrNameLst>
                                          <p:attrName>style.visibility</p:attrName>
                                        </p:attrNameLst>
                                      </p:cBhvr>
                                      <p:to>
                                        <p:strVal val="visible"/>
                                      </p:to>
                                    </p:set>
                                    <p:animEffect transition="in" filter="blinds(horizontal)">
                                      <p:cBhvr>
                                        <p:cTn id="40" dur="500"/>
                                        <p:tgtEl>
                                          <p:spTgt spid="39938">
                                            <p:txEl>
                                              <p:pRg st="11" end="11"/>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39938">
                                            <p:txEl>
                                              <p:pRg st="12" end="12"/>
                                            </p:txEl>
                                          </p:spTgt>
                                        </p:tgtEl>
                                        <p:attrNameLst>
                                          <p:attrName>style.visibility</p:attrName>
                                        </p:attrNameLst>
                                      </p:cBhvr>
                                      <p:to>
                                        <p:strVal val="visible"/>
                                      </p:to>
                                    </p:set>
                                    <p:animEffect transition="in" filter="blinds(horizontal)">
                                      <p:cBhvr>
                                        <p:cTn id="43" dur="500"/>
                                        <p:tgtEl>
                                          <p:spTgt spid="39938">
                                            <p:txEl>
                                              <p:pRg st="12" end="12"/>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39938">
                                            <p:txEl>
                                              <p:pRg st="13" end="13"/>
                                            </p:txEl>
                                          </p:spTgt>
                                        </p:tgtEl>
                                        <p:attrNameLst>
                                          <p:attrName>style.visibility</p:attrName>
                                        </p:attrNameLst>
                                      </p:cBhvr>
                                      <p:to>
                                        <p:strVal val="visible"/>
                                      </p:to>
                                    </p:set>
                                    <p:animEffect transition="in" filter="blinds(horizontal)">
                                      <p:cBhvr>
                                        <p:cTn id="46" dur="500"/>
                                        <p:tgtEl>
                                          <p:spTgt spid="39938">
                                            <p:txEl>
                                              <p:pRg st="13" end="1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9938">
                                            <p:txEl>
                                              <p:pRg st="14" end="14"/>
                                            </p:txEl>
                                          </p:spTgt>
                                        </p:tgtEl>
                                        <p:attrNameLst>
                                          <p:attrName>style.visibility</p:attrName>
                                        </p:attrNameLst>
                                      </p:cBhvr>
                                      <p:to>
                                        <p:strVal val="visible"/>
                                      </p:to>
                                    </p:set>
                                    <p:animEffect transition="in" filter="blinds(horizontal)">
                                      <p:cBhvr>
                                        <p:cTn id="51" dur="500"/>
                                        <p:tgtEl>
                                          <p:spTgt spid="39938">
                                            <p:txEl>
                                              <p:pRg st="14" end="14"/>
                                            </p:txEl>
                                          </p:spTgt>
                                        </p:tgtEl>
                                      </p:cBhvr>
                                    </p:animEffect>
                                  </p:childTnLst>
                                </p:cTn>
                              </p:par>
                              <p:par>
                                <p:cTn id="52" presetID="3" presetClass="entr" presetSubtype="10" fill="hold" nodeType="withEffect">
                                  <p:stCondLst>
                                    <p:cond delay="0"/>
                                  </p:stCondLst>
                                  <p:childTnLst>
                                    <p:set>
                                      <p:cBhvr>
                                        <p:cTn id="53" dur="1" fill="hold">
                                          <p:stCondLst>
                                            <p:cond delay="0"/>
                                          </p:stCondLst>
                                        </p:cTn>
                                        <p:tgtEl>
                                          <p:spTgt spid="39938">
                                            <p:txEl>
                                              <p:pRg st="15" end="15"/>
                                            </p:txEl>
                                          </p:spTgt>
                                        </p:tgtEl>
                                        <p:attrNameLst>
                                          <p:attrName>style.visibility</p:attrName>
                                        </p:attrNameLst>
                                      </p:cBhvr>
                                      <p:to>
                                        <p:strVal val="visible"/>
                                      </p:to>
                                    </p:set>
                                    <p:animEffect transition="in" filter="blinds(horizontal)">
                                      <p:cBhvr>
                                        <p:cTn id="54" dur="500"/>
                                        <p:tgtEl>
                                          <p:spTgt spid="39938">
                                            <p:txEl>
                                              <p:pRg st="15" end="15"/>
                                            </p:txEl>
                                          </p:spTgt>
                                        </p:tgtEl>
                                      </p:cBhvr>
                                    </p:animEffect>
                                  </p:childTnLst>
                                </p:cTn>
                              </p:par>
                              <p:par>
                                <p:cTn id="55" presetID="3" presetClass="entr" presetSubtype="10" fill="hold" nodeType="withEffect">
                                  <p:stCondLst>
                                    <p:cond delay="0"/>
                                  </p:stCondLst>
                                  <p:childTnLst>
                                    <p:set>
                                      <p:cBhvr>
                                        <p:cTn id="56" dur="1" fill="hold">
                                          <p:stCondLst>
                                            <p:cond delay="0"/>
                                          </p:stCondLst>
                                        </p:cTn>
                                        <p:tgtEl>
                                          <p:spTgt spid="39938">
                                            <p:txEl>
                                              <p:pRg st="16" end="16"/>
                                            </p:txEl>
                                          </p:spTgt>
                                        </p:tgtEl>
                                        <p:attrNameLst>
                                          <p:attrName>style.visibility</p:attrName>
                                        </p:attrNameLst>
                                      </p:cBhvr>
                                      <p:to>
                                        <p:strVal val="visible"/>
                                      </p:to>
                                    </p:set>
                                    <p:animEffect transition="in" filter="blinds(horizontal)">
                                      <p:cBhvr>
                                        <p:cTn id="57" dur="500"/>
                                        <p:tgtEl>
                                          <p:spTgt spid="39938">
                                            <p:txEl>
                                              <p:pRg st="16" end="16"/>
                                            </p:txEl>
                                          </p:spTgt>
                                        </p:tgtEl>
                                      </p:cBhvr>
                                    </p:animEffect>
                                  </p:childTnLst>
                                </p:cTn>
                              </p:par>
                              <p:par>
                                <p:cTn id="58" presetID="3" presetClass="entr" presetSubtype="10" fill="hold" nodeType="withEffect">
                                  <p:stCondLst>
                                    <p:cond delay="0"/>
                                  </p:stCondLst>
                                  <p:childTnLst>
                                    <p:set>
                                      <p:cBhvr>
                                        <p:cTn id="59" dur="1" fill="hold">
                                          <p:stCondLst>
                                            <p:cond delay="0"/>
                                          </p:stCondLst>
                                        </p:cTn>
                                        <p:tgtEl>
                                          <p:spTgt spid="39938">
                                            <p:txEl>
                                              <p:pRg st="17" end="17"/>
                                            </p:txEl>
                                          </p:spTgt>
                                        </p:tgtEl>
                                        <p:attrNameLst>
                                          <p:attrName>style.visibility</p:attrName>
                                        </p:attrNameLst>
                                      </p:cBhvr>
                                      <p:to>
                                        <p:strVal val="visible"/>
                                      </p:to>
                                    </p:set>
                                    <p:animEffect transition="in" filter="blinds(horizontal)">
                                      <p:cBhvr>
                                        <p:cTn id="60" dur="500"/>
                                        <p:tgtEl>
                                          <p:spTgt spid="39938">
                                            <p:txEl>
                                              <p:pRg st="17" end="17"/>
                                            </p:txEl>
                                          </p:spTgt>
                                        </p:tgtEl>
                                      </p:cBhvr>
                                    </p:animEffect>
                                  </p:childTnLst>
                                </p:cTn>
                              </p:par>
                              <p:par>
                                <p:cTn id="61" presetID="3" presetClass="entr" presetSubtype="10" fill="hold" nodeType="withEffect">
                                  <p:stCondLst>
                                    <p:cond delay="0"/>
                                  </p:stCondLst>
                                  <p:childTnLst>
                                    <p:set>
                                      <p:cBhvr>
                                        <p:cTn id="62" dur="1" fill="hold">
                                          <p:stCondLst>
                                            <p:cond delay="0"/>
                                          </p:stCondLst>
                                        </p:cTn>
                                        <p:tgtEl>
                                          <p:spTgt spid="39938">
                                            <p:txEl>
                                              <p:pRg st="18" end="18"/>
                                            </p:txEl>
                                          </p:spTgt>
                                        </p:tgtEl>
                                        <p:attrNameLst>
                                          <p:attrName>style.visibility</p:attrName>
                                        </p:attrNameLst>
                                      </p:cBhvr>
                                      <p:to>
                                        <p:strVal val="visible"/>
                                      </p:to>
                                    </p:set>
                                    <p:animEffect transition="in" filter="blinds(horizontal)">
                                      <p:cBhvr>
                                        <p:cTn id="63" dur="500"/>
                                        <p:tgtEl>
                                          <p:spTgt spid="39938">
                                            <p:txEl>
                                              <p:pRg st="18" end="18"/>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nodeType="clickEffect">
                                  <p:stCondLst>
                                    <p:cond delay="0"/>
                                  </p:stCondLst>
                                  <p:childTnLst>
                                    <p:set>
                                      <p:cBhvr>
                                        <p:cTn id="67" dur="1" fill="hold">
                                          <p:stCondLst>
                                            <p:cond delay="0"/>
                                          </p:stCondLst>
                                        </p:cTn>
                                        <p:tgtEl>
                                          <p:spTgt spid="39939">
                                            <p:txEl>
                                              <p:pRg st="0" end="0"/>
                                            </p:txEl>
                                          </p:spTgt>
                                        </p:tgtEl>
                                        <p:attrNameLst>
                                          <p:attrName>style.visibility</p:attrName>
                                        </p:attrNameLst>
                                      </p:cBhvr>
                                      <p:to>
                                        <p:strVal val="visible"/>
                                      </p:to>
                                    </p:set>
                                    <p:animEffect transition="in" filter="blinds(horizontal)">
                                      <p:cBhvr>
                                        <p:cTn id="68" dur="500"/>
                                        <p:tgtEl>
                                          <p:spTgt spid="39939">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39939">
                                            <p:txEl>
                                              <p:pRg st="1" end="1"/>
                                            </p:txEl>
                                          </p:spTgt>
                                        </p:tgtEl>
                                        <p:attrNameLst>
                                          <p:attrName>style.visibility</p:attrName>
                                        </p:attrNameLst>
                                      </p:cBhvr>
                                      <p:to>
                                        <p:strVal val="visible"/>
                                      </p:to>
                                    </p:set>
                                    <p:animEffect transition="in" filter="blinds(horizontal)">
                                      <p:cBhvr>
                                        <p:cTn id="73" dur="500"/>
                                        <p:tgtEl>
                                          <p:spTgt spid="39939">
                                            <p:txEl>
                                              <p:pRg st="1" end="1"/>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39939">
                                            <p:txEl>
                                              <p:pRg st="2" end="2"/>
                                            </p:txEl>
                                          </p:spTgt>
                                        </p:tgtEl>
                                        <p:attrNameLst>
                                          <p:attrName>style.visibility</p:attrName>
                                        </p:attrNameLst>
                                      </p:cBhvr>
                                      <p:to>
                                        <p:strVal val="visible"/>
                                      </p:to>
                                    </p:set>
                                    <p:animEffect transition="in" filter="blinds(horizontal)">
                                      <p:cBhvr>
                                        <p:cTn id="78" dur="500"/>
                                        <p:tgtEl>
                                          <p:spTgt spid="39939">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39939">
                                            <p:txEl>
                                              <p:pRg st="3" end="3"/>
                                            </p:txEl>
                                          </p:spTgt>
                                        </p:tgtEl>
                                        <p:attrNameLst>
                                          <p:attrName>style.visibility</p:attrName>
                                        </p:attrNameLst>
                                      </p:cBhvr>
                                      <p:to>
                                        <p:strVal val="visible"/>
                                      </p:to>
                                    </p:set>
                                    <p:animEffect transition="in" filter="blinds(horizontal)">
                                      <p:cBhvr>
                                        <p:cTn id="83" dur="500"/>
                                        <p:tgtEl>
                                          <p:spTgt spid="39939">
                                            <p:txEl>
                                              <p:pRg st="3" end="3"/>
                                            </p:txEl>
                                          </p:spTgt>
                                        </p:tgtEl>
                                      </p:cBhvr>
                                    </p:animEffect>
                                  </p:childTnLst>
                                </p:cTn>
                              </p:par>
                              <p:par>
                                <p:cTn id="84" presetID="3" presetClass="entr" presetSubtype="10" fill="hold" nodeType="withEffect">
                                  <p:stCondLst>
                                    <p:cond delay="0"/>
                                  </p:stCondLst>
                                  <p:childTnLst>
                                    <p:set>
                                      <p:cBhvr>
                                        <p:cTn id="85" dur="1" fill="hold">
                                          <p:stCondLst>
                                            <p:cond delay="0"/>
                                          </p:stCondLst>
                                        </p:cTn>
                                        <p:tgtEl>
                                          <p:spTgt spid="39939">
                                            <p:txEl>
                                              <p:pRg st="4" end="4"/>
                                            </p:txEl>
                                          </p:spTgt>
                                        </p:tgtEl>
                                        <p:attrNameLst>
                                          <p:attrName>style.visibility</p:attrName>
                                        </p:attrNameLst>
                                      </p:cBhvr>
                                      <p:to>
                                        <p:strVal val="visible"/>
                                      </p:to>
                                    </p:set>
                                    <p:animEffect transition="in" filter="blinds(horizontal)">
                                      <p:cBhvr>
                                        <p:cTn id="86" dur="500"/>
                                        <p:tgtEl>
                                          <p:spTgt spid="39939">
                                            <p:txEl>
                                              <p:pRg st="4" end="4"/>
                                            </p:txEl>
                                          </p:spTgt>
                                        </p:tgtEl>
                                      </p:cBhvr>
                                    </p:animEffect>
                                  </p:childTnLst>
                                </p:cTn>
                              </p:par>
                              <p:par>
                                <p:cTn id="87" presetID="3" presetClass="entr" presetSubtype="10" fill="hold" nodeType="withEffect">
                                  <p:stCondLst>
                                    <p:cond delay="0"/>
                                  </p:stCondLst>
                                  <p:childTnLst>
                                    <p:set>
                                      <p:cBhvr>
                                        <p:cTn id="88" dur="1" fill="hold">
                                          <p:stCondLst>
                                            <p:cond delay="0"/>
                                          </p:stCondLst>
                                        </p:cTn>
                                        <p:tgtEl>
                                          <p:spTgt spid="39939">
                                            <p:txEl>
                                              <p:pRg st="5" end="5"/>
                                            </p:txEl>
                                          </p:spTgt>
                                        </p:tgtEl>
                                        <p:attrNameLst>
                                          <p:attrName>style.visibility</p:attrName>
                                        </p:attrNameLst>
                                      </p:cBhvr>
                                      <p:to>
                                        <p:strVal val="visible"/>
                                      </p:to>
                                    </p:set>
                                    <p:animEffect transition="in" filter="blinds(horizontal)">
                                      <p:cBhvr>
                                        <p:cTn id="89" dur="500"/>
                                        <p:tgtEl>
                                          <p:spTgt spid="39939">
                                            <p:txEl>
                                              <p:pRg st="5" end="5"/>
                                            </p:txEl>
                                          </p:spTgt>
                                        </p:tgtEl>
                                      </p:cBhvr>
                                    </p:animEffect>
                                  </p:childTnLst>
                                </p:cTn>
                              </p:par>
                              <p:par>
                                <p:cTn id="90" presetID="3" presetClass="entr" presetSubtype="10" fill="hold" nodeType="withEffect">
                                  <p:stCondLst>
                                    <p:cond delay="0"/>
                                  </p:stCondLst>
                                  <p:childTnLst>
                                    <p:set>
                                      <p:cBhvr>
                                        <p:cTn id="91" dur="1" fill="hold">
                                          <p:stCondLst>
                                            <p:cond delay="0"/>
                                          </p:stCondLst>
                                        </p:cTn>
                                        <p:tgtEl>
                                          <p:spTgt spid="39939">
                                            <p:txEl>
                                              <p:pRg st="6" end="6"/>
                                            </p:txEl>
                                          </p:spTgt>
                                        </p:tgtEl>
                                        <p:attrNameLst>
                                          <p:attrName>style.visibility</p:attrName>
                                        </p:attrNameLst>
                                      </p:cBhvr>
                                      <p:to>
                                        <p:strVal val="visible"/>
                                      </p:to>
                                    </p:set>
                                    <p:animEffect transition="in" filter="blinds(horizontal)">
                                      <p:cBhvr>
                                        <p:cTn id="92" dur="500"/>
                                        <p:tgtEl>
                                          <p:spTgt spid="39939">
                                            <p:txEl>
                                              <p:pRg st="6" end="6"/>
                                            </p:txEl>
                                          </p:spTgt>
                                        </p:tgtEl>
                                      </p:cBhvr>
                                    </p:animEffect>
                                  </p:childTnLst>
                                </p:cTn>
                              </p:par>
                              <p:par>
                                <p:cTn id="93" presetID="3" presetClass="entr" presetSubtype="10" fill="hold" nodeType="withEffect">
                                  <p:stCondLst>
                                    <p:cond delay="0"/>
                                  </p:stCondLst>
                                  <p:childTnLst>
                                    <p:set>
                                      <p:cBhvr>
                                        <p:cTn id="94" dur="1" fill="hold">
                                          <p:stCondLst>
                                            <p:cond delay="0"/>
                                          </p:stCondLst>
                                        </p:cTn>
                                        <p:tgtEl>
                                          <p:spTgt spid="39939">
                                            <p:txEl>
                                              <p:pRg st="7" end="7"/>
                                            </p:txEl>
                                          </p:spTgt>
                                        </p:tgtEl>
                                        <p:attrNameLst>
                                          <p:attrName>style.visibility</p:attrName>
                                        </p:attrNameLst>
                                      </p:cBhvr>
                                      <p:to>
                                        <p:strVal val="visible"/>
                                      </p:to>
                                    </p:set>
                                    <p:animEffect transition="in" filter="blinds(horizontal)">
                                      <p:cBhvr>
                                        <p:cTn id="95" dur="500"/>
                                        <p:tgtEl>
                                          <p:spTgt spid="39939">
                                            <p:txEl>
                                              <p:pRg st="7" end="7"/>
                                            </p:txEl>
                                          </p:spTgt>
                                        </p:tgtEl>
                                      </p:cBhvr>
                                    </p:animEffect>
                                  </p:childTnLst>
                                </p:cTn>
                              </p:par>
                              <p:par>
                                <p:cTn id="96" presetID="3" presetClass="entr" presetSubtype="10" fill="hold" nodeType="withEffect">
                                  <p:stCondLst>
                                    <p:cond delay="0"/>
                                  </p:stCondLst>
                                  <p:childTnLst>
                                    <p:set>
                                      <p:cBhvr>
                                        <p:cTn id="97" dur="1" fill="hold">
                                          <p:stCondLst>
                                            <p:cond delay="0"/>
                                          </p:stCondLst>
                                        </p:cTn>
                                        <p:tgtEl>
                                          <p:spTgt spid="39939">
                                            <p:txEl>
                                              <p:pRg st="8" end="8"/>
                                            </p:txEl>
                                          </p:spTgt>
                                        </p:tgtEl>
                                        <p:attrNameLst>
                                          <p:attrName>style.visibility</p:attrName>
                                        </p:attrNameLst>
                                      </p:cBhvr>
                                      <p:to>
                                        <p:strVal val="visible"/>
                                      </p:to>
                                    </p:set>
                                    <p:animEffect transition="in" filter="blinds(horizontal)">
                                      <p:cBhvr>
                                        <p:cTn id="98" dur="500"/>
                                        <p:tgtEl>
                                          <p:spTgt spid="39939">
                                            <p:txEl>
                                              <p:pRg st="8" end="8"/>
                                            </p:txEl>
                                          </p:spTgt>
                                        </p:tgtEl>
                                      </p:cBhvr>
                                    </p:animEffect>
                                  </p:childTnLst>
                                </p:cTn>
                              </p:par>
                              <p:par>
                                <p:cTn id="99" presetID="3" presetClass="entr" presetSubtype="10" fill="hold" nodeType="withEffect">
                                  <p:stCondLst>
                                    <p:cond delay="0"/>
                                  </p:stCondLst>
                                  <p:childTnLst>
                                    <p:set>
                                      <p:cBhvr>
                                        <p:cTn id="100" dur="1" fill="hold">
                                          <p:stCondLst>
                                            <p:cond delay="0"/>
                                          </p:stCondLst>
                                        </p:cTn>
                                        <p:tgtEl>
                                          <p:spTgt spid="39939">
                                            <p:txEl>
                                              <p:pRg st="9" end="9"/>
                                            </p:txEl>
                                          </p:spTgt>
                                        </p:tgtEl>
                                        <p:attrNameLst>
                                          <p:attrName>style.visibility</p:attrName>
                                        </p:attrNameLst>
                                      </p:cBhvr>
                                      <p:to>
                                        <p:strVal val="visible"/>
                                      </p:to>
                                    </p:set>
                                    <p:animEffect transition="in" filter="blinds(horizontal)">
                                      <p:cBhvr>
                                        <p:cTn id="101" dur="500"/>
                                        <p:tgtEl>
                                          <p:spTgt spid="39939">
                                            <p:txEl>
                                              <p:pRg st="9" end="9"/>
                                            </p:txEl>
                                          </p:spTgt>
                                        </p:tgtEl>
                                      </p:cBhvr>
                                    </p:animEffect>
                                  </p:childTnLst>
                                </p:cTn>
                              </p:par>
                              <p:par>
                                <p:cTn id="102" presetID="3" presetClass="entr" presetSubtype="10" fill="hold" nodeType="withEffect">
                                  <p:stCondLst>
                                    <p:cond delay="0"/>
                                  </p:stCondLst>
                                  <p:childTnLst>
                                    <p:set>
                                      <p:cBhvr>
                                        <p:cTn id="103" dur="1" fill="hold">
                                          <p:stCondLst>
                                            <p:cond delay="0"/>
                                          </p:stCondLst>
                                        </p:cTn>
                                        <p:tgtEl>
                                          <p:spTgt spid="39939">
                                            <p:txEl>
                                              <p:pRg st="10" end="10"/>
                                            </p:txEl>
                                          </p:spTgt>
                                        </p:tgtEl>
                                        <p:attrNameLst>
                                          <p:attrName>style.visibility</p:attrName>
                                        </p:attrNameLst>
                                      </p:cBhvr>
                                      <p:to>
                                        <p:strVal val="visible"/>
                                      </p:to>
                                    </p:set>
                                    <p:animEffect transition="in" filter="blinds(horizontal)">
                                      <p:cBhvr>
                                        <p:cTn id="104" dur="500"/>
                                        <p:tgtEl>
                                          <p:spTgt spid="39939">
                                            <p:txEl>
                                              <p:pRg st="10" end="10"/>
                                            </p:txEl>
                                          </p:spTgt>
                                        </p:tgtEl>
                                      </p:cBhvr>
                                    </p:animEffect>
                                  </p:childTnLst>
                                </p:cTn>
                              </p:par>
                              <p:par>
                                <p:cTn id="105" presetID="3" presetClass="entr" presetSubtype="10" fill="hold" nodeType="withEffect">
                                  <p:stCondLst>
                                    <p:cond delay="0"/>
                                  </p:stCondLst>
                                  <p:childTnLst>
                                    <p:set>
                                      <p:cBhvr>
                                        <p:cTn id="106" dur="1" fill="hold">
                                          <p:stCondLst>
                                            <p:cond delay="0"/>
                                          </p:stCondLst>
                                        </p:cTn>
                                        <p:tgtEl>
                                          <p:spTgt spid="39939">
                                            <p:txEl>
                                              <p:pRg st="11" end="11"/>
                                            </p:txEl>
                                          </p:spTgt>
                                        </p:tgtEl>
                                        <p:attrNameLst>
                                          <p:attrName>style.visibility</p:attrName>
                                        </p:attrNameLst>
                                      </p:cBhvr>
                                      <p:to>
                                        <p:strVal val="visible"/>
                                      </p:to>
                                    </p:set>
                                    <p:animEffect transition="in" filter="blinds(horizontal)">
                                      <p:cBhvr>
                                        <p:cTn id="107" dur="500"/>
                                        <p:tgtEl>
                                          <p:spTgt spid="39939">
                                            <p:txEl>
                                              <p:pRg st="11" end="11"/>
                                            </p:txEl>
                                          </p:spTgt>
                                        </p:tgtEl>
                                      </p:cBhvr>
                                    </p:animEffect>
                                  </p:childTnLst>
                                </p:cTn>
                              </p:par>
                              <p:par>
                                <p:cTn id="108" presetID="3" presetClass="entr" presetSubtype="10" fill="hold" nodeType="withEffect">
                                  <p:stCondLst>
                                    <p:cond delay="0"/>
                                  </p:stCondLst>
                                  <p:childTnLst>
                                    <p:set>
                                      <p:cBhvr>
                                        <p:cTn id="109" dur="1" fill="hold">
                                          <p:stCondLst>
                                            <p:cond delay="0"/>
                                          </p:stCondLst>
                                        </p:cTn>
                                        <p:tgtEl>
                                          <p:spTgt spid="39939">
                                            <p:txEl>
                                              <p:pRg st="12" end="12"/>
                                            </p:txEl>
                                          </p:spTgt>
                                        </p:tgtEl>
                                        <p:attrNameLst>
                                          <p:attrName>style.visibility</p:attrName>
                                        </p:attrNameLst>
                                      </p:cBhvr>
                                      <p:to>
                                        <p:strVal val="visible"/>
                                      </p:to>
                                    </p:set>
                                    <p:animEffect transition="in" filter="blinds(horizontal)">
                                      <p:cBhvr>
                                        <p:cTn id="110" dur="500"/>
                                        <p:tgtEl>
                                          <p:spTgt spid="39939">
                                            <p:txEl>
                                              <p:pRg st="12" end="12"/>
                                            </p:txEl>
                                          </p:spTgt>
                                        </p:tgtEl>
                                      </p:cBhvr>
                                    </p:animEffect>
                                  </p:childTnLst>
                                </p:cTn>
                              </p:par>
                              <p:par>
                                <p:cTn id="111" presetID="3" presetClass="entr" presetSubtype="10" fill="hold" nodeType="withEffect">
                                  <p:stCondLst>
                                    <p:cond delay="0"/>
                                  </p:stCondLst>
                                  <p:childTnLst>
                                    <p:set>
                                      <p:cBhvr>
                                        <p:cTn id="112" dur="1" fill="hold">
                                          <p:stCondLst>
                                            <p:cond delay="0"/>
                                          </p:stCondLst>
                                        </p:cTn>
                                        <p:tgtEl>
                                          <p:spTgt spid="39939">
                                            <p:txEl>
                                              <p:pRg st="13" end="13"/>
                                            </p:txEl>
                                          </p:spTgt>
                                        </p:tgtEl>
                                        <p:attrNameLst>
                                          <p:attrName>style.visibility</p:attrName>
                                        </p:attrNameLst>
                                      </p:cBhvr>
                                      <p:to>
                                        <p:strVal val="visible"/>
                                      </p:to>
                                    </p:set>
                                    <p:animEffect transition="in" filter="blinds(horizontal)">
                                      <p:cBhvr>
                                        <p:cTn id="113" dur="500"/>
                                        <p:tgtEl>
                                          <p:spTgt spid="3993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2276475" y="4275138"/>
            <a:ext cx="6059488" cy="1598612"/>
          </a:xfrm>
        </p:spPr>
        <p:txBody>
          <a:bodyPr rtlCol="0">
            <a:noAutofit/>
          </a:bodyPr>
          <a:lstStyle/>
          <a:p>
            <a:pPr fontAlgn="auto">
              <a:spcAft>
                <a:spcPts val="0"/>
              </a:spcAft>
              <a:defRPr/>
            </a:pPr>
            <a:r>
              <a:rPr lang="en-US" b="1" dirty="0" smtClean="0"/>
              <a:t>Organizations, Immigration and Elections</a:t>
            </a:r>
            <a:endParaRPr lang="en-US" dirty="0"/>
          </a:p>
        </p:txBody>
      </p:sp>
      <p:sp>
        <p:nvSpPr>
          <p:cNvPr id="14338" name="Subtitle 2"/>
          <p:cNvSpPr>
            <a:spLocks noGrp="1"/>
          </p:cNvSpPr>
          <p:nvPr>
            <p:ph type="subTitle" idx="1"/>
          </p:nvPr>
        </p:nvSpPr>
        <p:spPr>
          <a:xfrm rot="360000">
            <a:off x="3165475" y="5049838"/>
            <a:ext cx="4837113" cy="1041400"/>
          </a:xfrm>
        </p:spPr>
        <p:txBody>
          <a:bodyPr/>
          <a:lstStyle/>
          <a:p>
            <a:r>
              <a:rPr lang="en-US" smtClean="0"/>
              <a:t> </a:t>
            </a:r>
          </a:p>
          <a:p>
            <a:endParaRPr lang="en-US" smtClean="0"/>
          </a:p>
        </p:txBody>
      </p:sp>
      <p:pic>
        <p:nvPicPr>
          <p:cNvPr id="14339" name="Picture 3"/>
          <p:cNvPicPr>
            <a:picLocks noChangeAspect="1"/>
          </p:cNvPicPr>
          <p:nvPr/>
        </p:nvPicPr>
        <p:blipFill>
          <a:blip r:embed="rId2"/>
          <a:srcRect/>
          <a:stretch>
            <a:fillRect/>
          </a:stretch>
        </p:blipFill>
        <p:spPr bwMode="auto">
          <a:xfrm rot="-1571113">
            <a:off x="409575" y="833438"/>
            <a:ext cx="4143375" cy="2762250"/>
          </a:xfrm>
          <a:prstGeom prst="rect">
            <a:avLst/>
          </a:prstGeom>
          <a:noFill/>
          <a:ln w="9525">
            <a:noFill/>
            <a:miter lim="800000"/>
            <a:headEnd/>
            <a:tailEnd/>
          </a:ln>
        </p:spPr>
      </p:pic>
      <p:pic>
        <p:nvPicPr>
          <p:cNvPr id="14340" name="Picture 4"/>
          <p:cNvPicPr>
            <a:picLocks noChangeAspect="1"/>
          </p:cNvPicPr>
          <p:nvPr/>
        </p:nvPicPr>
        <p:blipFill>
          <a:blip r:embed="rId3"/>
          <a:srcRect/>
          <a:stretch>
            <a:fillRect/>
          </a:stretch>
        </p:blipFill>
        <p:spPr bwMode="auto">
          <a:xfrm rot="1200806">
            <a:off x="4422775" y="690563"/>
            <a:ext cx="4572000" cy="304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sz="2400" smtClean="0"/>
              <a:t>PROS AND CONS OF U.S. PARTICIPATION IN INTERNATIONAL ORGANIZATIONS AND TREATIES</a:t>
            </a:r>
            <a:br>
              <a:rPr lang="en-US" sz="2400" smtClean="0"/>
            </a:br>
            <a:endParaRPr lang="en-US" sz="2400" smtClean="0"/>
          </a:p>
        </p:txBody>
      </p:sp>
      <p:sp>
        <p:nvSpPr>
          <p:cNvPr id="4" name="Content Placeholder 3"/>
          <p:cNvSpPr>
            <a:spLocks noGrp="1"/>
          </p:cNvSpPr>
          <p:nvPr>
            <p:ph sz="quarter" idx="13"/>
          </p:nvPr>
        </p:nvSpPr>
        <p:spPr>
          <a:xfrm>
            <a:off x="228600" y="2038350"/>
            <a:ext cx="4270375" cy="3951288"/>
          </a:xfrm>
        </p:spPr>
        <p:txBody>
          <a:bodyPr rtlCol="0">
            <a:normAutofit/>
          </a:bodyPr>
          <a:lstStyle/>
          <a:p>
            <a:pPr marL="0" indent="0" fontAlgn="auto">
              <a:spcAft>
                <a:spcPts val="0"/>
              </a:spcAft>
              <a:buFont typeface="Rage Italic" pitchFamily="66" charset="0"/>
              <a:buNone/>
              <a:defRPr/>
            </a:pPr>
            <a:r>
              <a:rPr lang="en-US" dirty="0">
                <a:solidFill>
                  <a:schemeClr val="tx1">
                    <a:lumMod val="75000"/>
                    <a:lumOff val="25000"/>
                  </a:schemeClr>
                </a:solidFill>
              </a:rPr>
              <a:t>Pros</a:t>
            </a:r>
            <a:endParaRPr lang="en-US" sz="2000" dirty="0">
              <a:solidFill>
                <a:schemeClr val="tx1">
                  <a:lumMod val="75000"/>
                  <a:lumOff val="25000"/>
                </a:schemeClr>
              </a:solidFill>
            </a:endParaRPr>
          </a:p>
          <a:p>
            <a:pPr marL="557784" lvl="1" fontAlgn="auto">
              <a:spcAft>
                <a:spcPts val="0"/>
              </a:spcAft>
              <a:defRPr/>
            </a:pPr>
            <a:r>
              <a:rPr lang="en-US" sz="2400" u="sng" dirty="0">
                <a:solidFill>
                  <a:schemeClr val="tx1">
                    <a:lumMod val="75000"/>
                    <a:lumOff val="25000"/>
                  </a:schemeClr>
                </a:solidFill>
              </a:rPr>
              <a:t>Influence</a:t>
            </a:r>
            <a:r>
              <a:rPr lang="en-US" sz="2400" dirty="0">
                <a:solidFill>
                  <a:schemeClr val="tx1">
                    <a:lumMod val="75000"/>
                    <a:lumOff val="25000"/>
                  </a:schemeClr>
                </a:solidFill>
              </a:rPr>
              <a:t> international policy</a:t>
            </a:r>
            <a:endParaRPr lang="en-US" sz="2000" dirty="0">
              <a:solidFill>
                <a:schemeClr val="tx1">
                  <a:lumMod val="75000"/>
                  <a:lumOff val="25000"/>
                </a:schemeClr>
              </a:solidFill>
            </a:endParaRPr>
          </a:p>
          <a:p>
            <a:pPr marL="557784" lvl="1" fontAlgn="auto">
              <a:spcAft>
                <a:spcPts val="0"/>
              </a:spcAft>
              <a:defRPr/>
            </a:pPr>
            <a:r>
              <a:rPr lang="en-US" sz="2400" dirty="0">
                <a:solidFill>
                  <a:schemeClr val="tx1">
                    <a:lumMod val="75000"/>
                    <a:lumOff val="25000"/>
                  </a:schemeClr>
                </a:solidFill>
              </a:rPr>
              <a:t>Protect American </a:t>
            </a:r>
            <a:r>
              <a:rPr lang="en-US" sz="2400" u="sng" dirty="0">
                <a:solidFill>
                  <a:schemeClr val="tx1">
                    <a:lumMod val="75000"/>
                    <a:lumOff val="25000"/>
                  </a:schemeClr>
                </a:solidFill>
              </a:rPr>
              <a:t>interest</a:t>
            </a:r>
            <a:endParaRPr lang="en-US" sz="2000" dirty="0">
              <a:solidFill>
                <a:schemeClr val="tx1">
                  <a:lumMod val="75000"/>
                  <a:lumOff val="25000"/>
                </a:schemeClr>
              </a:solidFill>
            </a:endParaRPr>
          </a:p>
          <a:p>
            <a:pPr marL="557784" lvl="1" fontAlgn="auto">
              <a:spcAft>
                <a:spcPts val="0"/>
              </a:spcAft>
              <a:defRPr/>
            </a:pPr>
            <a:r>
              <a:rPr lang="en-US" sz="2400" dirty="0">
                <a:solidFill>
                  <a:schemeClr val="tx1">
                    <a:lumMod val="75000"/>
                    <a:lumOff val="25000"/>
                  </a:schemeClr>
                </a:solidFill>
              </a:rPr>
              <a:t>Protect American </a:t>
            </a:r>
            <a:r>
              <a:rPr lang="en-US" sz="2400" u="sng" dirty="0">
                <a:solidFill>
                  <a:schemeClr val="tx1">
                    <a:lumMod val="75000"/>
                    <a:lumOff val="25000"/>
                  </a:schemeClr>
                </a:solidFill>
              </a:rPr>
              <a:t>security</a:t>
            </a:r>
            <a:endParaRPr lang="en-US" sz="2000" dirty="0">
              <a:solidFill>
                <a:schemeClr val="tx1">
                  <a:lumMod val="75000"/>
                  <a:lumOff val="25000"/>
                </a:schemeClr>
              </a:solidFill>
            </a:endParaRPr>
          </a:p>
          <a:p>
            <a:pPr marL="557784" lvl="1" fontAlgn="auto">
              <a:spcAft>
                <a:spcPts val="0"/>
              </a:spcAft>
              <a:defRPr/>
            </a:pPr>
            <a:r>
              <a:rPr lang="en-US" sz="2400" u="sng" dirty="0">
                <a:solidFill>
                  <a:schemeClr val="tx1">
                    <a:lumMod val="75000"/>
                    <a:lumOff val="25000"/>
                  </a:schemeClr>
                </a:solidFill>
              </a:rPr>
              <a:t>Assist</a:t>
            </a:r>
            <a:r>
              <a:rPr lang="en-US" sz="2400" dirty="0">
                <a:solidFill>
                  <a:schemeClr val="tx1">
                    <a:lumMod val="75000"/>
                    <a:lumOff val="25000"/>
                  </a:schemeClr>
                </a:solidFill>
              </a:rPr>
              <a:t> other countries</a:t>
            </a:r>
            <a:endParaRPr lang="en-US" sz="2000" dirty="0">
              <a:solidFill>
                <a:schemeClr val="tx1">
                  <a:lumMod val="75000"/>
                  <a:lumOff val="25000"/>
                </a:schemeClr>
              </a:solidFill>
            </a:endParaRPr>
          </a:p>
          <a:p>
            <a:pPr fontAlgn="auto">
              <a:spcAft>
                <a:spcPts val="0"/>
              </a:spcAft>
              <a:defRPr/>
            </a:pPr>
            <a:endParaRPr lang="en-US" dirty="0">
              <a:solidFill>
                <a:schemeClr val="tx1">
                  <a:lumMod val="75000"/>
                  <a:lumOff val="25000"/>
                </a:schemeClr>
              </a:solidFill>
            </a:endParaRPr>
          </a:p>
        </p:txBody>
      </p:sp>
      <p:sp>
        <p:nvSpPr>
          <p:cNvPr id="15363" name="Content Placeholder 4"/>
          <p:cNvSpPr>
            <a:spLocks noGrp="1"/>
          </p:cNvSpPr>
          <p:nvPr>
            <p:ph sz="quarter" idx="14"/>
          </p:nvPr>
        </p:nvSpPr>
        <p:spPr>
          <a:xfrm>
            <a:off x="4645025" y="2038350"/>
            <a:ext cx="4117975" cy="3951288"/>
          </a:xfrm>
        </p:spPr>
        <p:txBody>
          <a:bodyPr/>
          <a:lstStyle/>
          <a:p>
            <a:pPr marL="0" indent="0">
              <a:buFont typeface="Rage Italic" pitchFamily="66" charset="0"/>
              <a:buNone/>
            </a:pPr>
            <a:r>
              <a:rPr lang="en-US" smtClean="0"/>
              <a:t>Cons</a:t>
            </a:r>
            <a:endParaRPr lang="en-US" sz="2000" smtClean="0"/>
          </a:p>
          <a:p>
            <a:pPr lvl="1"/>
            <a:r>
              <a:rPr lang="en-US" sz="2400" smtClean="0"/>
              <a:t>Potential loss of American </a:t>
            </a:r>
            <a:r>
              <a:rPr lang="en-US" sz="2400" u="sng" smtClean="0"/>
              <a:t>sovereignty</a:t>
            </a:r>
            <a:endParaRPr lang="en-US" sz="2000" smtClean="0"/>
          </a:p>
          <a:p>
            <a:pPr lvl="1"/>
            <a:r>
              <a:rPr lang="en-US" sz="2400" smtClean="0"/>
              <a:t>Potential loss of American </a:t>
            </a:r>
            <a:r>
              <a:rPr lang="en-US" sz="2400" u="sng" smtClean="0"/>
              <a:t>security</a:t>
            </a:r>
            <a:endParaRPr lang="en-US" sz="2000" smtClean="0"/>
          </a:p>
          <a:p>
            <a:pPr marL="0" indent="0">
              <a:buFont typeface="Rage Italic" pitchFamily="66" charset="0"/>
              <a:buNone/>
            </a:pPr>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2"/>
          <p:cNvSpPr>
            <a:spLocks noGrp="1"/>
          </p:cNvSpPr>
          <p:nvPr>
            <p:ph idx="1"/>
          </p:nvPr>
        </p:nvSpPr>
        <p:spPr>
          <a:xfrm>
            <a:off x="304800" y="304800"/>
            <a:ext cx="8534400" cy="5684838"/>
          </a:xfrm>
        </p:spPr>
        <p:txBody>
          <a:bodyPr/>
          <a:lstStyle/>
          <a:p>
            <a:pPr marL="0" indent="0">
              <a:buFont typeface="Rage Italic" pitchFamily="66" charset="0"/>
              <a:buNone/>
            </a:pPr>
            <a:r>
              <a:rPr lang="en-US" smtClean="0"/>
              <a:t>The end goal for a state’s participation in international </a:t>
            </a:r>
            <a:r>
              <a:rPr lang="en-US" u="sng" smtClean="0"/>
              <a:t>relations</a:t>
            </a:r>
            <a:r>
              <a:rPr lang="en-US" smtClean="0"/>
              <a:t> is to attain a </a:t>
            </a:r>
            <a:r>
              <a:rPr lang="en-US" u="sng" smtClean="0"/>
              <a:t>favorable</a:t>
            </a:r>
            <a:r>
              <a:rPr lang="en-US" smtClean="0"/>
              <a:t> outcome for their country. This is seen either in favoring or opposing different treaties or joining various organizations. </a:t>
            </a:r>
            <a:r>
              <a:rPr lang="en-US" i="1" smtClean="0"/>
              <a:t>Many representatives feel like participation in these global organizations </a:t>
            </a:r>
            <a:r>
              <a:rPr lang="en-US" i="1" u="sng" smtClean="0"/>
              <a:t>undermine</a:t>
            </a:r>
            <a:r>
              <a:rPr lang="en-US" i="1" smtClean="0"/>
              <a:t> the U.S. sovereignty through the use of these treaties.</a:t>
            </a:r>
            <a:r>
              <a:rPr lang="en-US" smtClean="0"/>
              <a:t> </a:t>
            </a:r>
          </a:p>
          <a:p>
            <a:pPr marL="0" indent="0">
              <a:buFont typeface="Rage Italic" pitchFamily="66" charset="0"/>
              <a:buNone/>
            </a:pPr>
            <a:endParaRPr lang="en-US" smtClean="0"/>
          </a:p>
        </p:txBody>
      </p:sp>
      <p:pic>
        <p:nvPicPr>
          <p:cNvPr id="16386" name="Picture 1"/>
          <p:cNvPicPr>
            <a:picLocks noChangeAspect="1"/>
          </p:cNvPicPr>
          <p:nvPr/>
        </p:nvPicPr>
        <p:blipFill>
          <a:blip r:embed="rId2"/>
          <a:srcRect/>
          <a:stretch>
            <a:fillRect/>
          </a:stretch>
        </p:blipFill>
        <p:spPr bwMode="auto">
          <a:xfrm>
            <a:off x="4338638" y="3597275"/>
            <a:ext cx="4800600" cy="3211513"/>
          </a:xfrm>
          <a:prstGeom prst="rect">
            <a:avLst/>
          </a:prstGeom>
          <a:noFill/>
          <a:ln w="9525">
            <a:noFill/>
            <a:miter lim="800000"/>
            <a:headEnd/>
            <a:tailEnd/>
          </a:ln>
        </p:spPr>
      </p:pic>
      <p:pic>
        <p:nvPicPr>
          <p:cNvPr id="16387" name="Picture 3"/>
          <p:cNvPicPr>
            <a:picLocks noChangeAspect="1"/>
          </p:cNvPicPr>
          <p:nvPr/>
        </p:nvPicPr>
        <p:blipFill>
          <a:blip r:embed="rId3"/>
          <a:srcRect/>
          <a:stretch>
            <a:fillRect/>
          </a:stretch>
        </p:blipFill>
        <p:spPr bwMode="auto">
          <a:xfrm>
            <a:off x="130175" y="3276600"/>
            <a:ext cx="4213225" cy="210661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idx="1"/>
          </p:nvPr>
        </p:nvSpPr>
        <p:spPr>
          <a:xfrm>
            <a:off x="228600" y="228600"/>
            <a:ext cx="8686800" cy="5761038"/>
          </a:xfrm>
        </p:spPr>
        <p:txBody>
          <a:bodyPr/>
          <a:lstStyle/>
          <a:p>
            <a:pPr marL="0" indent="0">
              <a:buFont typeface="Rage Italic" pitchFamily="66" charset="0"/>
              <a:buNone/>
            </a:pPr>
            <a:r>
              <a:rPr lang="en-US" smtClean="0"/>
              <a:t>Current examples include:</a:t>
            </a:r>
            <a:endParaRPr lang="en-US" sz="2000" smtClean="0"/>
          </a:p>
          <a:p>
            <a:pPr lvl="1"/>
            <a:r>
              <a:rPr lang="en-US" sz="2400" smtClean="0"/>
              <a:t>UN Convention on the Law of the SEA – opposed by President Reagan and numerous lawmakers because it gives power to a UN commission that has limited </a:t>
            </a:r>
            <a:r>
              <a:rPr lang="en-US" sz="2400" u="sng" smtClean="0"/>
              <a:t>accountability</a:t>
            </a:r>
            <a:r>
              <a:rPr lang="en-US" sz="2400" smtClean="0"/>
              <a:t>; would impede U.S. </a:t>
            </a:r>
            <a:r>
              <a:rPr lang="en-US" sz="2400" u="sng" smtClean="0"/>
              <a:t>sovereign</a:t>
            </a:r>
            <a:r>
              <a:rPr lang="en-US" sz="2400" smtClean="0"/>
              <a:t> security efforts and open the U.S. to numerous legal cases.</a:t>
            </a:r>
            <a:endParaRPr lang="en-US" sz="2000" smtClean="0"/>
          </a:p>
          <a:p>
            <a:pPr marL="0" indent="0">
              <a:buFont typeface="Rage Italic" pitchFamily="66" charset="0"/>
              <a:buNone/>
            </a:pPr>
            <a:endParaRPr lang="en-US" smtClean="0"/>
          </a:p>
        </p:txBody>
      </p:sp>
      <p:pic>
        <p:nvPicPr>
          <p:cNvPr id="17410" name="Picture 2"/>
          <p:cNvPicPr>
            <a:picLocks noChangeAspect="1" noChangeArrowheads="1"/>
          </p:cNvPicPr>
          <p:nvPr/>
        </p:nvPicPr>
        <p:blipFill>
          <a:blip r:embed="rId2"/>
          <a:srcRect l="26054" t="52345" r="35889" b="17628"/>
          <a:stretch>
            <a:fillRect/>
          </a:stretch>
        </p:blipFill>
        <p:spPr bwMode="auto">
          <a:xfrm>
            <a:off x="685800" y="2895600"/>
            <a:ext cx="7897813" cy="3505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2"/>
          <p:cNvSpPr>
            <a:spLocks noGrp="1"/>
          </p:cNvSpPr>
          <p:nvPr>
            <p:ph idx="1"/>
          </p:nvPr>
        </p:nvSpPr>
        <p:spPr>
          <a:xfrm>
            <a:off x="76200" y="152400"/>
            <a:ext cx="9067800" cy="5837238"/>
          </a:xfrm>
        </p:spPr>
        <p:txBody>
          <a:bodyPr/>
          <a:lstStyle/>
          <a:p>
            <a:pPr lvl="1"/>
            <a:r>
              <a:rPr lang="en-US" sz="2400" smtClean="0"/>
              <a:t>Kyoto Protocol – opposed by President George W. Bush and numerous lawmakers because it imposed drastic cuts in </a:t>
            </a:r>
            <a:r>
              <a:rPr lang="en-US" sz="2400" u="sng" smtClean="0"/>
              <a:t>pollution</a:t>
            </a:r>
            <a:r>
              <a:rPr lang="en-US" sz="2400" smtClean="0"/>
              <a:t>, which would have cost the U.S. government </a:t>
            </a:r>
            <a:r>
              <a:rPr lang="en-US" sz="2400" u="sng" smtClean="0"/>
              <a:t>billions</a:t>
            </a:r>
            <a:r>
              <a:rPr lang="en-US" sz="2400" smtClean="0"/>
              <a:t> of dollars and loss of millions of </a:t>
            </a:r>
            <a:r>
              <a:rPr lang="en-US" sz="2400" u="sng" smtClean="0"/>
              <a:t>jobs</a:t>
            </a:r>
            <a:endParaRPr lang="en-US" sz="2000" smtClean="0"/>
          </a:p>
          <a:p>
            <a:endParaRPr lang="en-US" smtClean="0"/>
          </a:p>
        </p:txBody>
      </p:sp>
      <p:pic>
        <p:nvPicPr>
          <p:cNvPr id="18434" name="Picture 1"/>
          <p:cNvPicPr>
            <a:picLocks noChangeAspect="1"/>
          </p:cNvPicPr>
          <p:nvPr/>
        </p:nvPicPr>
        <p:blipFill>
          <a:blip r:embed="rId2"/>
          <a:srcRect/>
          <a:stretch>
            <a:fillRect/>
          </a:stretch>
        </p:blipFill>
        <p:spPr bwMode="auto">
          <a:xfrm>
            <a:off x="495300" y="1828800"/>
            <a:ext cx="8153400" cy="42386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2"/>
          <p:cNvSpPr>
            <a:spLocks noGrp="1"/>
          </p:cNvSpPr>
          <p:nvPr>
            <p:ph idx="1"/>
          </p:nvPr>
        </p:nvSpPr>
        <p:spPr>
          <a:xfrm>
            <a:off x="304800" y="457200"/>
            <a:ext cx="8610600" cy="5532438"/>
          </a:xfrm>
        </p:spPr>
        <p:txBody>
          <a:bodyPr/>
          <a:lstStyle/>
          <a:p>
            <a:pPr lvl="1"/>
            <a:r>
              <a:rPr lang="en-US" sz="2400" smtClean="0"/>
              <a:t>World Trade Organization – It is easier and more </a:t>
            </a:r>
            <a:r>
              <a:rPr lang="en-US" sz="2400" u="sng" smtClean="0"/>
              <a:t>profitable</a:t>
            </a:r>
            <a:r>
              <a:rPr lang="en-US" sz="2400" smtClean="0"/>
              <a:t> to businesses for U.S. commerce to have </a:t>
            </a:r>
            <a:r>
              <a:rPr lang="en-US" sz="2400" u="sng" smtClean="0"/>
              <a:t>few</a:t>
            </a:r>
            <a:r>
              <a:rPr lang="en-US" sz="2400" smtClean="0"/>
              <a:t> trade barriers. </a:t>
            </a:r>
            <a:endParaRPr lang="en-US" sz="2000" smtClean="0"/>
          </a:p>
          <a:p>
            <a:pPr marL="0" indent="0">
              <a:buFont typeface="Rage Italic" pitchFamily="66" charset="0"/>
              <a:buNone/>
            </a:pPr>
            <a:endParaRPr lang="en-US" smtClean="0"/>
          </a:p>
        </p:txBody>
      </p:sp>
      <p:pic>
        <p:nvPicPr>
          <p:cNvPr id="19458" name="Picture 1"/>
          <p:cNvPicPr>
            <a:picLocks noChangeAspect="1"/>
          </p:cNvPicPr>
          <p:nvPr/>
        </p:nvPicPr>
        <p:blipFill>
          <a:blip r:embed="rId2"/>
          <a:srcRect/>
          <a:stretch>
            <a:fillRect/>
          </a:stretch>
        </p:blipFill>
        <p:spPr bwMode="auto">
          <a:xfrm>
            <a:off x="1990725" y="1828800"/>
            <a:ext cx="5884863" cy="443071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533400" y="33338"/>
            <a:ext cx="8040688" cy="1441450"/>
          </a:xfrm>
        </p:spPr>
        <p:txBody>
          <a:bodyPr/>
          <a:lstStyle/>
          <a:p>
            <a:r>
              <a:rPr lang="en-US" sz="2400" b="1" smtClean="0"/>
              <a:t>Impact of international events, multinational corporations, government policies, and individuals on the 21</a:t>
            </a:r>
            <a:r>
              <a:rPr lang="en-US" sz="2400" b="1" baseline="30000" smtClean="0"/>
              <a:t>st</a:t>
            </a:r>
            <a:r>
              <a:rPr lang="en-US" sz="2400" b="1" smtClean="0"/>
              <a:t> century economy</a:t>
            </a:r>
            <a:r>
              <a:rPr lang="en-US" sz="2400" smtClean="0"/>
              <a:t/>
            </a:r>
            <a:br>
              <a:rPr lang="en-US" sz="2400" smtClean="0"/>
            </a:br>
            <a:endParaRPr lang="en-US" sz="2400" smtClean="0"/>
          </a:p>
        </p:txBody>
      </p:sp>
      <p:sp>
        <p:nvSpPr>
          <p:cNvPr id="3" name="Content Placeholder 2"/>
          <p:cNvSpPr>
            <a:spLocks noGrp="1"/>
          </p:cNvSpPr>
          <p:nvPr>
            <p:ph idx="1"/>
          </p:nvPr>
        </p:nvSpPr>
        <p:spPr>
          <a:xfrm>
            <a:off x="304800" y="1600200"/>
            <a:ext cx="8534400" cy="4389438"/>
          </a:xfrm>
        </p:spPr>
        <p:txBody>
          <a:bodyPr rtlCol="0">
            <a:normAutofit/>
          </a:bodyPr>
          <a:lstStyle/>
          <a:p>
            <a:pPr marL="0" indent="0" fontAlgn="auto">
              <a:spcAft>
                <a:spcPts val="0"/>
              </a:spcAft>
              <a:buFont typeface="Rage Italic" pitchFamily="66" charset="0"/>
              <a:buNone/>
              <a:defRPr/>
            </a:pPr>
            <a:r>
              <a:rPr lang="en-US" dirty="0">
                <a:solidFill>
                  <a:schemeClr val="tx1">
                    <a:lumMod val="75000"/>
                    <a:lumOff val="25000"/>
                  </a:schemeClr>
                </a:solidFill>
              </a:rPr>
              <a:t>Increased </a:t>
            </a:r>
            <a:r>
              <a:rPr lang="en-US" u="sng" dirty="0">
                <a:solidFill>
                  <a:schemeClr val="tx1">
                    <a:lumMod val="75000"/>
                    <a:lumOff val="25000"/>
                  </a:schemeClr>
                </a:solidFill>
              </a:rPr>
              <a:t>globalism</a:t>
            </a:r>
            <a:r>
              <a:rPr lang="en-US" dirty="0">
                <a:solidFill>
                  <a:schemeClr val="tx1">
                    <a:lumMod val="75000"/>
                    <a:lumOff val="25000"/>
                  </a:schemeClr>
                </a:solidFill>
              </a:rPr>
              <a:t> has caused a swiftly changing economy. With increased investments, quantity, quality, and reduced price of goods, the average American’s standard of living has </a:t>
            </a:r>
            <a:r>
              <a:rPr lang="en-US" u="sng" dirty="0">
                <a:solidFill>
                  <a:schemeClr val="tx1">
                    <a:lumMod val="75000"/>
                    <a:lumOff val="25000"/>
                  </a:schemeClr>
                </a:solidFill>
              </a:rPr>
              <a:t>increased</a:t>
            </a:r>
            <a:r>
              <a:rPr lang="en-US" dirty="0">
                <a:solidFill>
                  <a:schemeClr val="tx1">
                    <a:lumMod val="75000"/>
                    <a:lumOff val="25000"/>
                  </a:schemeClr>
                </a:solidFill>
              </a:rPr>
              <a:t>.</a:t>
            </a:r>
          </a:p>
          <a:p>
            <a:pPr fontAlgn="auto">
              <a:spcAft>
                <a:spcPts val="0"/>
              </a:spcAft>
              <a:defRPr/>
            </a:pPr>
            <a:endParaRPr lang="en-US" dirty="0">
              <a:solidFill>
                <a:schemeClr val="tx1">
                  <a:lumMod val="75000"/>
                  <a:lumOff val="25000"/>
                </a:schemeClr>
              </a:solidFill>
            </a:endParaRPr>
          </a:p>
        </p:txBody>
      </p:sp>
      <p:pic>
        <p:nvPicPr>
          <p:cNvPr id="20483" name="Picture 3"/>
          <p:cNvPicPr>
            <a:picLocks noChangeAspect="1"/>
          </p:cNvPicPr>
          <p:nvPr/>
        </p:nvPicPr>
        <p:blipFill>
          <a:blip r:embed="rId2"/>
          <a:srcRect/>
          <a:stretch>
            <a:fillRect/>
          </a:stretch>
        </p:blipFill>
        <p:spPr bwMode="auto">
          <a:xfrm>
            <a:off x="190500" y="3341688"/>
            <a:ext cx="4572000" cy="2687637"/>
          </a:xfrm>
          <a:prstGeom prst="rect">
            <a:avLst/>
          </a:prstGeom>
          <a:noFill/>
          <a:ln w="9525">
            <a:noFill/>
            <a:miter lim="800000"/>
            <a:headEnd/>
            <a:tailEnd/>
          </a:ln>
        </p:spPr>
      </p:pic>
      <p:sp>
        <p:nvSpPr>
          <p:cNvPr id="20484" name="TextBox 4"/>
          <p:cNvSpPr txBox="1">
            <a:spLocks noChangeArrowheads="1"/>
          </p:cNvSpPr>
          <p:nvPr/>
        </p:nvSpPr>
        <p:spPr bwMode="auto">
          <a:xfrm>
            <a:off x="762000" y="6040438"/>
            <a:ext cx="3429000" cy="646112"/>
          </a:xfrm>
          <a:prstGeom prst="rect">
            <a:avLst/>
          </a:prstGeom>
          <a:noFill/>
          <a:ln w="9525">
            <a:noFill/>
            <a:miter lim="800000"/>
            <a:headEnd/>
            <a:tailEnd/>
          </a:ln>
        </p:spPr>
        <p:txBody>
          <a:bodyPr>
            <a:spAutoFit/>
          </a:bodyPr>
          <a:lstStyle/>
          <a:p>
            <a:r>
              <a:rPr lang="en-US">
                <a:latin typeface="Cambria" pitchFamily="18" charset="0"/>
              </a:rPr>
              <a:t>South Korea Fashion Week just like New York Fashion Week </a:t>
            </a:r>
          </a:p>
        </p:txBody>
      </p:sp>
      <p:pic>
        <p:nvPicPr>
          <p:cNvPr id="20485" name="Picture 5"/>
          <p:cNvPicPr>
            <a:picLocks noChangeAspect="1"/>
          </p:cNvPicPr>
          <p:nvPr/>
        </p:nvPicPr>
        <p:blipFill>
          <a:blip r:embed="rId3"/>
          <a:srcRect/>
          <a:stretch>
            <a:fillRect/>
          </a:stretch>
        </p:blipFill>
        <p:spPr bwMode="auto">
          <a:xfrm>
            <a:off x="4995863" y="3048000"/>
            <a:ext cx="4062412" cy="2681288"/>
          </a:xfrm>
          <a:prstGeom prst="rect">
            <a:avLst/>
          </a:prstGeom>
          <a:noFill/>
          <a:ln w="9525">
            <a:noFill/>
            <a:miter lim="800000"/>
            <a:headEnd/>
            <a:tailEnd/>
          </a:ln>
        </p:spPr>
      </p:pic>
      <p:sp>
        <p:nvSpPr>
          <p:cNvPr id="20486" name="TextBox 7"/>
          <p:cNvSpPr txBox="1">
            <a:spLocks noChangeArrowheads="1"/>
          </p:cNvSpPr>
          <p:nvPr/>
        </p:nvSpPr>
        <p:spPr bwMode="auto">
          <a:xfrm>
            <a:off x="5311775" y="5870575"/>
            <a:ext cx="3429000" cy="646113"/>
          </a:xfrm>
          <a:prstGeom prst="rect">
            <a:avLst/>
          </a:prstGeom>
          <a:noFill/>
          <a:ln w="9525">
            <a:noFill/>
            <a:miter lim="800000"/>
            <a:headEnd/>
            <a:tailEnd/>
          </a:ln>
        </p:spPr>
        <p:txBody>
          <a:bodyPr>
            <a:spAutoFit/>
          </a:bodyPr>
          <a:lstStyle/>
          <a:p>
            <a:r>
              <a:rPr lang="en-US">
                <a:latin typeface="Cambria" pitchFamily="18" charset="0"/>
              </a:rPr>
              <a:t>Japanese waiting outside the Apple Store for the Iphone 5.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533400" y="0"/>
            <a:ext cx="8040688" cy="1443038"/>
          </a:xfrm>
        </p:spPr>
        <p:txBody>
          <a:bodyPr/>
          <a:lstStyle/>
          <a:p>
            <a:r>
              <a:rPr lang="en-US" sz="2400" b="1" smtClean="0"/>
              <a:t>Contributions of Significant Political and Social Leaders</a:t>
            </a:r>
            <a:r>
              <a:rPr lang="en-US" smtClean="0"/>
              <a:t/>
            </a:r>
            <a:br>
              <a:rPr lang="en-US" smtClean="0"/>
            </a:br>
            <a:endParaRPr lang="en-US" smtClean="0"/>
          </a:p>
        </p:txBody>
      </p:sp>
      <p:sp>
        <p:nvSpPr>
          <p:cNvPr id="21506" name="Content Placeholder 2"/>
          <p:cNvSpPr>
            <a:spLocks noGrp="1"/>
          </p:cNvSpPr>
          <p:nvPr>
            <p:ph idx="1"/>
          </p:nvPr>
        </p:nvSpPr>
        <p:spPr>
          <a:xfrm>
            <a:off x="457200" y="838200"/>
            <a:ext cx="5105400" cy="5029200"/>
          </a:xfrm>
        </p:spPr>
        <p:txBody>
          <a:bodyPr/>
          <a:lstStyle/>
          <a:p>
            <a:pPr marL="0" indent="0">
              <a:buFont typeface="Rage Italic" pitchFamily="66" charset="0"/>
              <a:buNone/>
            </a:pPr>
            <a:r>
              <a:rPr lang="en-US" smtClean="0"/>
              <a:t>Political leaders</a:t>
            </a:r>
            <a:endParaRPr lang="en-US" sz="2000" smtClean="0"/>
          </a:p>
          <a:p>
            <a:pPr lvl="1"/>
            <a:r>
              <a:rPr lang="en-US" sz="2400" smtClean="0"/>
              <a:t>Barack </a:t>
            </a:r>
            <a:r>
              <a:rPr lang="en-US" sz="2400" u="sng" smtClean="0"/>
              <a:t>Obama</a:t>
            </a:r>
            <a:r>
              <a:rPr lang="en-US" sz="2400" smtClean="0"/>
              <a:t> - 2008 election of first black president</a:t>
            </a:r>
          </a:p>
          <a:p>
            <a:pPr lvl="1"/>
            <a:r>
              <a:rPr lang="en-US" sz="2400" u="sng" smtClean="0"/>
              <a:t>Hillary</a:t>
            </a:r>
            <a:r>
              <a:rPr lang="en-US" sz="2400" smtClean="0"/>
              <a:t> </a:t>
            </a:r>
            <a:r>
              <a:rPr lang="en-US" sz="2400" u="sng" smtClean="0"/>
              <a:t>Clinton</a:t>
            </a:r>
            <a:r>
              <a:rPr lang="en-US" sz="2400" smtClean="0"/>
              <a:t> – former First Lady, senator from New York State, Secretary of State</a:t>
            </a:r>
          </a:p>
          <a:p>
            <a:pPr lvl="1"/>
            <a:endParaRPr lang="en-US" sz="2400" smtClean="0"/>
          </a:p>
          <a:p>
            <a:pPr lvl="1"/>
            <a:r>
              <a:rPr lang="en-US" sz="2400" smtClean="0"/>
              <a:t>Sonia </a:t>
            </a:r>
            <a:r>
              <a:rPr lang="en-US" sz="2400" u="sng" smtClean="0"/>
              <a:t>Sotomayor</a:t>
            </a:r>
            <a:r>
              <a:rPr lang="en-US" sz="2400" smtClean="0"/>
              <a:t> – first Hispanic to serve on the Supreme Court, nominated by President Obama</a:t>
            </a:r>
            <a:endParaRPr lang="en-US" sz="2000" smtClean="0"/>
          </a:p>
          <a:p>
            <a:pPr marL="0" indent="0">
              <a:buFont typeface="Rage Italic" pitchFamily="66" charset="0"/>
              <a:buNone/>
            </a:pPr>
            <a:endParaRPr lang="en-US" smtClean="0"/>
          </a:p>
        </p:txBody>
      </p:sp>
      <p:pic>
        <p:nvPicPr>
          <p:cNvPr id="21507" name="Picture 3"/>
          <p:cNvPicPr>
            <a:picLocks noChangeAspect="1"/>
          </p:cNvPicPr>
          <p:nvPr/>
        </p:nvPicPr>
        <p:blipFill>
          <a:blip r:embed="rId2"/>
          <a:srcRect/>
          <a:stretch>
            <a:fillRect/>
          </a:stretch>
        </p:blipFill>
        <p:spPr bwMode="auto">
          <a:xfrm>
            <a:off x="5775325" y="762000"/>
            <a:ext cx="2600325" cy="2600325"/>
          </a:xfrm>
          <a:prstGeom prst="rect">
            <a:avLst/>
          </a:prstGeom>
          <a:noFill/>
          <a:ln w="9525">
            <a:noFill/>
            <a:miter lim="800000"/>
            <a:headEnd/>
            <a:tailEnd/>
          </a:ln>
        </p:spPr>
      </p:pic>
      <p:pic>
        <p:nvPicPr>
          <p:cNvPr id="21508" name="Picture 4"/>
          <p:cNvPicPr>
            <a:picLocks noChangeAspect="1"/>
          </p:cNvPicPr>
          <p:nvPr/>
        </p:nvPicPr>
        <p:blipFill>
          <a:blip r:embed="rId3"/>
          <a:srcRect/>
          <a:stretch>
            <a:fillRect/>
          </a:stretch>
        </p:blipFill>
        <p:spPr bwMode="auto">
          <a:xfrm>
            <a:off x="5775325" y="3413125"/>
            <a:ext cx="2754313" cy="34448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Content Placeholder 2"/>
          <p:cNvSpPr>
            <a:spLocks noGrp="1"/>
          </p:cNvSpPr>
          <p:nvPr>
            <p:ph idx="1"/>
          </p:nvPr>
        </p:nvSpPr>
        <p:spPr>
          <a:xfrm>
            <a:off x="381000" y="457200"/>
            <a:ext cx="7924800" cy="5532438"/>
          </a:xfrm>
        </p:spPr>
        <p:txBody>
          <a:bodyPr/>
          <a:lstStyle/>
          <a:p>
            <a:pPr marL="0" indent="0">
              <a:buFont typeface="Rage Italic" pitchFamily="66" charset="0"/>
              <a:buNone/>
            </a:pPr>
            <a:r>
              <a:rPr lang="en-US" smtClean="0"/>
              <a:t>Economic</a:t>
            </a:r>
            <a:endParaRPr lang="en-US" sz="2000" smtClean="0"/>
          </a:p>
          <a:p>
            <a:pPr lvl="1"/>
            <a:r>
              <a:rPr lang="en-US" sz="2400" smtClean="0"/>
              <a:t>Oprah </a:t>
            </a:r>
            <a:r>
              <a:rPr lang="en-US" sz="2400" u="sng" smtClean="0"/>
              <a:t>Winfrey</a:t>
            </a:r>
            <a:r>
              <a:rPr lang="en-US" sz="2400" smtClean="0"/>
              <a:t> –</a:t>
            </a:r>
            <a:r>
              <a:rPr lang="en-US" sz="2400" b="1" smtClean="0"/>
              <a:t> </a:t>
            </a:r>
            <a:r>
              <a:rPr lang="en-US" sz="2400" smtClean="0"/>
              <a:t>supervising producer and host of the top-rated, award-winning </a:t>
            </a:r>
            <a:r>
              <a:rPr lang="en-US" sz="2400" i="1" smtClean="0"/>
              <a:t>The Oprah Winfrey Show</a:t>
            </a:r>
            <a:r>
              <a:rPr lang="en-US" sz="2400" smtClean="0"/>
              <a:t> for two decades. She is a global media leader and philanthropist.</a:t>
            </a:r>
            <a:endParaRPr lang="en-US" sz="2000" smtClean="0"/>
          </a:p>
          <a:p>
            <a:pPr marL="0" indent="0">
              <a:buFont typeface="Rage Italic" pitchFamily="66" charset="0"/>
              <a:buNone/>
            </a:pPr>
            <a:endParaRPr lang="en-US" smtClean="0"/>
          </a:p>
        </p:txBody>
      </p:sp>
      <p:pic>
        <p:nvPicPr>
          <p:cNvPr id="22530" name="Picture 4"/>
          <p:cNvPicPr>
            <a:picLocks noChangeAspect="1"/>
          </p:cNvPicPr>
          <p:nvPr/>
        </p:nvPicPr>
        <p:blipFill>
          <a:blip r:embed="rId2"/>
          <a:srcRect/>
          <a:stretch>
            <a:fillRect/>
          </a:stretch>
        </p:blipFill>
        <p:spPr bwMode="auto">
          <a:xfrm>
            <a:off x="5181600" y="2249488"/>
            <a:ext cx="3319463" cy="4144962"/>
          </a:xfrm>
          <a:prstGeom prst="rect">
            <a:avLst/>
          </a:prstGeom>
          <a:noFill/>
          <a:ln w="9525">
            <a:noFill/>
            <a:miter lim="800000"/>
            <a:headEnd/>
            <a:tailEnd/>
          </a:ln>
        </p:spPr>
      </p:pic>
      <p:pic>
        <p:nvPicPr>
          <p:cNvPr id="22531" name="Picture 5"/>
          <p:cNvPicPr>
            <a:picLocks noChangeAspect="1"/>
          </p:cNvPicPr>
          <p:nvPr/>
        </p:nvPicPr>
        <p:blipFill>
          <a:blip r:embed="rId3"/>
          <a:srcRect/>
          <a:stretch>
            <a:fillRect/>
          </a:stretch>
        </p:blipFill>
        <p:spPr bwMode="auto">
          <a:xfrm>
            <a:off x="304800" y="2906713"/>
            <a:ext cx="4562475" cy="303688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533400" y="22225"/>
            <a:ext cx="8040688" cy="1441450"/>
          </a:xfrm>
        </p:spPr>
        <p:txBody>
          <a:bodyPr/>
          <a:lstStyle/>
          <a:p>
            <a:r>
              <a:rPr lang="en-US" sz="2400" b="1" smtClean="0"/>
              <a:t>Significant social and political advocacy organizations, leaders and issues across the political spectrum </a:t>
            </a:r>
            <a:r>
              <a:rPr lang="en-US" sz="2400" smtClean="0"/>
              <a:t/>
            </a:r>
            <a:br>
              <a:rPr lang="en-US" sz="2400" smtClean="0"/>
            </a:br>
            <a:endParaRPr lang="en-US" sz="2400" smtClean="0"/>
          </a:p>
        </p:txBody>
      </p:sp>
      <p:sp>
        <p:nvSpPr>
          <p:cNvPr id="3" name="Content Placeholder 2"/>
          <p:cNvSpPr>
            <a:spLocks noGrp="1"/>
          </p:cNvSpPr>
          <p:nvPr>
            <p:ph idx="1"/>
          </p:nvPr>
        </p:nvSpPr>
        <p:spPr/>
        <p:txBody>
          <a:bodyPr rtlCol="0">
            <a:normAutofit/>
          </a:bodyPr>
          <a:lstStyle/>
          <a:p>
            <a:pPr marL="0" indent="0" fontAlgn="auto">
              <a:spcAft>
                <a:spcPts val="0"/>
              </a:spcAft>
              <a:buFont typeface="Rage Italic" pitchFamily="66" charset="0"/>
              <a:buNone/>
              <a:defRPr/>
            </a:pPr>
            <a:r>
              <a:rPr lang="en-US" u="sng" dirty="0" smtClean="0">
                <a:solidFill>
                  <a:schemeClr val="tx1">
                    <a:lumMod val="75000"/>
                    <a:lumOff val="25000"/>
                  </a:schemeClr>
                </a:solidFill>
              </a:rPr>
              <a:t>Social</a:t>
            </a:r>
            <a:r>
              <a:rPr lang="en-US" dirty="0" smtClean="0">
                <a:solidFill>
                  <a:schemeClr val="tx1">
                    <a:lumMod val="75000"/>
                    <a:lumOff val="25000"/>
                  </a:schemeClr>
                </a:solidFill>
              </a:rPr>
              <a:t> </a:t>
            </a:r>
            <a:r>
              <a:rPr lang="en-US" dirty="0">
                <a:solidFill>
                  <a:schemeClr val="tx1">
                    <a:lumMod val="75000"/>
                    <a:lumOff val="25000"/>
                  </a:schemeClr>
                </a:solidFill>
              </a:rPr>
              <a:t>and </a:t>
            </a:r>
            <a:r>
              <a:rPr lang="en-US" u="sng" dirty="0">
                <a:solidFill>
                  <a:schemeClr val="tx1">
                    <a:lumMod val="75000"/>
                    <a:lumOff val="25000"/>
                  </a:schemeClr>
                </a:solidFill>
              </a:rPr>
              <a:t>political</a:t>
            </a:r>
            <a:r>
              <a:rPr lang="en-US" dirty="0">
                <a:solidFill>
                  <a:schemeClr val="tx1">
                    <a:lumMod val="75000"/>
                    <a:lumOff val="25000"/>
                  </a:schemeClr>
                </a:solidFill>
              </a:rPr>
              <a:t> advocacy organizations, leaders, and issues across the political spectrum that are currently significant (local, state, nation</a:t>
            </a:r>
            <a:r>
              <a:rPr lang="en-US" dirty="0" smtClean="0">
                <a:solidFill>
                  <a:schemeClr val="tx1">
                    <a:lumMod val="75000"/>
                    <a:lumOff val="25000"/>
                  </a:schemeClr>
                </a:solidFill>
              </a:rPr>
              <a:t>)</a:t>
            </a:r>
          </a:p>
          <a:p>
            <a:pPr fontAlgn="auto">
              <a:spcAft>
                <a:spcPts val="0"/>
              </a:spcAft>
              <a:defRPr/>
            </a:pPr>
            <a:endParaRPr lang="en-US" dirty="0">
              <a:solidFill>
                <a:schemeClr val="tx1">
                  <a:lumMod val="75000"/>
                  <a:lumOff val="25000"/>
                </a:schemeClr>
              </a:solidFill>
            </a:endParaRPr>
          </a:p>
          <a:p>
            <a:pPr fontAlgn="auto">
              <a:spcAft>
                <a:spcPts val="0"/>
              </a:spcAft>
              <a:defRPr/>
            </a:pPr>
            <a:endParaRPr lang="en-US" dirty="0" smtClean="0">
              <a:solidFill>
                <a:schemeClr val="tx1">
                  <a:lumMod val="75000"/>
                  <a:lumOff val="25000"/>
                </a:schemeClr>
              </a:solidFill>
            </a:endParaRPr>
          </a:p>
          <a:p>
            <a:pPr marL="0" indent="0" fontAlgn="auto">
              <a:spcAft>
                <a:spcPts val="0"/>
              </a:spcAft>
              <a:buFont typeface="Rage Italic" pitchFamily="66" charset="0"/>
              <a:buNone/>
              <a:defRPr/>
            </a:pPr>
            <a:r>
              <a:rPr lang="en-US" i="1" dirty="0" smtClean="0">
                <a:solidFill>
                  <a:srgbClr val="FF0000"/>
                </a:solidFill>
              </a:rPr>
              <a:t>Take a moment to look through the list of the different organizations. </a:t>
            </a:r>
            <a:endParaRPr lang="en-US" i="1"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533400" y="22225"/>
            <a:ext cx="8040688" cy="1441450"/>
          </a:xfrm>
        </p:spPr>
        <p:txBody>
          <a:bodyPr/>
          <a:lstStyle/>
          <a:p>
            <a:r>
              <a:rPr lang="en-US" sz="2400" b="1" smtClean="0"/>
              <a:t>Many celebrities have gotten involved in philanthropic activities to bring awareness to global concerns:</a:t>
            </a:r>
            <a:endParaRPr lang="en-US" sz="2400" smtClean="0"/>
          </a:p>
        </p:txBody>
      </p:sp>
      <p:sp>
        <p:nvSpPr>
          <p:cNvPr id="3" name="Content Placeholder 2"/>
          <p:cNvSpPr>
            <a:spLocks noGrp="1"/>
          </p:cNvSpPr>
          <p:nvPr>
            <p:ph idx="1"/>
          </p:nvPr>
        </p:nvSpPr>
        <p:spPr/>
        <p:txBody>
          <a:bodyPr rtlCol="0">
            <a:normAutofit/>
          </a:bodyPr>
          <a:lstStyle/>
          <a:p>
            <a:pPr fontAlgn="auto">
              <a:spcAft>
                <a:spcPts val="0"/>
              </a:spcAft>
              <a:defRPr/>
            </a:pPr>
            <a:endParaRPr lang="en-US" dirty="0">
              <a:solidFill>
                <a:schemeClr val="tx1">
                  <a:lumMod val="75000"/>
                  <a:lumOff val="25000"/>
                </a:schemeClr>
              </a:solidFill>
            </a:endParaRPr>
          </a:p>
          <a:p>
            <a:pPr fontAlgn="auto">
              <a:spcAft>
                <a:spcPts val="0"/>
              </a:spcAft>
              <a:defRPr/>
            </a:pPr>
            <a:endParaRPr lang="en-US" dirty="0" smtClean="0">
              <a:solidFill>
                <a:schemeClr val="tx1">
                  <a:lumMod val="75000"/>
                  <a:lumOff val="25000"/>
                </a:schemeClr>
              </a:solidFill>
            </a:endParaRPr>
          </a:p>
          <a:p>
            <a:pPr marL="0" indent="0" fontAlgn="auto">
              <a:spcAft>
                <a:spcPts val="0"/>
              </a:spcAft>
              <a:buFont typeface="Rage Italic" pitchFamily="66" charset="0"/>
              <a:buNone/>
              <a:defRPr/>
            </a:pPr>
            <a:r>
              <a:rPr lang="en-US" i="1" dirty="0" smtClean="0">
                <a:solidFill>
                  <a:srgbClr val="FF0000"/>
                </a:solidFill>
              </a:rPr>
              <a:t>Take a moment to look through the list of the different celebrities and the causes they support. </a:t>
            </a:r>
            <a:endParaRPr lang="en-US" i="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533400" y="22225"/>
            <a:ext cx="8040688" cy="1441450"/>
          </a:xfrm>
        </p:spPr>
        <p:txBody>
          <a:bodyPr/>
          <a:lstStyle/>
          <a:p>
            <a:r>
              <a:rPr lang="en-US" sz="2400" b="1" smtClean="0"/>
              <a:t>Causes and Effects of Changing Demographic Patterns Resulting from Legal and Illegal Immigration to the United States</a:t>
            </a:r>
            <a:endParaRPr lang="en-US" sz="2400" smtClean="0"/>
          </a:p>
        </p:txBody>
      </p:sp>
      <p:sp>
        <p:nvSpPr>
          <p:cNvPr id="3" name="Content Placeholder 2"/>
          <p:cNvSpPr>
            <a:spLocks noGrp="1"/>
          </p:cNvSpPr>
          <p:nvPr>
            <p:ph idx="1"/>
          </p:nvPr>
        </p:nvSpPr>
        <p:spPr/>
        <p:txBody>
          <a:bodyPr rtlCol="0">
            <a:normAutofit/>
          </a:bodyPr>
          <a:lstStyle/>
          <a:p>
            <a:pPr marL="0" indent="0" fontAlgn="auto">
              <a:spcAft>
                <a:spcPts val="0"/>
              </a:spcAft>
              <a:buFont typeface="Rage Italic" pitchFamily="66" charset="0"/>
              <a:buNone/>
              <a:defRPr/>
            </a:pPr>
            <a:r>
              <a:rPr lang="en-US" dirty="0">
                <a:solidFill>
                  <a:schemeClr val="tx1">
                    <a:lumMod val="75000"/>
                    <a:lumOff val="25000"/>
                  </a:schemeClr>
                </a:solidFill>
              </a:rPr>
              <a:t>Causes</a:t>
            </a:r>
            <a:endParaRPr lang="en-US" sz="2000" dirty="0">
              <a:solidFill>
                <a:schemeClr val="tx1">
                  <a:lumMod val="75000"/>
                  <a:lumOff val="25000"/>
                </a:schemeClr>
              </a:solidFill>
            </a:endParaRPr>
          </a:p>
          <a:p>
            <a:pPr marL="557784" lvl="1" fontAlgn="auto">
              <a:spcAft>
                <a:spcPts val="0"/>
              </a:spcAft>
              <a:defRPr/>
            </a:pPr>
            <a:r>
              <a:rPr lang="en-US" sz="2400" dirty="0">
                <a:solidFill>
                  <a:schemeClr val="tx1">
                    <a:lumMod val="75000"/>
                    <a:lumOff val="25000"/>
                  </a:schemeClr>
                </a:solidFill>
              </a:rPr>
              <a:t>Push Factors (reasons people leave a place): </a:t>
            </a:r>
            <a:r>
              <a:rPr lang="en-US" sz="2400" u="sng" dirty="0">
                <a:solidFill>
                  <a:schemeClr val="tx1">
                    <a:lumMod val="75000"/>
                    <a:lumOff val="25000"/>
                  </a:schemeClr>
                </a:solidFill>
              </a:rPr>
              <a:t>unemployment</a:t>
            </a:r>
            <a:r>
              <a:rPr lang="en-US" sz="2400" dirty="0">
                <a:solidFill>
                  <a:schemeClr val="tx1">
                    <a:lumMod val="75000"/>
                    <a:lumOff val="25000"/>
                  </a:schemeClr>
                </a:solidFill>
              </a:rPr>
              <a:t>, </a:t>
            </a:r>
            <a:r>
              <a:rPr lang="en-US" sz="2400" u="sng" dirty="0">
                <a:solidFill>
                  <a:schemeClr val="tx1">
                    <a:lumMod val="75000"/>
                    <a:lumOff val="25000"/>
                  </a:schemeClr>
                </a:solidFill>
              </a:rPr>
              <a:t>crime</a:t>
            </a:r>
            <a:r>
              <a:rPr lang="en-US" sz="2400" dirty="0">
                <a:solidFill>
                  <a:schemeClr val="tx1">
                    <a:lumMod val="75000"/>
                    <a:lumOff val="25000"/>
                  </a:schemeClr>
                </a:solidFill>
              </a:rPr>
              <a:t>, political instability, etc.</a:t>
            </a:r>
            <a:endParaRPr lang="en-US" sz="2000" dirty="0">
              <a:solidFill>
                <a:schemeClr val="tx1">
                  <a:lumMod val="75000"/>
                  <a:lumOff val="25000"/>
                </a:schemeClr>
              </a:solidFill>
            </a:endParaRPr>
          </a:p>
          <a:p>
            <a:pPr marL="557784" lvl="1" fontAlgn="auto">
              <a:spcAft>
                <a:spcPts val="0"/>
              </a:spcAft>
              <a:defRPr/>
            </a:pPr>
            <a:r>
              <a:rPr lang="en-US" sz="2400" dirty="0">
                <a:solidFill>
                  <a:schemeClr val="tx1">
                    <a:lumMod val="75000"/>
                    <a:lumOff val="25000"/>
                  </a:schemeClr>
                </a:solidFill>
              </a:rPr>
              <a:t>Pull Factors (reasons people move to a place): </a:t>
            </a:r>
            <a:r>
              <a:rPr lang="en-US" sz="2400" u="sng" dirty="0">
                <a:solidFill>
                  <a:schemeClr val="tx1">
                    <a:lumMod val="75000"/>
                    <a:lumOff val="25000"/>
                  </a:schemeClr>
                </a:solidFill>
              </a:rPr>
              <a:t>employment</a:t>
            </a:r>
            <a:r>
              <a:rPr lang="en-US" sz="2400" dirty="0">
                <a:solidFill>
                  <a:schemeClr val="tx1">
                    <a:lumMod val="75000"/>
                    <a:lumOff val="25000"/>
                  </a:schemeClr>
                </a:solidFill>
              </a:rPr>
              <a:t>, improved </a:t>
            </a:r>
            <a:r>
              <a:rPr lang="en-US" sz="2400" u="sng" dirty="0">
                <a:solidFill>
                  <a:schemeClr val="tx1">
                    <a:lumMod val="75000"/>
                    <a:lumOff val="25000"/>
                  </a:schemeClr>
                </a:solidFill>
              </a:rPr>
              <a:t>quality</a:t>
            </a:r>
            <a:r>
              <a:rPr lang="en-US" sz="2400" dirty="0">
                <a:solidFill>
                  <a:schemeClr val="tx1">
                    <a:lumMod val="75000"/>
                    <a:lumOff val="25000"/>
                  </a:schemeClr>
                </a:solidFill>
              </a:rPr>
              <a:t> of life, education, etc.</a:t>
            </a:r>
            <a:endParaRPr lang="en-US" sz="2000" dirty="0">
              <a:solidFill>
                <a:schemeClr val="tx1">
                  <a:lumMod val="75000"/>
                  <a:lumOff val="25000"/>
                </a:schemeClr>
              </a:solidFill>
            </a:endParaRPr>
          </a:p>
          <a:p>
            <a:pPr fontAlgn="auto">
              <a:spcAft>
                <a:spcPts val="0"/>
              </a:spcAft>
              <a:defRPr/>
            </a:pPr>
            <a:endParaRPr lang="en-US" dirty="0">
              <a:solidFill>
                <a:schemeClr val="tx1">
                  <a:lumMod val="75000"/>
                  <a:lumOff val="25000"/>
                </a:schemeClr>
              </a:solidFill>
            </a:endParaRPr>
          </a:p>
          <a:p>
            <a:pPr fontAlgn="auto">
              <a:spcAft>
                <a:spcPts val="0"/>
              </a:spcAft>
              <a:defRPr/>
            </a:pPr>
            <a:endParaRPr lang="en-US" dirty="0" smtClean="0">
              <a:solidFill>
                <a:schemeClr val="tx1">
                  <a:lumMod val="75000"/>
                  <a:lumOff val="25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533400" y="22225"/>
            <a:ext cx="8040688" cy="1441450"/>
          </a:xfrm>
        </p:spPr>
        <p:txBody>
          <a:bodyPr/>
          <a:lstStyle/>
          <a:p>
            <a:r>
              <a:rPr lang="en-US" sz="2400" b="1" smtClean="0"/>
              <a:t>Causes and Effects of Changing Demographic Patterns Resulting from Legal and Illegal Immigration to the United States</a:t>
            </a:r>
            <a:endParaRPr lang="en-US" sz="2400" smtClean="0"/>
          </a:p>
        </p:txBody>
      </p:sp>
      <p:sp>
        <p:nvSpPr>
          <p:cNvPr id="3" name="Content Placeholder 2"/>
          <p:cNvSpPr>
            <a:spLocks noGrp="1"/>
          </p:cNvSpPr>
          <p:nvPr>
            <p:ph idx="1"/>
          </p:nvPr>
        </p:nvSpPr>
        <p:spPr/>
        <p:txBody>
          <a:bodyPr rtlCol="0">
            <a:normAutofit lnSpcReduction="10000"/>
          </a:bodyPr>
          <a:lstStyle/>
          <a:p>
            <a:pPr marL="0" indent="0" fontAlgn="auto">
              <a:spcAft>
                <a:spcPts val="0"/>
              </a:spcAft>
              <a:buFont typeface="Rage Italic" pitchFamily="66" charset="0"/>
              <a:buNone/>
              <a:defRPr/>
            </a:pPr>
            <a:r>
              <a:rPr lang="en-US" dirty="0">
                <a:solidFill>
                  <a:schemeClr val="tx1">
                    <a:lumMod val="75000"/>
                    <a:lumOff val="25000"/>
                  </a:schemeClr>
                </a:solidFill>
              </a:rPr>
              <a:t>Effects</a:t>
            </a:r>
            <a:endParaRPr lang="en-US" sz="2000" dirty="0">
              <a:solidFill>
                <a:schemeClr val="tx1">
                  <a:lumMod val="75000"/>
                  <a:lumOff val="25000"/>
                </a:schemeClr>
              </a:solidFill>
            </a:endParaRPr>
          </a:p>
          <a:p>
            <a:pPr marL="557784" lvl="1" fontAlgn="auto">
              <a:spcAft>
                <a:spcPts val="0"/>
              </a:spcAft>
              <a:defRPr/>
            </a:pPr>
            <a:r>
              <a:rPr lang="en-US" sz="2400" dirty="0">
                <a:solidFill>
                  <a:schemeClr val="tx1">
                    <a:lumMod val="75000"/>
                    <a:lumOff val="25000"/>
                  </a:schemeClr>
                </a:solidFill>
              </a:rPr>
              <a:t>Large influxes of immigrants cause </a:t>
            </a:r>
            <a:r>
              <a:rPr lang="en-US" sz="2400" u="sng" dirty="0">
                <a:solidFill>
                  <a:schemeClr val="tx1">
                    <a:lumMod val="75000"/>
                    <a:lumOff val="25000"/>
                  </a:schemeClr>
                </a:solidFill>
              </a:rPr>
              <a:t>rapid</a:t>
            </a:r>
            <a:r>
              <a:rPr lang="en-US" sz="2400" dirty="0">
                <a:solidFill>
                  <a:schemeClr val="tx1">
                    <a:lumMod val="75000"/>
                    <a:lumOff val="25000"/>
                  </a:schemeClr>
                </a:solidFill>
              </a:rPr>
              <a:t> growth in cities</a:t>
            </a:r>
            <a:endParaRPr lang="en-US" sz="2000" dirty="0">
              <a:solidFill>
                <a:schemeClr val="tx1">
                  <a:lumMod val="75000"/>
                  <a:lumOff val="25000"/>
                </a:schemeClr>
              </a:solidFill>
            </a:endParaRPr>
          </a:p>
          <a:p>
            <a:pPr marL="557784" lvl="1" fontAlgn="auto">
              <a:spcAft>
                <a:spcPts val="0"/>
              </a:spcAft>
              <a:defRPr/>
            </a:pPr>
            <a:r>
              <a:rPr lang="en-US" sz="2400" dirty="0">
                <a:solidFill>
                  <a:schemeClr val="tx1">
                    <a:lumMod val="75000"/>
                    <a:lumOff val="25000"/>
                  </a:schemeClr>
                </a:solidFill>
              </a:rPr>
              <a:t>Housing; </a:t>
            </a:r>
            <a:r>
              <a:rPr lang="en-US" sz="2400" u="sng" dirty="0">
                <a:solidFill>
                  <a:schemeClr val="tx1">
                    <a:lumMod val="75000"/>
                    <a:lumOff val="25000"/>
                  </a:schemeClr>
                </a:solidFill>
              </a:rPr>
              <a:t>overcrowding</a:t>
            </a:r>
            <a:endParaRPr lang="en-US" sz="2000" dirty="0">
              <a:solidFill>
                <a:schemeClr val="tx1">
                  <a:lumMod val="75000"/>
                  <a:lumOff val="25000"/>
                </a:schemeClr>
              </a:solidFill>
            </a:endParaRPr>
          </a:p>
          <a:p>
            <a:pPr marL="557784" lvl="1" fontAlgn="auto">
              <a:spcAft>
                <a:spcPts val="0"/>
              </a:spcAft>
              <a:defRPr/>
            </a:pPr>
            <a:r>
              <a:rPr lang="en-US" sz="2400" u="sng" dirty="0">
                <a:solidFill>
                  <a:schemeClr val="tx1">
                    <a:lumMod val="75000"/>
                    <a:lumOff val="25000"/>
                  </a:schemeClr>
                </a:solidFill>
              </a:rPr>
              <a:t>Multiculturalism</a:t>
            </a:r>
            <a:endParaRPr lang="en-US" sz="2000" dirty="0">
              <a:solidFill>
                <a:schemeClr val="tx1">
                  <a:lumMod val="75000"/>
                  <a:lumOff val="25000"/>
                </a:schemeClr>
              </a:solidFill>
            </a:endParaRPr>
          </a:p>
          <a:p>
            <a:pPr marL="557784" lvl="1" fontAlgn="auto">
              <a:spcAft>
                <a:spcPts val="0"/>
              </a:spcAft>
              <a:defRPr/>
            </a:pPr>
            <a:r>
              <a:rPr lang="en-US" sz="2400" dirty="0">
                <a:solidFill>
                  <a:schemeClr val="tx1">
                    <a:lumMod val="75000"/>
                    <a:lumOff val="25000"/>
                  </a:schemeClr>
                </a:solidFill>
              </a:rPr>
              <a:t>Strain on federal and state </a:t>
            </a:r>
            <a:r>
              <a:rPr lang="en-US" sz="2400" u="sng" dirty="0">
                <a:solidFill>
                  <a:schemeClr val="tx1">
                    <a:lumMod val="75000"/>
                    <a:lumOff val="25000"/>
                  </a:schemeClr>
                </a:solidFill>
              </a:rPr>
              <a:t>budgets</a:t>
            </a:r>
            <a:endParaRPr lang="en-US" sz="2000" dirty="0">
              <a:solidFill>
                <a:schemeClr val="tx1">
                  <a:lumMod val="75000"/>
                  <a:lumOff val="25000"/>
                </a:schemeClr>
              </a:solidFill>
            </a:endParaRPr>
          </a:p>
          <a:p>
            <a:pPr fontAlgn="auto">
              <a:spcAft>
                <a:spcPts val="0"/>
              </a:spcAft>
              <a:defRPr/>
            </a:pPr>
            <a:endParaRPr lang="en-US" dirty="0">
              <a:solidFill>
                <a:schemeClr val="tx1">
                  <a:lumMod val="75000"/>
                  <a:lumOff val="25000"/>
                </a:schemeClr>
              </a:solidFill>
            </a:endParaRPr>
          </a:p>
          <a:p>
            <a:pPr fontAlgn="auto">
              <a:spcAft>
                <a:spcPts val="0"/>
              </a:spcAft>
              <a:defRPr/>
            </a:pPr>
            <a:endParaRPr lang="en-US" dirty="0" smtClean="0">
              <a:solidFill>
                <a:schemeClr val="tx1">
                  <a:lumMod val="75000"/>
                  <a:lumOff val="25000"/>
                </a:schemeClr>
              </a:solidFill>
            </a:endParaRPr>
          </a:p>
          <a:p>
            <a:pPr marL="0" indent="0" fontAlgn="auto">
              <a:spcAft>
                <a:spcPts val="0"/>
              </a:spcAft>
              <a:buFont typeface="Rage Italic" pitchFamily="66" charset="0"/>
              <a:buNone/>
              <a:defRPr/>
            </a:pPr>
            <a:r>
              <a:rPr lang="en-US" i="1" dirty="0" smtClean="0">
                <a:solidFill>
                  <a:srgbClr val="FF0000"/>
                </a:solidFill>
              </a:rPr>
              <a:t>Take a moment to look at the table of our immigration trends.  What do you notice?</a:t>
            </a:r>
            <a:endParaRPr lang="en-US" i="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533400" y="-457200"/>
            <a:ext cx="8040688" cy="1443038"/>
          </a:xfrm>
        </p:spPr>
        <p:txBody>
          <a:bodyPr/>
          <a:lstStyle/>
          <a:p>
            <a:r>
              <a:rPr lang="en-US" sz="2400" b="1" smtClean="0"/>
              <a:t>How does the Electoral College Work?</a:t>
            </a:r>
            <a:endParaRPr lang="en-US" sz="2400" smtClean="0"/>
          </a:p>
        </p:txBody>
      </p:sp>
      <p:pic>
        <p:nvPicPr>
          <p:cNvPr id="27650" name="Picture 11" descr="http://blogs.courant.com/on_background/electoral_college.gif"/>
          <p:cNvPicPr>
            <a:picLocks noChangeAspect="1" noChangeArrowheads="1"/>
          </p:cNvPicPr>
          <p:nvPr/>
        </p:nvPicPr>
        <p:blipFill>
          <a:blip r:embed="rId2"/>
          <a:srcRect/>
          <a:stretch>
            <a:fillRect/>
          </a:stretch>
        </p:blipFill>
        <p:spPr bwMode="auto">
          <a:xfrm>
            <a:off x="95250" y="838200"/>
            <a:ext cx="9048750" cy="5722938"/>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20000"/>
          </a:bodyPr>
          <a:lstStyle/>
          <a:p>
            <a:pPr marL="0" indent="0" fontAlgn="auto">
              <a:spcAft>
                <a:spcPts val="0"/>
              </a:spcAft>
              <a:buFont typeface="Rage Italic" pitchFamily="66" charset="0"/>
              <a:buNone/>
              <a:defRPr/>
            </a:pPr>
            <a:r>
              <a:rPr lang="en-US" i="1" u="sng" dirty="0">
                <a:solidFill>
                  <a:schemeClr val="tx1">
                    <a:lumMod val="75000"/>
                    <a:lumOff val="25000"/>
                  </a:schemeClr>
                </a:solidFill>
              </a:rPr>
              <a:t>Impact of Third Parties on Presidential Elections </a:t>
            </a:r>
            <a:endParaRPr lang="en-US" dirty="0">
              <a:solidFill>
                <a:schemeClr val="tx1">
                  <a:lumMod val="75000"/>
                  <a:lumOff val="25000"/>
                </a:schemeClr>
              </a:solidFill>
            </a:endParaRPr>
          </a:p>
          <a:p>
            <a:pPr fontAlgn="auto">
              <a:spcAft>
                <a:spcPts val="0"/>
              </a:spcAft>
              <a:defRPr/>
            </a:pPr>
            <a:r>
              <a:rPr lang="en-US" dirty="0">
                <a:solidFill>
                  <a:schemeClr val="tx1">
                    <a:lumMod val="75000"/>
                    <a:lumOff val="25000"/>
                  </a:schemeClr>
                </a:solidFill>
              </a:rPr>
              <a:t>Third parties can greatly impact presidential elections. They provide the populace an additional candidate on the ballot that represents another American viewpoint, idea, and call for change from the status quo. In a close election, this person has the ability to upset the balance of power in the current system.</a:t>
            </a:r>
          </a:p>
          <a:p>
            <a:pPr fontAlgn="auto">
              <a:spcAft>
                <a:spcPts val="0"/>
              </a:spcAft>
              <a:defRPr/>
            </a:pPr>
            <a:endParaRPr lang="en-US" dirty="0">
              <a:solidFill>
                <a:schemeClr val="tx1">
                  <a:lumMod val="75000"/>
                  <a:lumOff val="25000"/>
                </a:schemeClr>
              </a:solidFill>
            </a:endParaRPr>
          </a:p>
          <a:p>
            <a:pPr fontAlgn="auto">
              <a:spcAft>
                <a:spcPts val="0"/>
              </a:spcAft>
              <a:defRPr/>
            </a:pPr>
            <a:endParaRPr lang="en-US" dirty="0" smtClean="0">
              <a:solidFill>
                <a:schemeClr val="tx1">
                  <a:lumMod val="75000"/>
                  <a:lumOff val="25000"/>
                </a:schemeClr>
              </a:solidFill>
            </a:endParaRPr>
          </a:p>
          <a:p>
            <a:pPr marL="0" indent="0" fontAlgn="auto">
              <a:spcAft>
                <a:spcPts val="0"/>
              </a:spcAft>
              <a:buFont typeface="Rage Italic" pitchFamily="66" charset="0"/>
              <a:buNone/>
              <a:defRPr/>
            </a:pPr>
            <a:r>
              <a:rPr lang="en-US" i="1" dirty="0" smtClean="0">
                <a:solidFill>
                  <a:srgbClr val="FF0000"/>
                </a:solidFill>
              </a:rPr>
              <a:t>Take a moment to look at the table of data from the presidential elections from 1988 to the present.   Think about the impact of third parties are the different elections. </a:t>
            </a:r>
            <a:endParaRPr lang="en-US" i="1" dirty="0">
              <a:solidFill>
                <a:srgbClr val="FF0000"/>
              </a:solidFill>
            </a:endParaRPr>
          </a:p>
        </p:txBody>
      </p:sp>
      <p:sp>
        <p:nvSpPr>
          <p:cNvPr id="28674" name="Title 3"/>
          <p:cNvSpPr>
            <a:spLocks noGrp="1"/>
          </p:cNvSpPr>
          <p:nvPr>
            <p:ph type="title"/>
          </p:nvPr>
        </p:nvSpPr>
        <p:spPr/>
        <p:txBody>
          <a:bodyPr/>
          <a:lstStyle/>
          <a:p>
            <a:r>
              <a:rPr lang="en-US" smtClean="0"/>
              <a:t>Presidential Elections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200</TotalTime>
  <Words>963</Words>
  <Application>Microsoft Office PowerPoint</Application>
  <PresentationFormat>On-screen Show (4:3)</PresentationFormat>
  <Paragraphs>190</Paragraphs>
  <Slides>21</Slides>
  <Notes>0</Notes>
  <HiddenSlides>0</HiddenSlides>
  <MMClips>0</MMClips>
  <ScaleCrop>false</ScaleCrop>
  <HeadingPairs>
    <vt:vector size="6" baseType="variant">
      <vt:variant>
        <vt:lpstr>Fonts Used</vt:lpstr>
      </vt:variant>
      <vt:variant>
        <vt:i4>4</vt:i4>
      </vt:variant>
      <vt:variant>
        <vt:lpstr>Design Template</vt:lpstr>
      </vt:variant>
      <vt:variant>
        <vt:i4>4</vt:i4>
      </vt:variant>
      <vt:variant>
        <vt:lpstr>Slide Titles</vt:lpstr>
      </vt:variant>
      <vt:variant>
        <vt:i4>21</vt:i4>
      </vt:variant>
    </vt:vector>
  </HeadingPairs>
  <TitlesOfParts>
    <vt:vector size="29" baseType="lpstr">
      <vt:lpstr>Cambria</vt:lpstr>
      <vt:lpstr>Arial</vt:lpstr>
      <vt:lpstr>Rage Italic</vt:lpstr>
      <vt:lpstr>Calibri</vt:lpstr>
      <vt:lpstr>Sketchbook</vt:lpstr>
      <vt:lpstr>Sketchbook</vt:lpstr>
      <vt:lpstr>Sketchbook</vt:lpstr>
      <vt:lpstr>Sketchbook</vt:lpstr>
      <vt:lpstr>Warm Up</vt:lpstr>
      <vt:lpstr>Could You Pass the New Citizenship Test? </vt:lpstr>
      <vt:lpstr>Slide 3</vt:lpstr>
      <vt:lpstr>Slide 4</vt:lpstr>
      <vt:lpstr>Slide 5</vt:lpstr>
      <vt:lpstr>Slide 6</vt:lpstr>
      <vt:lpstr>Organizations, Immigration and Elections</vt:lpstr>
      <vt:lpstr>PROS AND CONS OF U.S. PARTICIPATION IN INTERNATIONAL ORGANIZATIONS AND TREATIES </vt:lpstr>
      <vt:lpstr>Slide 9</vt:lpstr>
      <vt:lpstr>Slide 10</vt:lpstr>
      <vt:lpstr>Slide 11</vt:lpstr>
      <vt:lpstr>Slide 12</vt:lpstr>
      <vt:lpstr>Impact of international events, multinational corporations, government policies, and individuals on the 21st century economy </vt:lpstr>
      <vt:lpstr>Contributions of Significant Political and Social Leaders </vt:lpstr>
      <vt:lpstr>Slide 15</vt:lpstr>
      <vt:lpstr>Significant social and political advocacy organizations, leaders and issues across the political spectrum  </vt:lpstr>
      <vt:lpstr>Many celebrities have gotten involved in philanthropic activities to bring awareness to global concerns:</vt:lpstr>
      <vt:lpstr>Causes and Effects of Changing Demographic Patterns Resulting from Legal and Illegal Immigration to the United States</vt:lpstr>
      <vt:lpstr>Causes and Effects of Changing Demographic Patterns Resulting from Legal and Illegal Immigration to the United States</vt:lpstr>
      <vt:lpstr>How does the Electoral College Work?</vt:lpstr>
      <vt:lpstr>Presidential Elections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dc:title>
  <dc:creator>Leslee Barnes</dc:creator>
  <cp:lastModifiedBy>l</cp:lastModifiedBy>
  <cp:revision>26</cp:revision>
  <dcterms:created xsi:type="dcterms:W3CDTF">2013-11-30T03:18:05Z</dcterms:created>
  <dcterms:modified xsi:type="dcterms:W3CDTF">2013-12-17T21:51:18Z</dcterms:modified>
</cp:coreProperties>
</file>