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12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74499-8D0A-094C-9C44-4AE7C593339D}" type="datetimeFigureOut">
              <a:rPr lang="en-US" smtClean="0"/>
              <a:t>9/19/13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17CDAA-2416-AA4E-9890-647A6EA67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488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physicians informed him that he must undergo a similar operation on the other leg, he enlisted the services of Dr. Joseph Lister (1827-1912), the developer of antiseptic medicine. He saved the leg. During Henley's twenty-month ordeal between 1873 and 1875 at the Royal Edinburgh Infirmary in Scotland, he wrote “</a:t>
            </a:r>
            <a:r>
              <a:rPr lang="en-US" dirty="0" err="1" smtClean="0"/>
              <a:t>Invictus</a:t>
            </a:r>
            <a:r>
              <a:rPr lang="en-US" dirty="0" smtClean="0"/>
              <a:t>” and other poems. Years later, his friend Robert Louis Stevenson based the character Long John Silver (a peg-legged pirate in the Stevenson novel </a:t>
            </a:r>
            <a:r>
              <a:rPr lang="en-US" i="1" dirty="0" smtClean="0"/>
              <a:t>Treasure Island</a:t>
            </a:r>
            <a:r>
              <a:rPr lang="en-US" dirty="0" smtClean="0"/>
              <a:t>) on Henley. 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7CDAA-2416-AA4E-9890-647A6EA6705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777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D600-2FE5-E74F-B9D8-434D4E3FAEDD}" type="datetimeFigureOut">
              <a:rPr lang="en-US" smtClean="0"/>
              <a:t>9/19/13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7DE47A-BE09-3343-BDD4-F5BF14F1A1E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D600-2FE5-E74F-B9D8-434D4E3FAEDD}" type="datetimeFigureOut">
              <a:rPr lang="en-US" smtClean="0"/>
              <a:t>9/19/13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E47A-BE09-3343-BDD4-F5BF14F1A1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D600-2FE5-E74F-B9D8-434D4E3FAEDD}" type="datetimeFigureOut">
              <a:rPr lang="en-US" smtClean="0"/>
              <a:t>9/19/13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E47A-BE09-3343-BDD4-F5BF14F1A1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D600-2FE5-E74F-B9D8-434D4E3FAEDD}" type="datetimeFigureOut">
              <a:rPr lang="en-US" smtClean="0"/>
              <a:t>9/19/13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E47A-BE09-3343-BDD4-F5BF14F1A1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D600-2FE5-E74F-B9D8-434D4E3FAEDD}" type="datetimeFigureOut">
              <a:rPr lang="en-US" smtClean="0"/>
              <a:t>9/19/13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E47A-BE09-3343-BDD4-F5BF14F1A1E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D600-2FE5-E74F-B9D8-434D4E3FAEDD}" type="datetimeFigureOut">
              <a:rPr lang="en-US" smtClean="0"/>
              <a:t>9/19/13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E47A-BE09-3343-BDD4-F5BF14F1A1E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D600-2FE5-E74F-B9D8-434D4E3FAEDD}" type="datetimeFigureOut">
              <a:rPr lang="en-US" smtClean="0"/>
              <a:t>9/19/13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E47A-BE09-3343-BDD4-F5BF14F1A1E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D600-2FE5-E74F-B9D8-434D4E3FAEDD}" type="datetimeFigureOut">
              <a:rPr lang="en-US" smtClean="0"/>
              <a:t>9/19/13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E47A-BE09-3343-BDD4-F5BF14F1A1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D600-2FE5-E74F-B9D8-434D4E3FAEDD}" type="datetimeFigureOut">
              <a:rPr lang="en-US" smtClean="0"/>
              <a:t>9/19/13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E47A-BE09-3343-BDD4-F5BF14F1A1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D600-2FE5-E74F-B9D8-434D4E3FAEDD}" type="datetimeFigureOut">
              <a:rPr lang="en-US" smtClean="0"/>
              <a:t>9/19/13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E47A-BE09-3343-BDD4-F5BF14F1A1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D600-2FE5-E74F-B9D8-434D4E3FAEDD}" type="datetimeFigureOut">
              <a:rPr lang="en-US" smtClean="0"/>
              <a:t>9/19/13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E47A-BE09-3343-BDD4-F5BF14F1A1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8ED5D600-2FE5-E74F-B9D8-434D4E3FAEDD}" type="datetimeFigureOut">
              <a:rPr lang="en-US" smtClean="0"/>
              <a:t>9/19/13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97DE47A-BE09-3343-BDD4-F5BF14F1A1E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2474393"/>
          </a:xfrm>
        </p:spPr>
        <p:txBody>
          <a:bodyPr/>
          <a:lstStyle/>
          <a:p>
            <a:r>
              <a:rPr lang="en-US" dirty="0" smtClean="0"/>
              <a:t>Who Am I?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651907"/>
            <a:ext cx="6400800" cy="1520293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FF6600"/>
                </a:solidFill>
              </a:rPr>
              <a:t>Invictus</a:t>
            </a:r>
            <a:r>
              <a:rPr lang="en-US" dirty="0" smtClean="0">
                <a:solidFill>
                  <a:srgbClr val="FF6600"/>
                </a:solidFill>
              </a:rPr>
              <a:t> </a:t>
            </a:r>
          </a:p>
          <a:p>
            <a:r>
              <a:rPr lang="en-US" dirty="0" smtClean="0">
                <a:solidFill>
                  <a:srgbClr val="FF6600"/>
                </a:solidFill>
              </a:rPr>
              <a:t>and </a:t>
            </a:r>
          </a:p>
          <a:p>
            <a:r>
              <a:rPr lang="en-US" dirty="0" smtClean="0">
                <a:solidFill>
                  <a:srgbClr val="FF6600"/>
                </a:solidFill>
              </a:rPr>
              <a:t>Theme for English B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205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or What </a:t>
            </a:r>
            <a:r>
              <a:rPr lang="en-US" smtClean="0"/>
              <a:t>Defines us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Jean Val Jean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24601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sz="quarter" idx="13"/>
          </p:nvPr>
        </p:nvPicPr>
        <p:blipFill>
          <a:blip r:embed="rId2"/>
          <a:srcRect t="14659" b="14659"/>
          <a:stretch>
            <a:fillRect/>
          </a:stretch>
        </p:blipFill>
        <p:spPr/>
      </p:pic>
      <p:pic>
        <p:nvPicPr>
          <p:cNvPr id="10" name="Content Placeholder 9"/>
          <p:cNvPicPr>
            <a:picLocks noGrp="1" noChangeAspect="1"/>
          </p:cNvPicPr>
          <p:nvPr>
            <p:ph sz="quarter" idx="14"/>
          </p:nvPr>
        </p:nvPicPr>
        <p:blipFill>
          <a:blip r:embed="rId3"/>
          <a:srcRect t="13740" b="1374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64612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Invicutus</a:t>
            </a:r>
            <a:r>
              <a:rPr lang="en-US" dirty="0" smtClean="0"/>
              <a:t> Theme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theme of the poem is the will to survive in the face of a severe test. </a:t>
            </a:r>
            <a:endParaRPr lang="en-US" dirty="0" smtClean="0"/>
          </a:p>
          <a:p>
            <a:r>
              <a:rPr lang="en-US" dirty="0" smtClean="0"/>
              <a:t>Henley </a:t>
            </a:r>
            <a:r>
              <a:rPr lang="en-US" dirty="0"/>
              <a:t>himself faced such a test. After contracting tuberculosis of the bone in his youth, he suffered a tubercular infection when he was in his early twenties that resulted in amputation of a leg below the knee. 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871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Invictus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Out of the night that covers me, </a:t>
            </a:r>
          </a:p>
          <a:p>
            <a:pPr marL="0" indent="0">
              <a:buNone/>
            </a:pPr>
            <a:r>
              <a:rPr lang="en-US" dirty="0"/>
              <a:t>  Black as the Pit from pole to pole,  </a:t>
            </a:r>
          </a:p>
          <a:p>
            <a:pPr marL="0" indent="0">
              <a:buNone/>
            </a:pPr>
            <a:r>
              <a:rPr lang="en-US" dirty="0"/>
              <a:t>I thank whatever gods may be  </a:t>
            </a:r>
          </a:p>
          <a:p>
            <a:pPr marL="0" indent="0">
              <a:buNone/>
            </a:pPr>
            <a:r>
              <a:rPr lang="en-US" dirty="0"/>
              <a:t>  For my unconquerable soul. </a:t>
            </a:r>
          </a:p>
          <a:p>
            <a:r>
              <a:rPr lang="en-US" dirty="0"/>
              <a:t>Comments, Stanza 1</a:t>
            </a:r>
          </a:p>
          <a:p>
            <a:r>
              <a:rPr lang="en-US" i="1" dirty="0"/>
              <a:t>Night</a:t>
            </a:r>
            <a:r>
              <a:rPr lang="en-US" dirty="0"/>
              <a:t> is a metaphor for suffering of any kind. It is also part of a simile and a hyperbole in which the speaker compares the darkness of his suffering to the blackness of a hellish pit stretching from the north pole to the south pole. In line 4, unconquerable establishes the theme and a link with the title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488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01427"/>
          </a:xfrm>
        </p:spPr>
        <p:txBody>
          <a:bodyPr/>
          <a:lstStyle/>
          <a:p>
            <a:r>
              <a:rPr lang="en-US" dirty="0" err="1" smtClean="0"/>
              <a:t>Invictus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4670"/>
            <a:ext cx="8229600" cy="479149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It matters not how strait the gate,  </a:t>
            </a:r>
          </a:p>
          <a:p>
            <a:pPr marL="0" indent="0">
              <a:buNone/>
            </a:pPr>
            <a:r>
              <a:rPr lang="en-US" dirty="0"/>
              <a:t>  How charged with punishments the scroll,  </a:t>
            </a:r>
          </a:p>
          <a:p>
            <a:pPr marL="0" indent="0">
              <a:buNone/>
            </a:pPr>
            <a:r>
              <a:rPr lang="en-US" dirty="0"/>
              <a:t>I am the master of my fate:   15 </a:t>
            </a:r>
          </a:p>
          <a:p>
            <a:pPr marL="0" indent="0">
              <a:buNone/>
            </a:pPr>
            <a:r>
              <a:rPr lang="en-US" dirty="0"/>
              <a:t>  I am the captain of my soul.</a:t>
            </a:r>
          </a:p>
          <a:p>
            <a:r>
              <a:rPr lang="en-US" dirty="0"/>
              <a:t>Comments, Stanza 1</a:t>
            </a:r>
          </a:p>
          <a:p>
            <a:r>
              <a:rPr lang="en-US" dirty="0"/>
              <a:t>Here, </a:t>
            </a:r>
            <a:r>
              <a:rPr lang="en-US" i="1" dirty="0"/>
              <a:t>strait</a:t>
            </a:r>
            <a:r>
              <a:rPr lang="en-US" dirty="0"/>
              <a:t> means narrow, restricted. To escape from “the fell clutch of circumstance” and “</a:t>
            </a:r>
            <a:r>
              <a:rPr lang="en-US" dirty="0" err="1"/>
              <a:t>bludgeonings</a:t>
            </a:r>
            <a:r>
              <a:rPr lang="en-US" dirty="0"/>
              <a:t> of chance,” the speaker must pass through a narrow gate. He believes he can do so—in spite of the punishments that fate has allotted him—because his iron will refuses to bend.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688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Theme for English 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instructor said</a:t>
            </a:r>
            <a:r>
              <a:rPr lang="en-US" dirty="0" smtClean="0"/>
              <a:t>,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    </a:t>
            </a:r>
            <a:r>
              <a:rPr lang="en-US" dirty="0"/>
              <a:t>  </a:t>
            </a:r>
            <a:r>
              <a:rPr lang="en-US" i="1" dirty="0"/>
              <a:t>Go home and write</a:t>
            </a:r>
          </a:p>
          <a:p>
            <a:pPr marL="0" indent="0">
              <a:buNone/>
            </a:pPr>
            <a:r>
              <a:rPr lang="en-US" i="1" dirty="0"/>
              <a:t>      a page tonight.</a:t>
            </a:r>
          </a:p>
          <a:p>
            <a:pPr marL="0" indent="0">
              <a:buNone/>
            </a:pPr>
            <a:r>
              <a:rPr lang="en-US" i="1" dirty="0"/>
              <a:t>      And let that page come out of you—</a:t>
            </a:r>
          </a:p>
          <a:p>
            <a:pPr marL="0" indent="0">
              <a:buNone/>
            </a:pPr>
            <a:r>
              <a:rPr lang="en-US" i="1" dirty="0"/>
              <a:t>      Then, it will be true</a:t>
            </a:r>
            <a:r>
              <a:rPr lang="en-US" i="1" dirty="0" smtClean="0"/>
              <a:t>.</a:t>
            </a:r>
          </a:p>
          <a:p>
            <a:pPr marL="0" indent="0">
              <a:buNone/>
            </a:pPr>
            <a:endParaRPr lang="en-US" i="1" dirty="0" smtClean="0"/>
          </a:p>
          <a:p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err="1"/>
              <a:t>www.shmoop.com</a:t>
            </a:r>
            <a:r>
              <a:rPr lang="en-US" dirty="0"/>
              <a:t>/theme-</a:t>
            </a:r>
            <a:r>
              <a:rPr lang="en-US" dirty="0" err="1"/>
              <a:t>english</a:t>
            </a:r>
            <a:r>
              <a:rPr lang="en-US" dirty="0"/>
              <a:t>-b/</a:t>
            </a:r>
            <a:r>
              <a:rPr lang="en-US" dirty="0" err="1"/>
              <a:t>summary.html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689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03393"/>
          </a:xfrm>
        </p:spPr>
        <p:txBody>
          <a:bodyPr/>
          <a:lstStyle/>
          <a:p>
            <a:r>
              <a:rPr lang="en-US" dirty="0" smtClean="0"/>
              <a:t>Your task: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4386"/>
            <a:ext cx="8229600" cy="501177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Ms. Smith says,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    </a:t>
            </a:r>
            <a:r>
              <a:rPr lang="en-US" dirty="0"/>
              <a:t>  </a:t>
            </a:r>
            <a:r>
              <a:rPr lang="en-US" i="1" dirty="0"/>
              <a:t>Go home and write</a:t>
            </a:r>
          </a:p>
          <a:p>
            <a:pPr marL="0" indent="0">
              <a:buNone/>
            </a:pPr>
            <a:r>
              <a:rPr lang="en-US" i="1" dirty="0"/>
              <a:t>      a page tonight.</a:t>
            </a:r>
          </a:p>
          <a:p>
            <a:pPr marL="0" indent="0">
              <a:buNone/>
            </a:pPr>
            <a:r>
              <a:rPr lang="en-US" i="1" dirty="0"/>
              <a:t>      And let that page come out of you—</a:t>
            </a:r>
          </a:p>
          <a:p>
            <a:pPr marL="0" indent="0">
              <a:buNone/>
            </a:pPr>
            <a:r>
              <a:rPr lang="en-US" i="1" dirty="0"/>
              <a:t>      Then, it will be true</a:t>
            </a:r>
            <a:r>
              <a:rPr lang="en-US" i="1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Write a page tonight about yourself.</a:t>
            </a:r>
          </a:p>
          <a:p>
            <a:pPr lvl="1"/>
            <a:r>
              <a:rPr lang="en-US" dirty="0" smtClean="0"/>
              <a:t>You can share a struggle and how you overcame it</a:t>
            </a:r>
          </a:p>
          <a:p>
            <a:pPr lvl="1"/>
            <a:r>
              <a:rPr lang="en-US" dirty="0" smtClean="0"/>
              <a:t>You can share your life goals and how school will support them</a:t>
            </a:r>
          </a:p>
          <a:p>
            <a:pPr lvl="1"/>
            <a:r>
              <a:rPr lang="en-US" dirty="0" smtClean="0"/>
              <a:t>You can share how you view your role at RHS, this class, your family, the wider community</a:t>
            </a:r>
          </a:p>
          <a:p>
            <a:r>
              <a:rPr lang="en-US" dirty="0" smtClean="0"/>
              <a:t>One page and one page only!!!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325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838</TotalTime>
  <Words>214</Words>
  <Application>Microsoft Macintosh PowerPoint</Application>
  <PresentationFormat>On-screen Show (4:3)</PresentationFormat>
  <Paragraphs>46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Executive</vt:lpstr>
      <vt:lpstr>Who Am I?</vt:lpstr>
      <vt:lpstr>Who or What Defines us?</vt:lpstr>
      <vt:lpstr>Invicutus Theme</vt:lpstr>
      <vt:lpstr>Invictus</vt:lpstr>
      <vt:lpstr>Invictus</vt:lpstr>
      <vt:lpstr>Theme for English B</vt:lpstr>
      <vt:lpstr>Your task:</vt:lpstr>
    </vt:vector>
  </TitlesOfParts>
  <Company>RHS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Am I?</dc:title>
  <dc:creator>Leslie Smith</dc:creator>
  <cp:lastModifiedBy>History SS Coordinator</cp:lastModifiedBy>
  <cp:revision>5</cp:revision>
  <dcterms:created xsi:type="dcterms:W3CDTF">2013-09-19T22:59:39Z</dcterms:created>
  <dcterms:modified xsi:type="dcterms:W3CDTF">2013-09-20T20:18:48Z</dcterms:modified>
</cp:coreProperties>
</file>