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9" r:id="rId2"/>
    <p:sldId id="290" r:id="rId3"/>
    <p:sldId id="257" r:id="rId4"/>
    <p:sldId id="258" r:id="rId5"/>
    <p:sldId id="259" r:id="rId6"/>
    <p:sldId id="260" r:id="rId7"/>
    <p:sldId id="261" r:id="rId8"/>
    <p:sldId id="262" r:id="rId9"/>
    <p:sldId id="263" r:id="rId10"/>
    <p:sldId id="287"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82" r:id="rId26"/>
    <p:sldId id="291" r:id="rId27"/>
    <p:sldId id="288" r:id="rId28"/>
    <p:sldId id="283" r:id="rId29"/>
    <p:sldId id="278" r:id="rId30"/>
    <p:sldId id="279" r:id="rId31"/>
    <p:sldId id="280" r:id="rId32"/>
    <p:sldId id="284" r:id="rId33"/>
    <p:sldId id="285" r:id="rId34"/>
    <p:sldId id="28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14" y="-198"/>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F8AD1F-290D-440F-BD86-D9648A66C69C}" type="datetimeFigureOut">
              <a:rPr lang="en-US"/>
              <a:pPr>
                <a:defRPr/>
              </a:pPr>
              <a:t>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4A4689D-0E8B-4069-888F-E0B87F2E7B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B55C6-C657-4C5A-B928-0FE2472E156E}" type="slidenum">
              <a:rPr lang="en-US"/>
              <a:pPr fontAlgn="base">
                <a:spcBef>
                  <a:spcPct val="0"/>
                </a:spcBef>
                <a:spcAft>
                  <a:spcPct val="0"/>
                </a:spcAft>
                <a:defRPr/>
              </a:pPr>
              <a:t>3</a:t>
            </a:fld>
            <a:endParaRPr 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C4626-80E8-437B-9C40-C8382D55C917}" type="slidenum">
              <a:rPr lang="en-US"/>
              <a:pPr fontAlgn="base">
                <a:spcBef>
                  <a:spcPct val="0"/>
                </a:spcBef>
                <a:spcAft>
                  <a:spcPct val="0"/>
                </a:spcAft>
                <a:defRPr/>
              </a:pPr>
              <a:t>12</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E9DA28-804A-4546-8211-CAF4120EED5D}" type="slidenum">
              <a:rPr lang="en-US"/>
              <a:pPr fontAlgn="base">
                <a:spcBef>
                  <a:spcPct val="0"/>
                </a:spcBef>
                <a:spcAft>
                  <a:spcPct val="0"/>
                </a:spcAft>
                <a:defRPr/>
              </a:pPr>
              <a:t>13</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E06907-AE55-421E-95A8-C6B664795605}" type="slidenum">
              <a:rPr lang="en-US"/>
              <a:pPr fontAlgn="base">
                <a:spcBef>
                  <a:spcPct val="0"/>
                </a:spcBef>
                <a:spcAft>
                  <a:spcPct val="0"/>
                </a:spcAft>
                <a:defRPr/>
              </a:pPr>
              <a:t>14</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0268F2-9E4D-4D0C-88EE-48A271164C32}" type="slidenum">
              <a:rPr lang="en-US"/>
              <a:pPr fontAlgn="base">
                <a:spcBef>
                  <a:spcPct val="0"/>
                </a:spcBef>
                <a:spcAft>
                  <a:spcPct val="0"/>
                </a:spcAft>
                <a:defRPr/>
              </a:pPr>
              <a:t>15</a:t>
            </a:fld>
            <a:endParaRPr lang="en-US"/>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B1128A-76C9-429A-BB5E-753AF9B38456}" type="slidenum">
              <a:rPr lang="en-US"/>
              <a:pPr fontAlgn="base">
                <a:spcBef>
                  <a:spcPct val="0"/>
                </a:spcBef>
                <a:spcAft>
                  <a:spcPct val="0"/>
                </a:spcAft>
                <a:defRPr/>
              </a:pPr>
              <a:t>16</a:t>
            </a:fld>
            <a:endParaRPr lang="en-US"/>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9F27ED-A83A-42BF-AF62-A7C91C499CAC}" type="slidenum">
              <a:rPr lang="en-US"/>
              <a:pPr fontAlgn="base">
                <a:spcBef>
                  <a:spcPct val="0"/>
                </a:spcBef>
                <a:spcAft>
                  <a:spcPct val="0"/>
                </a:spcAft>
                <a:defRPr/>
              </a:pPr>
              <a:t>17</a:t>
            </a:fld>
            <a:endParaRPr lang="en-US"/>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86E39D-6C6B-49EE-9158-31B10DCA6484}" type="slidenum">
              <a:rPr lang="en-US"/>
              <a:pPr fontAlgn="base">
                <a:spcBef>
                  <a:spcPct val="0"/>
                </a:spcBef>
                <a:spcAft>
                  <a:spcPct val="0"/>
                </a:spcAft>
                <a:defRPr/>
              </a:pPr>
              <a:t>18</a:t>
            </a:fld>
            <a:endParaRPr lang="en-US"/>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8CB4D1-96AB-42BF-B334-BE6D7ECE7171}" type="slidenum">
              <a:rPr lang="en-US"/>
              <a:pPr fontAlgn="base">
                <a:spcBef>
                  <a:spcPct val="0"/>
                </a:spcBef>
                <a:spcAft>
                  <a:spcPct val="0"/>
                </a:spcAft>
                <a:defRPr/>
              </a:pPr>
              <a:t>19</a:t>
            </a:fld>
            <a:endParaRPr lang="en-US"/>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DAD8E-3FF7-477F-BEBD-2B73F8CB7C9D}" type="slidenum">
              <a:rPr lang="en-US"/>
              <a:pPr fontAlgn="base">
                <a:spcBef>
                  <a:spcPct val="0"/>
                </a:spcBef>
                <a:spcAft>
                  <a:spcPct val="0"/>
                </a:spcAft>
                <a:defRPr/>
              </a:pPr>
              <a:t>20</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C3452D-A8D5-47BA-A395-0EE56224706D}" type="slidenum">
              <a:rPr lang="en-US"/>
              <a:pPr fontAlgn="base">
                <a:spcBef>
                  <a:spcPct val="0"/>
                </a:spcBef>
                <a:spcAft>
                  <a:spcPct val="0"/>
                </a:spcAft>
                <a:defRPr/>
              </a:pPr>
              <a:t>21</a:t>
            </a:fld>
            <a:endParaRPr lang="en-US"/>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ABCB1-173E-4FDC-BE55-6F40C04B651E}" type="slidenum">
              <a:rPr lang="en-US"/>
              <a:pPr fontAlgn="base">
                <a:spcBef>
                  <a:spcPct val="0"/>
                </a:spcBef>
                <a:spcAft>
                  <a:spcPct val="0"/>
                </a:spcAft>
                <a:defRPr/>
              </a:pPr>
              <a:t>4</a:t>
            </a:fld>
            <a:endParaRPr lang="en-US"/>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573CF8-E5FC-443E-869E-DD7E0E778E01}" type="slidenum">
              <a:rPr lang="en-US"/>
              <a:pPr fontAlgn="base">
                <a:spcBef>
                  <a:spcPct val="0"/>
                </a:spcBef>
                <a:spcAft>
                  <a:spcPct val="0"/>
                </a:spcAft>
                <a:defRPr/>
              </a:pPr>
              <a:t>22</a:t>
            </a:fld>
            <a:endParaRPr lang="en-US"/>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EEFD89-E885-4AE8-833C-D87D16F2BC1F}" type="slidenum">
              <a:rPr lang="en-US"/>
              <a:pPr fontAlgn="base">
                <a:spcBef>
                  <a:spcPct val="0"/>
                </a:spcBef>
                <a:spcAft>
                  <a:spcPct val="0"/>
                </a:spcAft>
                <a:defRPr/>
              </a:pPr>
              <a:t>23</a:t>
            </a:fld>
            <a:endParaRPr lang="en-US"/>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F25D92-F846-4BAD-8BF4-D06D1801915B}" type="slidenum">
              <a:rPr lang="en-US"/>
              <a:pPr fontAlgn="base">
                <a:spcBef>
                  <a:spcPct val="0"/>
                </a:spcBef>
                <a:spcAft>
                  <a:spcPct val="0"/>
                </a:spcAft>
                <a:defRPr/>
              </a:pPr>
              <a:t>24</a:t>
            </a:fld>
            <a:endParaRPr lang="en-US"/>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BFBD5-BA64-4DF8-A116-30C23FAB5F61}" type="slidenum">
              <a:rPr lang="en-US"/>
              <a:pPr fontAlgn="base">
                <a:spcBef>
                  <a:spcPct val="0"/>
                </a:spcBef>
                <a:spcAft>
                  <a:spcPct val="0"/>
                </a:spcAft>
                <a:defRPr/>
              </a:pPr>
              <a:t>25</a:t>
            </a:fld>
            <a:endParaRPr lang="en-US"/>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E53A56-9FC8-423C-9B76-5B1D713EC2C8}" type="slidenum">
              <a:rPr lang="en-US"/>
              <a:pPr fontAlgn="base">
                <a:spcBef>
                  <a:spcPct val="0"/>
                </a:spcBef>
                <a:spcAft>
                  <a:spcPct val="0"/>
                </a:spcAft>
                <a:defRPr/>
              </a:pPr>
              <a:t>28</a:t>
            </a:fld>
            <a:endParaRPr lang="en-US"/>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48AD4A-A43E-4CEF-8F5C-E6067F7FD750}" type="slidenum">
              <a:rPr lang="en-US"/>
              <a:pPr fontAlgn="base">
                <a:spcBef>
                  <a:spcPct val="0"/>
                </a:spcBef>
                <a:spcAft>
                  <a:spcPct val="0"/>
                </a:spcAft>
                <a:defRPr/>
              </a:pPr>
              <a:t>29</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3520A4-B231-461C-ACE4-D3F2C71CDE3C}" type="slidenum">
              <a:rPr lang="en-US"/>
              <a:pPr fontAlgn="base">
                <a:spcBef>
                  <a:spcPct val="0"/>
                </a:spcBef>
                <a:spcAft>
                  <a:spcPct val="0"/>
                </a:spcAft>
                <a:defRPr/>
              </a:pPr>
              <a:t>30</a:t>
            </a:fld>
            <a:endParaRPr lang="en-US"/>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3C0F5-00E7-4B3A-9C95-78BBC2829E36}" type="slidenum">
              <a:rPr lang="en-US"/>
              <a:pPr fontAlgn="base">
                <a:spcBef>
                  <a:spcPct val="0"/>
                </a:spcBef>
                <a:spcAft>
                  <a:spcPct val="0"/>
                </a:spcAft>
                <a:defRPr/>
              </a:pPr>
              <a:t>31</a:t>
            </a:fld>
            <a:endParaRPr lang="en-US"/>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FB1B02-BCD4-423E-8145-8ECB61652101}" type="slidenum">
              <a:rPr lang="en-US"/>
              <a:pPr fontAlgn="base">
                <a:spcBef>
                  <a:spcPct val="0"/>
                </a:spcBef>
                <a:spcAft>
                  <a:spcPct val="0"/>
                </a:spcAft>
                <a:defRPr/>
              </a:pPr>
              <a:t>32</a:t>
            </a:fld>
            <a:endParaRPr lang="en-US"/>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47887-C672-4D6A-B10B-7D7C038BD78D}" type="slidenum">
              <a:rPr lang="en-US"/>
              <a:pPr fontAlgn="base">
                <a:spcBef>
                  <a:spcPct val="0"/>
                </a:spcBef>
                <a:spcAft>
                  <a:spcPct val="0"/>
                </a:spcAft>
                <a:defRPr/>
              </a:pPr>
              <a:t>33</a:t>
            </a:fld>
            <a:endParaRPr lang="en-US"/>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2C8D7A-5D78-417D-9B0E-CF195F1DBD6C}" type="slidenum">
              <a:rPr lang="en-US"/>
              <a:pPr fontAlgn="base">
                <a:spcBef>
                  <a:spcPct val="0"/>
                </a:spcBef>
                <a:spcAft>
                  <a:spcPct val="0"/>
                </a:spcAft>
                <a:defRPr/>
              </a:pPr>
              <a:t>5</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DFA45-D09F-4390-9731-FFC2E2939ADD}" type="slidenum">
              <a:rPr lang="en-US"/>
              <a:pPr fontAlgn="base">
                <a:spcBef>
                  <a:spcPct val="0"/>
                </a:spcBef>
                <a:spcAft>
                  <a:spcPct val="0"/>
                </a:spcAft>
                <a:defRPr/>
              </a:pPr>
              <a:t>34</a:t>
            </a:fld>
            <a:endParaRPr lang="en-US"/>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735D79-60ED-447F-BA00-F8F2FA396E15}" type="slidenum">
              <a:rPr lang="en-US"/>
              <a:pPr fontAlgn="base">
                <a:spcBef>
                  <a:spcPct val="0"/>
                </a:spcBef>
                <a:spcAft>
                  <a:spcPct val="0"/>
                </a:spcAft>
                <a:defRPr/>
              </a:pPr>
              <a:t>6</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472989-CAC8-4EE9-9A49-2ADC516947FB}" type="slidenum">
              <a:rPr lang="en-US"/>
              <a:pPr fontAlgn="base">
                <a:spcBef>
                  <a:spcPct val="0"/>
                </a:spcBef>
                <a:spcAft>
                  <a:spcPct val="0"/>
                </a:spcAft>
                <a:defRPr/>
              </a:pPr>
              <a:t>7</a:t>
            </a:fld>
            <a:endParaRPr lang="en-US"/>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FD08DD-B89D-4F51-A81F-B1E2161D9B97}" type="slidenum">
              <a:rPr lang="en-US"/>
              <a:pPr fontAlgn="base">
                <a:spcBef>
                  <a:spcPct val="0"/>
                </a:spcBef>
                <a:spcAft>
                  <a:spcPct val="0"/>
                </a:spcAft>
                <a:defRPr/>
              </a:pPr>
              <a:t>8</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E79276-7104-44E5-A2A6-05A8D63C33DC}" type="slidenum">
              <a:rPr lang="en-US"/>
              <a:pPr fontAlgn="base">
                <a:spcBef>
                  <a:spcPct val="0"/>
                </a:spcBef>
                <a:spcAft>
                  <a:spcPct val="0"/>
                </a:spcAft>
                <a:defRPr/>
              </a:pPr>
              <a:t>9</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059C44-EF06-46E8-8B98-F430711E46CE}" type="slidenum">
              <a:rPr lang="en-US"/>
              <a:pPr fontAlgn="base">
                <a:spcBef>
                  <a:spcPct val="0"/>
                </a:spcBef>
                <a:spcAft>
                  <a:spcPct val="0"/>
                </a:spcAft>
                <a:defRPr/>
              </a:pPr>
              <a:t>10</a:t>
            </a:fld>
            <a:endParaRPr lang="en-US"/>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C059CC-8039-4FC8-AF2F-F612CC4B563E}" type="slidenum">
              <a:rPr lang="en-US"/>
              <a:pPr fontAlgn="base">
                <a:spcBef>
                  <a:spcPct val="0"/>
                </a:spcBef>
                <a:spcAft>
                  <a:spcPct val="0"/>
                </a:spcAft>
                <a:defRPr/>
              </a:pPr>
              <a:t>11</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5120EB-BAB7-4DBE-A92E-42858E17CC4B}" type="datetimeFigureOut">
              <a:rPr lang="en-US"/>
              <a:pPr>
                <a:defRPr/>
              </a:pPr>
              <a:t>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CA9AEC-43A2-4675-AF6B-B020016F62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EB94CB-71D4-46CD-AD57-FAA85EA376C8}" type="datetimeFigureOut">
              <a:rPr lang="en-US"/>
              <a:pPr>
                <a:defRPr/>
              </a:pPr>
              <a:t>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3F6D12-7E65-4BB0-AE96-EE755F8AC2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097A20-45EF-4E9B-99A3-7A1E40204371}" type="datetimeFigureOut">
              <a:rPr lang="en-US"/>
              <a:pPr>
                <a:defRPr/>
              </a:pPr>
              <a:t>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BDD113-363E-4C81-A9C1-C01A7957C3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5436BBD5-260E-4821-BE48-39152D0807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30716C-1B6B-4FA7-8FC1-771C46E549AA}" type="datetimeFigureOut">
              <a:rPr lang="en-US"/>
              <a:pPr>
                <a:defRPr/>
              </a:pPr>
              <a:t>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45B4E-7910-4279-8362-6887780FE0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1034EA-E3B9-4D1A-984F-0A6093CA9DD0}" type="datetimeFigureOut">
              <a:rPr lang="en-US"/>
              <a:pPr>
                <a:defRPr/>
              </a:pPr>
              <a:t>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5777DF-F9CC-493B-ADFB-4C6DC2652F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6D95C8-57A6-43BA-BDC1-E4F3DBA84B1A}" type="datetimeFigureOut">
              <a:rPr lang="en-US"/>
              <a:pPr>
                <a:defRPr/>
              </a:pPr>
              <a:t>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A305E0-0542-4556-A635-6D5FAF3178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A8E4EF-217A-4093-8491-28FEBE3EA694}" type="datetimeFigureOut">
              <a:rPr lang="en-US"/>
              <a:pPr>
                <a:defRPr/>
              </a:pPr>
              <a:t>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754C9E-B162-481A-807E-C6703B72C1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033A0F-69B8-4397-9521-76F1204CA1CE}" type="datetimeFigureOut">
              <a:rPr lang="en-US"/>
              <a:pPr>
                <a:defRPr/>
              </a:pPr>
              <a:t>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460F94-FBFB-429B-A1F5-0A62417D3C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214EAD-743E-4BBD-83C3-9E75BC90A98C}" type="datetimeFigureOut">
              <a:rPr lang="en-US"/>
              <a:pPr>
                <a:defRPr/>
              </a:pPr>
              <a:t>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2F5432-0867-4024-BCA6-0A56CE778B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1CFFB1-DCA3-468E-9026-4315CF92C242}" type="datetimeFigureOut">
              <a:rPr lang="en-US"/>
              <a:pPr>
                <a:defRPr/>
              </a:pPr>
              <a:t>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A524AF-F1C3-4428-91FE-F432C44A01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D5D30C-3215-4599-8C11-EB4C77030F30}" type="datetimeFigureOut">
              <a:rPr lang="en-US"/>
              <a:pPr>
                <a:defRPr/>
              </a:pPr>
              <a:t>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1C95B1-DEDB-45F6-BABD-88DB59D4A7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0DAAC33-EE5A-4E94-9B2F-95D0F1F28A8B}" type="datetimeFigureOut">
              <a:rPr lang="en-US"/>
              <a:pPr>
                <a:defRPr/>
              </a:pPr>
              <a:t>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D683DBC-1FED-48E1-950B-7B6CF55AB3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en-US" smtClean="0"/>
              <a:t>Happy New Year!</a:t>
            </a:r>
          </a:p>
        </p:txBody>
      </p:sp>
      <p:sp>
        <p:nvSpPr>
          <p:cNvPr id="78851" name="Rectangle 3"/>
          <p:cNvSpPr>
            <a:spLocks noGrp="1"/>
          </p:cNvSpPr>
          <p:nvPr>
            <p:ph type="body" idx="1"/>
          </p:nvPr>
        </p:nvSpPr>
        <p:spPr/>
        <p:txBody>
          <a:bodyPr/>
          <a:lstStyle/>
          <a:p>
            <a:pPr eaLnBrk="1" hangingPunct="1">
              <a:defRPr/>
            </a:pPr>
            <a:r>
              <a:rPr lang="en-US" sz="3600" b="1" u="sng" smtClean="0">
                <a:effectLst>
                  <a:outerShdw blurRad="38100" dist="38100" dir="2700000" algn="tl">
                    <a:srgbClr val="C0C0C0"/>
                  </a:outerShdw>
                </a:effectLst>
              </a:rPr>
              <a:t>Opener: </a:t>
            </a:r>
            <a:r>
              <a:rPr lang="en-US" sz="3600" b="1" smtClean="0"/>
              <a:t>Answer on the slip of paper-</a:t>
            </a:r>
          </a:p>
          <a:p>
            <a:pPr lvl="1" eaLnBrk="1" hangingPunct="1">
              <a:defRPr/>
            </a:pPr>
            <a:r>
              <a:rPr lang="en-US" sz="3600" b="1" smtClean="0"/>
              <a:t>Write down everything that you think you know about </a:t>
            </a:r>
            <a:r>
              <a:rPr lang="en-US" sz="3600" b="1" u="sng" smtClean="0"/>
              <a:t>World War I</a:t>
            </a:r>
            <a:r>
              <a:rPr lang="en-US" sz="3600" b="1" smtClean="0"/>
              <a:t> (who, where, when, what, why…)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Proclaim your Nationalism</a:t>
            </a:r>
          </a:p>
        </p:txBody>
      </p:sp>
      <p:sp>
        <p:nvSpPr>
          <p:cNvPr id="31746" name="Rectangle 3"/>
          <p:cNvSpPr>
            <a:spLocks noGrp="1" noChangeArrowheads="1"/>
          </p:cNvSpPr>
          <p:nvPr>
            <p:ph type="body" idx="1"/>
          </p:nvPr>
        </p:nvSpPr>
        <p:spPr/>
        <p:txBody>
          <a:bodyPr/>
          <a:lstStyle/>
          <a:p>
            <a:pPr eaLnBrk="1" hangingPunct="1"/>
            <a:r>
              <a:rPr lang="en-US" smtClean="0"/>
              <a:t>Each member of the countries proclaims their love for their country</a:t>
            </a:r>
          </a:p>
          <a:p>
            <a:pPr eaLnBrk="1" hangingPunct="1"/>
            <a:r>
              <a:rPr lang="en-US" smtClean="0"/>
              <a:t>“__________ is the greatest country ever.”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228600"/>
            <a:ext cx="8534400" cy="1143000"/>
          </a:xfrm>
        </p:spPr>
        <p:txBody>
          <a:bodyPr rtlCol="0">
            <a:normAutofit fontScale="90000"/>
          </a:bodyPr>
          <a:lstStyle/>
          <a:p>
            <a:pPr eaLnBrk="1" fontAlgn="auto" hangingPunct="1">
              <a:spcAft>
                <a:spcPts val="0"/>
              </a:spcAft>
              <a:defRPr/>
            </a:pPr>
            <a:r>
              <a:rPr lang="en-US" u="sng"/>
              <a:t>Event #1: Murder of the Archduke Franz Ferdinand</a:t>
            </a:r>
          </a:p>
        </p:txBody>
      </p:sp>
      <p:sp>
        <p:nvSpPr>
          <p:cNvPr id="33794" name="Rectangle 3"/>
          <p:cNvSpPr>
            <a:spLocks noGrp="1" noChangeArrowheads="1"/>
          </p:cNvSpPr>
          <p:nvPr>
            <p:ph type="body" idx="1"/>
          </p:nvPr>
        </p:nvSpPr>
        <p:spPr>
          <a:xfrm>
            <a:off x="228600" y="1524000"/>
            <a:ext cx="4572000" cy="5029200"/>
          </a:xfrm>
        </p:spPr>
        <p:txBody>
          <a:bodyPr/>
          <a:lstStyle/>
          <a:p>
            <a:pPr eaLnBrk="1" hangingPunct="1">
              <a:lnSpc>
                <a:spcPct val="90000"/>
              </a:lnSpc>
            </a:pPr>
            <a:r>
              <a:rPr lang="en-US" sz="2800" smtClean="0"/>
              <a:t>Serbians that live within the Austrian-Hungarian empire want to become part of Serbia</a:t>
            </a:r>
          </a:p>
          <a:p>
            <a:pPr eaLnBrk="1" hangingPunct="1">
              <a:lnSpc>
                <a:spcPct val="90000"/>
              </a:lnSpc>
            </a:pPr>
            <a:r>
              <a:rPr lang="en-US" sz="2800" smtClean="0"/>
              <a:t>Archduke Franz Ferdinand (Heir to the throne of Austria-Hungary) is assassinated while visiting the city of Sarajevo by a group of Serbian Nationalists known as the ‘Black Hand’</a:t>
            </a:r>
          </a:p>
        </p:txBody>
      </p:sp>
      <p:pic>
        <p:nvPicPr>
          <p:cNvPr id="33795" name="Picture 9" descr="balkan"/>
          <p:cNvPicPr>
            <a:picLocks noChangeAspect="1" noChangeArrowheads="1"/>
          </p:cNvPicPr>
          <p:nvPr/>
        </p:nvPicPr>
        <p:blipFill>
          <a:blip r:embed="rId3"/>
          <a:srcRect/>
          <a:stretch>
            <a:fillRect/>
          </a:stretch>
        </p:blipFill>
        <p:spPr bwMode="auto">
          <a:xfrm>
            <a:off x="4724400" y="1524000"/>
            <a:ext cx="40544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sz="half" idx="1"/>
          </p:nvPr>
        </p:nvSpPr>
        <p:spPr>
          <a:xfrm>
            <a:off x="3733800" y="5029200"/>
            <a:ext cx="3810000" cy="1828800"/>
          </a:xfrm>
        </p:spPr>
        <p:txBody>
          <a:bodyPr/>
          <a:lstStyle/>
          <a:p>
            <a:pPr lvl="1" algn="ctr" eaLnBrk="1" hangingPunct="1">
              <a:lnSpc>
                <a:spcPct val="90000"/>
              </a:lnSpc>
              <a:buFontTx/>
              <a:buNone/>
            </a:pPr>
            <a:r>
              <a:rPr lang="en-US" b="1" smtClean="0"/>
              <a:t>THE ARCHDUKE</a:t>
            </a:r>
          </a:p>
        </p:txBody>
      </p:sp>
      <p:pic>
        <p:nvPicPr>
          <p:cNvPr id="35842" name="Picture 5" descr="f663877a"/>
          <p:cNvPicPr>
            <a:picLocks noChangeAspect="1" noChangeArrowheads="1"/>
          </p:cNvPicPr>
          <p:nvPr/>
        </p:nvPicPr>
        <p:blipFill>
          <a:blip r:embed="rId3"/>
          <a:srcRect/>
          <a:stretch>
            <a:fillRect/>
          </a:stretch>
        </p:blipFill>
        <p:spPr bwMode="auto">
          <a:xfrm>
            <a:off x="152400" y="304800"/>
            <a:ext cx="3436938" cy="5257800"/>
          </a:xfrm>
          <a:prstGeom prst="rect">
            <a:avLst/>
          </a:prstGeom>
          <a:noFill/>
          <a:ln w="9525">
            <a:noFill/>
            <a:miter lim="800000"/>
            <a:headEnd/>
            <a:tailEnd/>
          </a:ln>
        </p:spPr>
      </p:pic>
      <p:pic>
        <p:nvPicPr>
          <p:cNvPr id="35843" name="Picture 6" descr="Unit 1 4"/>
          <p:cNvPicPr>
            <a:picLocks noGrp="1" noChangeAspect="1" noChangeArrowheads="1"/>
          </p:cNvPicPr>
          <p:nvPr>
            <p:ph sz="half" idx="2"/>
          </p:nvPr>
        </p:nvPicPr>
        <p:blipFill>
          <a:blip r:embed="rId4"/>
          <a:srcRect/>
          <a:stretch>
            <a:fillRect/>
          </a:stretch>
        </p:blipFill>
        <p:spPr>
          <a:xfrm>
            <a:off x="3886200" y="228600"/>
            <a:ext cx="5029200" cy="4648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title"/>
          </p:nvPr>
        </p:nvSpPr>
        <p:spPr/>
        <p:txBody>
          <a:bodyPr/>
          <a:lstStyle/>
          <a:p>
            <a:pPr eaLnBrk="1" hangingPunct="1"/>
            <a:endParaRPr lang="en-US" smtClean="0"/>
          </a:p>
        </p:txBody>
      </p:sp>
      <p:pic>
        <p:nvPicPr>
          <p:cNvPr id="37890" name="Picture 4" descr="Sarajevo_Attentat"/>
          <p:cNvPicPr>
            <a:picLocks noGrp="1" noChangeAspect="1" noChangeArrowheads="1"/>
          </p:cNvPicPr>
          <p:nvPr>
            <p:ph idx="1"/>
          </p:nvPr>
        </p:nvPicPr>
        <p:blipFill>
          <a:blip r:embed="rId3"/>
          <a:srcRect/>
          <a:stretch>
            <a:fillRect/>
          </a:stretch>
        </p:blipFill>
        <p:spPr>
          <a:xfrm>
            <a:off x="685800" y="0"/>
            <a:ext cx="77724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610600" cy="1143000"/>
          </a:xfrm>
        </p:spPr>
        <p:txBody>
          <a:bodyPr rtlCol="0">
            <a:normAutofit fontScale="90000"/>
          </a:bodyPr>
          <a:lstStyle/>
          <a:p>
            <a:pPr eaLnBrk="1" fontAlgn="auto" hangingPunct="1">
              <a:spcAft>
                <a:spcPts val="0"/>
              </a:spcAft>
              <a:defRPr/>
            </a:pPr>
            <a:r>
              <a:rPr lang="en-US" u="sng"/>
              <a:t>Event #2: Austria’s Ultimatum to Serbia</a:t>
            </a:r>
          </a:p>
        </p:txBody>
      </p:sp>
      <p:sp>
        <p:nvSpPr>
          <p:cNvPr id="39938" name="Rectangle 3"/>
          <p:cNvSpPr>
            <a:spLocks noGrp="1" noChangeArrowheads="1"/>
          </p:cNvSpPr>
          <p:nvPr>
            <p:ph type="body" idx="1"/>
          </p:nvPr>
        </p:nvSpPr>
        <p:spPr>
          <a:xfrm>
            <a:off x="3733800" y="1524000"/>
            <a:ext cx="5029200" cy="4876800"/>
          </a:xfrm>
        </p:spPr>
        <p:txBody>
          <a:bodyPr/>
          <a:lstStyle/>
          <a:p>
            <a:pPr eaLnBrk="1" hangingPunct="1"/>
            <a:r>
              <a:rPr lang="en-US" smtClean="0"/>
              <a:t>Austria believes the assassination was a conspiracy by the Serbian government</a:t>
            </a:r>
          </a:p>
          <a:p>
            <a:pPr eaLnBrk="1" hangingPunct="1"/>
            <a:r>
              <a:rPr lang="en-US" smtClean="0"/>
              <a:t>They send an Ultimatum (set of demands) to Serbia to allow their military to enter Serbia to conduct a full investigation</a:t>
            </a:r>
          </a:p>
        </p:txBody>
      </p:sp>
      <p:pic>
        <p:nvPicPr>
          <p:cNvPr id="39939" name="Picture 5" descr="ferdinandbody"/>
          <p:cNvPicPr>
            <a:picLocks noChangeAspect="1" noChangeArrowheads="1"/>
          </p:cNvPicPr>
          <p:nvPr/>
        </p:nvPicPr>
        <p:blipFill>
          <a:blip r:embed="rId3"/>
          <a:srcRect/>
          <a:stretch>
            <a:fillRect/>
          </a:stretch>
        </p:blipFill>
        <p:spPr bwMode="auto">
          <a:xfrm>
            <a:off x="457200" y="1447800"/>
            <a:ext cx="2895600" cy="2112963"/>
          </a:xfrm>
          <a:prstGeom prst="rect">
            <a:avLst/>
          </a:prstGeom>
          <a:noFill/>
          <a:ln w="9525">
            <a:noFill/>
            <a:miter lim="800000"/>
            <a:headEnd/>
            <a:tailEnd/>
          </a:ln>
        </p:spPr>
      </p:pic>
      <p:pic>
        <p:nvPicPr>
          <p:cNvPr id="39940" name="Picture 7" descr="wwonemap"/>
          <p:cNvPicPr>
            <a:picLocks noChangeAspect="1" noChangeArrowheads="1"/>
          </p:cNvPicPr>
          <p:nvPr/>
        </p:nvPicPr>
        <p:blipFill>
          <a:blip r:embed="rId4"/>
          <a:srcRect/>
          <a:stretch>
            <a:fillRect/>
          </a:stretch>
        </p:blipFill>
        <p:spPr bwMode="auto">
          <a:xfrm>
            <a:off x="685800" y="3657600"/>
            <a:ext cx="23907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u="sng" smtClean="0"/>
              <a:t>Event #2: Actions</a:t>
            </a:r>
          </a:p>
        </p:txBody>
      </p:sp>
      <p:sp>
        <p:nvSpPr>
          <p:cNvPr id="34819" name="Rectangle 3"/>
          <p:cNvSpPr>
            <a:spLocks noGrp="1" noChangeArrowheads="1"/>
          </p:cNvSpPr>
          <p:nvPr>
            <p:ph type="body" idx="1"/>
          </p:nvPr>
        </p:nvSpPr>
        <p:spPr/>
        <p:txBody>
          <a:bodyPr/>
          <a:lstStyle/>
          <a:p>
            <a:pPr eaLnBrk="1" hangingPunct="1"/>
            <a:r>
              <a:rPr lang="en-US" smtClean="0"/>
              <a:t>Austria-Hungary gives the ultimatum to Serbia</a:t>
            </a:r>
          </a:p>
          <a:p>
            <a:pPr eaLnBrk="1" hangingPunct="1"/>
            <a:r>
              <a:rPr lang="en-US" smtClean="0"/>
              <a:t>Serbia Refuses the ultimatum</a:t>
            </a:r>
          </a:p>
          <a:p>
            <a:pPr eaLnBrk="1" hangingPunct="1"/>
            <a:r>
              <a:rPr lang="en-US" smtClean="0"/>
              <a:t>Austria-Hungary (Central Powers) and Serbia (Allied Powers) move to war</a:t>
            </a:r>
          </a:p>
          <a:p>
            <a:pPr eaLnBrk="1" hangingPunct="1"/>
            <a:r>
              <a:rPr lang="en-US" smtClean="0"/>
              <a:t>Serbia calls out to Russia for help</a:t>
            </a:r>
          </a:p>
          <a:p>
            <a:pPr eaLnBrk="1" hangingPunct="1"/>
            <a:r>
              <a:rPr lang="en-US" smtClean="0"/>
              <a:t>Russia moves to war (Allied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04800" y="152400"/>
            <a:ext cx="8305800" cy="1143000"/>
          </a:xfrm>
        </p:spPr>
        <p:txBody>
          <a:bodyPr/>
          <a:lstStyle/>
          <a:p>
            <a:pPr eaLnBrk="1" hangingPunct="1"/>
            <a:r>
              <a:rPr lang="en-US" u="sng" smtClean="0"/>
              <a:t>Event #3: Germany’s Blank Check</a:t>
            </a:r>
          </a:p>
        </p:txBody>
      </p:sp>
      <p:sp>
        <p:nvSpPr>
          <p:cNvPr id="44034" name="Rectangle 3"/>
          <p:cNvSpPr>
            <a:spLocks noGrp="1" noChangeArrowheads="1"/>
          </p:cNvSpPr>
          <p:nvPr>
            <p:ph type="body" idx="1"/>
          </p:nvPr>
        </p:nvSpPr>
        <p:spPr>
          <a:xfrm>
            <a:off x="304800" y="1295400"/>
            <a:ext cx="4648200" cy="5181600"/>
          </a:xfrm>
        </p:spPr>
        <p:txBody>
          <a:bodyPr/>
          <a:lstStyle/>
          <a:p>
            <a:pPr eaLnBrk="1" hangingPunct="1"/>
            <a:r>
              <a:rPr lang="en-US" sz="2800" smtClean="0"/>
              <a:t>Germany offers Austria a blank check of support to back an invasion of Serbia</a:t>
            </a:r>
          </a:p>
          <a:p>
            <a:pPr eaLnBrk="1" hangingPunct="1"/>
            <a:r>
              <a:rPr lang="en-US" sz="2800" smtClean="0"/>
              <a:t>Germany tells France to not get involved in the conflict</a:t>
            </a:r>
          </a:p>
          <a:p>
            <a:pPr eaLnBrk="1" hangingPunct="1"/>
            <a:r>
              <a:rPr lang="en-US" sz="2800" smtClean="0"/>
              <a:t>Austria invades Serbia with German support</a:t>
            </a:r>
          </a:p>
          <a:p>
            <a:pPr eaLnBrk="1" hangingPunct="1"/>
            <a:r>
              <a:rPr lang="en-US" sz="2800" smtClean="0"/>
              <a:t>Russia mobilizes against Austria and Germany</a:t>
            </a:r>
          </a:p>
        </p:txBody>
      </p:sp>
      <p:pic>
        <p:nvPicPr>
          <p:cNvPr id="44035" name="Picture 5" descr="kaiser2"/>
          <p:cNvPicPr>
            <a:picLocks noChangeAspect="1" noChangeArrowheads="1"/>
          </p:cNvPicPr>
          <p:nvPr/>
        </p:nvPicPr>
        <p:blipFill>
          <a:blip r:embed="rId3"/>
          <a:srcRect/>
          <a:stretch>
            <a:fillRect/>
          </a:stretch>
        </p:blipFill>
        <p:spPr bwMode="auto">
          <a:xfrm>
            <a:off x="5037138" y="1219200"/>
            <a:ext cx="38576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t>Event #3: Actions</a:t>
            </a:r>
          </a:p>
        </p:txBody>
      </p:sp>
      <p:sp>
        <p:nvSpPr>
          <p:cNvPr id="35843" name="Rectangle 3"/>
          <p:cNvSpPr>
            <a:spLocks noGrp="1" noChangeArrowheads="1"/>
          </p:cNvSpPr>
          <p:nvPr>
            <p:ph type="body" idx="1"/>
          </p:nvPr>
        </p:nvSpPr>
        <p:spPr/>
        <p:txBody>
          <a:bodyPr/>
          <a:lstStyle/>
          <a:p>
            <a:pPr eaLnBrk="1" hangingPunct="1"/>
            <a:r>
              <a:rPr lang="en-US" smtClean="0"/>
              <a:t>Germany gives ‘Blank Check” to Austria-Hungary</a:t>
            </a:r>
          </a:p>
          <a:p>
            <a:pPr eaLnBrk="1" hangingPunct="1"/>
            <a:r>
              <a:rPr lang="en-US" smtClean="0"/>
              <a:t>Germany (Central Powers) moves to war</a:t>
            </a:r>
          </a:p>
          <a:p>
            <a:pPr eaLnBrk="1" hangingPunct="1"/>
            <a:r>
              <a:rPr lang="en-US" smtClean="0"/>
              <a:t>Germany asks France to not get involved</a:t>
            </a:r>
          </a:p>
          <a:p>
            <a:pPr eaLnBrk="1" hangingPunct="1"/>
            <a:r>
              <a:rPr lang="en-US" smtClean="0"/>
              <a:t>France replies “Ouh Ouh We will not listen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228600"/>
            <a:ext cx="7772400" cy="1143000"/>
          </a:xfrm>
        </p:spPr>
        <p:txBody>
          <a:bodyPr/>
          <a:lstStyle/>
          <a:p>
            <a:pPr eaLnBrk="1" hangingPunct="1"/>
            <a:r>
              <a:rPr lang="en-US" u="sng" smtClean="0"/>
              <a:t>Event #4: The Schlieffen Plan</a:t>
            </a:r>
          </a:p>
        </p:txBody>
      </p:sp>
      <p:sp>
        <p:nvSpPr>
          <p:cNvPr id="16387" name="Rectangle 3"/>
          <p:cNvSpPr>
            <a:spLocks noGrp="1" noChangeArrowheads="1"/>
          </p:cNvSpPr>
          <p:nvPr>
            <p:ph type="body" idx="1"/>
          </p:nvPr>
        </p:nvSpPr>
        <p:spPr>
          <a:xfrm>
            <a:off x="4038600" y="1371600"/>
            <a:ext cx="4648200" cy="5105400"/>
          </a:xfrm>
        </p:spPr>
        <p:txBody>
          <a:bodyPr rtlCol="0">
            <a:normAutofit lnSpcReduction="10000"/>
          </a:bodyPr>
          <a:lstStyle/>
          <a:p>
            <a:pPr eaLnBrk="1" fontAlgn="auto" hangingPunct="1">
              <a:spcAft>
                <a:spcPts val="0"/>
              </a:spcAft>
              <a:buFont typeface="Arial" pitchFamily="34" charset="0"/>
              <a:buChar char="•"/>
              <a:defRPr/>
            </a:pPr>
            <a:r>
              <a:rPr lang="en-US" sz="2800"/>
              <a:t>Germany trying to avoid a war on two fronts unleashes the Schlieffen Plan</a:t>
            </a:r>
          </a:p>
          <a:p>
            <a:pPr eaLnBrk="1" fontAlgn="auto" hangingPunct="1">
              <a:spcAft>
                <a:spcPts val="0"/>
              </a:spcAft>
              <a:buFont typeface="Arial" pitchFamily="34" charset="0"/>
              <a:buChar char="•"/>
              <a:defRPr/>
            </a:pPr>
            <a:r>
              <a:rPr lang="en-US" sz="2800"/>
              <a:t>Schlieffen Plan is the invasion of France thru the neutral country of Belgium</a:t>
            </a:r>
          </a:p>
          <a:p>
            <a:pPr eaLnBrk="1" fontAlgn="auto" hangingPunct="1">
              <a:spcAft>
                <a:spcPts val="0"/>
              </a:spcAft>
              <a:buFont typeface="Arial" pitchFamily="34" charset="0"/>
              <a:buChar char="•"/>
              <a:defRPr/>
            </a:pPr>
            <a:r>
              <a:rPr lang="en-US" sz="2800"/>
              <a:t>The goal is to knock France out of the war quickly on the Western Front then focus on defeating the Russians on the Eastern Front</a:t>
            </a:r>
          </a:p>
        </p:txBody>
      </p:sp>
      <p:pic>
        <p:nvPicPr>
          <p:cNvPr id="48131" name="Picture 5" descr="FWWschP1"/>
          <p:cNvPicPr>
            <a:picLocks noChangeAspect="1" noChangeArrowheads="1"/>
          </p:cNvPicPr>
          <p:nvPr/>
        </p:nvPicPr>
        <p:blipFill>
          <a:blip r:embed="rId3"/>
          <a:srcRect/>
          <a:stretch>
            <a:fillRect/>
          </a:stretch>
        </p:blipFill>
        <p:spPr bwMode="auto">
          <a:xfrm>
            <a:off x="0" y="1600200"/>
            <a:ext cx="4114800" cy="346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Event #4: Actions</a:t>
            </a:r>
          </a:p>
        </p:txBody>
      </p:sp>
      <p:sp>
        <p:nvSpPr>
          <p:cNvPr id="36867" name="Rectangle 3"/>
          <p:cNvSpPr>
            <a:spLocks noGrp="1" noChangeArrowheads="1"/>
          </p:cNvSpPr>
          <p:nvPr>
            <p:ph type="body" idx="1"/>
          </p:nvPr>
        </p:nvSpPr>
        <p:spPr/>
        <p:txBody>
          <a:bodyPr/>
          <a:lstStyle/>
          <a:p>
            <a:pPr eaLnBrk="1" hangingPunct="1"/>
            <a:r>
              <a:rPr lang="en-US" smtClean="0"/>
              <a:t>The German invasion of Belgium moves Belgium into war (Allied Powers)</a:t>
            </a:r>
          </a:p>
          <a:p>
            <a:pPr eaLnBrk="1" hangingPunct="1"/>
            <a:r>
              <a:rPr lang="en-US" smtClean="0"/>
              <a:t>France moves to war (Allied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r>
              <a:rPr lang="en-US" smtClean="0"/>
              <a:t>Tuesday January 4, 2011</a:t>
            </a:r>
          </a:p>
        </p:txBody>
      </p:sp>
      <p:sp>
        <p:nvSpPr>
          <p:cNvPr id="79875" name="Rectangle 3"/>
          <p:cNvSpPr>
            <a:spLocks noGrp="1"/>
          </p:cNvSpPr>
          <p:nvPr>
            <p:ph type="body" idx="1"/>
          </p:nvPr>
        </p:nvSpPr>
        <p:spPr/>
        <p:txBody>
          <a:bodyPr/>
          <a:lstStyle/>
          <a:p>
            <a:pPr algn="ctr">
              <a:defRPr/>
            </a:pPr>
            <a:r>
              <a:rPr lang="en-US" sz="4400" b="1" smtClean="0">
                <a:effectLst>
                  <a:outerShdw blurRad="38100" dist="38100" dir="2700000" algn="tl">
                    <a:srgbClr val="C0C0C0"/>
                  </a:outerShdw>
                </a:effectLst>
              </a:rPr>
              <a:t>MEMORY RECALL!</a:t>
            </a:r>
          </a:p>
          <a:p>
            <a:pPr>
              <a:defRPr/>
            </a:pPr>
            <a:r>
              <a:rPr lang="en-US" b="1" u="sng" smtClean="0"/>
              <a:t>Opener</a:t>
            </a:r>
            <a:r>
              <a:rPr lang="en-US" smtClean="0"/>
              <a:t>: put your name on the paper, answer-</a:t>
            </a:r>
          </a:p>
          <a:p>
            <a:pPr lvl="1">
              <a:defRPr/>
            </a:pPr>
            <a:r>
              <a:rPr lang="en-US" smtClean="0"/>
              <a:t>What are the 4 M.A.I.N. causes of World War 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228600" y="152400"/>
            <a:ext cx="8686800" cy="1143000"/>
          </a:xfrm>
        </p:spPr>
        <p:txBody>
          <a:bodyPr/>
          <a:lstStyle/>
          <a:p>
            <a:pPr eaLnBrk="1" hangingPunct="1"/>
            <a:r>
              <a:rPr lang="en-US" u="sng" smtClean="0"/>
              <a:t>Event #5: Alliance System Unravels</a:t>
            </a:r>
          </a:p>
        </p:txBody>
      </p:sp>
      <p:sp>
        <p:nvSpPr>
          <p:cNvPr id="52226" name="Rectangle 3"/>
          <p:cNvSpPr>
            <a:spLocks noGrp="1" noChangeArrowheads="1"/>
          </p:cNvSpPr>
          <p:nvPr>
            <p:ph type="body" idx="1"/>
          </p:nvPr>
        </p:nvSpPr>
        <p:spPr>
          <a:xfrm>
            <a:off x="533400" y="1295400"/>
            <a:ext cx="8001000" cy="5181600"/>
          </a:xfrm>
        </p:spPr>
        <p:txBody>
          <a:bodyPr/>
          <a:lstStyle/>
          <a:p>
            <a:pPr eaLnBrk="1" hangingPunct="1">
              <a:lnSpc>
                <a:spcPct val="90000"/>
              </a:lnSpc>
            </a:pPr>
            <a:r>
              <a:rPr lang="en-US" sz="2800" smtClean="0"/>
              <a:t>After Germany invades Belgium and France the Alliance system Unravels</a:t>
            </a:r>
          </a:p>
          <a:p>
            <a:pPr eaLnBrk="1" hangingPunct="1">
              <a:lnSpc>
                <a:spcPct val="90000"/>
              </a:lnSpc>
            </a:pPr>
            <a:r>
              <a:rPr lang="en-US" sz="2800" smtClean="0"/>
              <a:t>Russia goes to war due to their alliance with Serbia</a:t>
            </a:r>
          </a:p>
          <a:p>
            <a:pPr eaLnBrk="1" hangingPunct="1">
              <a:lnSpc>
                <a:spcPct val="90000"/>
              </a:lnSpc>
            </a:pPr>
            <a:r>
              <a:rPr lang="en-US" sz="2800" smtClean="0"/>
              <a:t>France goes to war due to their alliance with Russia</a:t>
            </a:r>
          </a:p>
          <a:p>
            <a:pPr eaLnBrk="1" hangingPunct="1">
              <a:lnSpc>
                <a:spcPct val="90000"/>
              </a:lnSpc>
            </a:pPr>
            <a:r>
              <a:rPr lang="en-US" sz="2800" smtClean="0"/>
              <a:t>Britain goes to war due to their alliance with Belgium (France and Russia)</a:t>
            </a:r>
          </a:p>
          <a:p>
            <a:pPr eaLnBrk="1" hangingPunct="1">
              <a:lnSpc>
                <a:spcPct val="90000"/>
              </a:lnSpc>
            </a:pPr>
            <a:r>
              <a:rPr lang="en-US" sz="2800" smtClean="0"/>
              <a:t>Italy goes to war due to its secret alliance with France</a:t>
            </a:r>
          </a:p>
          <a:p>
            <a:pPr eaLnBrk="1" hangingPunct="1">
              <a:lnSpc>
                <a:spcPct val="90000"/>
              </a:lnSpc>
            </a:pPr>
            <a:r>
              <a:rPr lang="en-US" sz="2800" smtClean="0"/>
              <a:t>Ottoman Empire goes to war due to its alliance with Germany</a:t>
            </a:r>
          </a:p>
          <a:p>
            <a:pPr eaLnBrk="1" hangingPunct="1">
              <a:lnSpc>
                <a:spcPct val="90000"/>
              </a:lnSpc>
            </a:pPr>
            <a:r>
              <a:rPr lang="en-US" sz="2800" smtClean="0"/>
              <a:t>The World is at War</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mtClean="0"/>
              <a:t>Event #5: Actions</a:t>
            </a:r>
          </a:p>
        </p:txBody>
      </p:sp>
      <p:sp>
        <p:nvSpPr>
          <p:cNvPr id="37891" name="Rectangle 3"/>
          <p:cNvSpPr>
            <a:spLocks noGrp="1" noChangeArrowheads="1"/>
          </p:cNvSpPr>
          <p:nvPr>
            <p:ph type="body" idx="1"/>
          </p:nvPr>
        </p:nvSpPr>
        <p:spPr/>
        <p:txBody>
          <a:bodyPr/>
          <a:lstStyle/>
          <a:p>
            <a:pPr eaLnBrk="1" hangingPunct="1"/>
            <a:r>
              <a:rPr lang="en-US" smtClean="0"/>
              <a:t>Britain moves to war (Allied Powers)</a:t>
            </a:r>
          </a:p>
          <a:p>
            <a:pPr eaLnBrk="1" hangingPunct="1"/>
            <a:r>
              <a:rPr lang="en-US" smtClean="0"/>
              <a:t>Italy moves to war (Central Powers)</a:t>
            </a:r>
          </a:p>
          <a:p>
            <a:pPr eaLnBrk="1" hangingPunct="1"/>
            <a:r>
              <a:rPr lang="en-US" smtClean="0"/>
              <a:t>Italy reads Secret Alliance Document</a:t>
            </a:r>
          </a:p>
          <a:p>
            <a:pPr eaLnBrk="1" hangingPunct="1"/>
            <a:r>
              <a:rPr lang="en-US" smtClean="0"/>
              <a:t>Italy moves to war (Allied powers)</a:t>
            </a:r>
          </a:p>
          <a:p>
            <a:pPr eaLnBrk="1" hangingPunct="1"/>
            <a:r>
              <a:rPr lang="en-US" smtClean="0"/>
              <a:t>Ottoman Empire moves to war (Central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 y="228600"/>
            <a:ext cx="4343400" cy="1143000"/>
          </a:xfrm>
        </p:spPr>
        <p:txBody>
          <a:bodyPr/>
          <a:lstStyle/>
          <a:p>
            <a:pPr eaLnBrk="1" hangingPunct="1"/>
            <a:r>
              <a:rPr lang="en-US" u="sng" smtClean="0"/>
              <a:t>Triple Alliance</a:t>
            </a:r>
          </a:p>
        </p:txBody>
      </p:sp>
      <p:sp>
        <p:nvSpPr>
          <p:cNvPr id="28675" name="Rectangle 3"/>
          <p:cNvSpPr>
            <a:spLocks noGrp="1" noChangeArrowheads="1"/>
          </p:cNvSpPr>
          <p:nvPr>
            <p:ph type="body" idx="1"/>
          </p:nvPr>
        </p:nvSpPr>
        <p:spPr>
          <a:xfrm>
            <a:off x="228600" y="1295400"/>
            <a:ext cx="3657600" cy="41148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a:t>Germany</a:t>
            </a:r>
          </a:p>
          <a:p>
            <a:pPr eaLnBrk="1" fontAlgn="auto" hangingPunct="1">
              <a:lnSpc>
                <a:spcPct val="90000"/>
              </a:lnSpc>
              <a:spcAft>
                <a:spcPts val="0"/>
              </a:spcAft>
              <a:buFont typeface="Arial" pitchFamily="34" charset="0"/>
              <a:buChar char="•"/>
              <a:defRPr/>
            </a:pPr>
            <a:r>
              <a:rPr lang="en-US" sz="2800"/>
              <a:t>Austria-Hungary</a:t>
            </a:r>
          </a:p>
          <a:p>
            <a:pPr eaLnBrk="1" fontAlgn="auto" hangingPunct="1">
              <a:lnSpc>
                <a:spcPct val="90000"/>
              </a:lnSpc>
              <a:spcAft>
                <a:spcPts val="0"/>
              </a:spcAft>
              <a:buFont typeface="Arial" pitchFamily="34" charset="0"/>
              <a:buChar char="•"/>
              <a:defRPr/>
            </a:pPr>
            <a:r>
              <a:rPr lang="en-US" sz="2800"/>
              <a:t>Ottoman Empire (initially Italy)</a:t>
            </a:r>
          </a:p>
          <a:p>
            <a:pPr eaLnBrk="1" fontAlgn="auto" hangingPunct="1">
              <a:lnSpc>
                <a:spcPct val="90000"/>
              </a:lnSpc>
              <a:spcAft>
                <a:spcPts val="0"/>
              </a:spcAft>
              <a:buFont typeface="Arial" pitchFamily="34" charset="0"/>
              <a:buChar char="•"/>
              <a:defRPr/>
            </a:pPr>
            <a:endParaRPr lang="en-US" sz="2800"/>
          </a:p>
          <a:p>
            <a:pPr eaLnBrk="1" fontAlgn="auto" hangingPunct="1">
              <a:lnSpc>
                <a:spcPct val="90000"/>
              </a:lnSpc>
              <a:spcAft>
                <a:spcPts val="0"/>
              </a:spcAft>
              <a:buFontTx/>
              <a:buNone/>
              <a:defRPr/>
            </a:pPr>
            <a:r>
              <a:rPr lang="en-US" sz="4000" u="sng"/>
              <a:t>Triple Entente</a:t>
            </a:r>
          </a:p>
          <a:p>
            <a:pPr eaLnBrk="1" fontAlgn="auto" hangingPunct="1">
              <a:lnSpc>
                <a:spcPct val="90000"/>
              </a:lnSpc>
              <a:spcAft>
                <a:spcPts val="0"/>
              </a:spcAft>
              <a:buFontTx/>
              <a:buNone/>
              <a:defRPr/>
            </a:pPr>
            <a:r>
              <a:rPr lang="en-US" sz="2800"/>
              <a:t>- France, </a:t>
            </a:r>
          </a:p>
          <a:p>
            <a:pPr eaLnBrk="1" fontAlgn="auto" hangingPunct="1">
              <a:lnSpc>
                <a:spcPct val="90000"/>
              </a:lnSpc>
              <a:spcAft>
                <a:spcPts val="0"/>
              </a:spcAft>
              <a:buFontTx/>
              <a:buNone/>
              <a:defRPr/>
            </a:pPr>
            <a:r>
              <a:rPr lang="en-US" sz="2800"/>
              <a:t>- Russia</a:t>
            </a:r>
          </a:p>
          <a:p>
            <a:pPr eaLnBrk="1" fontAlgn="auto" hangingPunct="1">
              <a:lnSpc>
                <a:spcPct val="90000"/>
              </a:lnSpc>
              <a:spcAft>
                <a:spcPts val="0"/>
              </a:spcAft>
              <a:buFontTx/>
              <a:buNone/>
              <a:defRPr/>
            </a:pPr>
            <a:r>
              <a:rPr lang="en-US" sz="2800"/>
              <a:t>- Great Britain</a:t>
            </a:r>
          </a:p>
          <a:p>
            <a:pPr eaLnBrk="1" fontAlgn="auto" hangingPunct="1">
              <a:lnSpc>
                <a:spcPct val="90000"/>
              </a:lnSpc>
              <a:spcAft>
                <a:spcPts val="0"/>
              </a:spcAft>
              <a:buFont typeface="Arial" pitchFamily="34" charset="0"/>
              <a:buChar char="•"/>
              <a:defRPr/>
            </a:pPr>
            <a:endParaRPr lang="en-US" sz="2800" u="sng"/>
          </a:p>
        </p:txBody>
      </p:sp>
      <p:pic>
        <p:nvPicPr>
          <p:cNvPr id="56323" name="Picture 5" descr="index"/>
          <p:cNvPicPr>
            <a:picLocks noChangeAspect="1" noChangeArrowheads="1"/>
          </p:cNvPicPr>
          <p:nvPr/>
        </p:nvPicPr>
        <p:blipFill>
          <a:blip r:embed="rId3"/>
          <a:srcRect/>
          <a:stretch>
            <a:fillRect/>
          </a:stretch>
        </p:blipFill>
        <p:spPr bwMode="auto">
          <a:xfrm>
            <a:off x="5181600" y="304800"/>
            <a:ext cx="3600450" cy="2919413"/>
          </a:xfrm>
          <a:prstGeom prst="rect">
            <a:avLst/>
          </a:prstGeom>
          <a:noFill/>
          <a:ln w="9525">
            <a:noFill/>
            <a:miter lim="800000"/>
            <a:headEnd/>
            <a:tailEnd/>
          </a:ln>
        </p:spPr>
      </p:pic>
      <p:pic>
        <p:nvPicPr>
          <p:cNvPr id="56324" name="Picture 7" descr="slide1"/>
          <p:cNvPicPr>
            <a:picLocks noChangeAspect="1" noChangeArrowheads="1"/>
          </p:cNvPicPr>
          <p:nvPr/>
        </p:nvPicPr>
        <p:blipFill>
          <a:blip r:embed="rId4"/>
          <a:srcRect/>
          <a:stretch>
            <a:fillRect/>
          </a:stretch>
        </p:blipFill>
        <p:spPr bwMode="auto">
          <a:xfrm>
            <a:off x="5181600" y="3505200"/>
            <a:ext cx="3733800" cy="243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endParaRPr lang="en-US" smtClean="0"/>
          </a:p>
        </p:txBody>
      </p:sp>
      <p:sp>
        <p:nvSpPr>
          <p:cNvPr id="58370" name="Rectangle 3"/>
          <p:cNvSpPr>
            <a:spLocks noGrp="1" noChangeArrowheads="1"/>
          </p:cNvSpPr>
          <p:nvPr>
            <p:ph type="body" idx="1"/>
          </p:nvPr>
        </p:nvSpPr>
        <p:spPr/>
        <p:txBody>
          <a:bodyPr/>
          <a:lstStyle/>
          <a:p>
            <a:pPr eaLnBrk="1" hangingPunct="1"/>
            <a:endParaRPr lang="en-US" smtClean="0"/>
          </a:p>
        </p:txBody>
      </p:sp>
      <p:pic>
        <p:nvPicPr>
          <p:cNvPr id="58371" name="Picture 5" descr="KISH_26_586"/>
          <p:cNvPicPr>
            <a:picLocks noChangeAspect="1" noChangeArrowheads="1"/>
          </p:cNvPicPr>
          <p:nvPr/>
        </p:nvPicPr>
        <p:blipFill>
          <a:blip r:embed="rId3"/>
          <a:srcRect/>
          <a:stretch>
            <a:fillRect/>
          </a:stretch>
        </p:blipFill>
        <p:spPr bwMode="auto">
          <a:xfrm>
            <a:off x="0" y="457200"/>
            <a:ext cx="9144000" cy="606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228600" y="228600"/>
            <a:ext cx="8534400" cy="1143000"/>
          </a:xfrm>
        </p:spPr>
        <p:txBody>
          <a:bodyPr/>
          <a:lstStyle/>
          <a:p>
            <a:pPr eaLnBrk="1" hangingPunct="1"/>
            <a:r>
              <a:rPr lang="en-US" u="sng" smtClean="0"/>
              <a:t>U.S. Makes an Entrance</a:t>
            </a:r>
          </a:p>
        </p:txBody>
      </p:sp>
      <p:sp>
        <p:nvSpPr>
          <p:cNvPr id="60418" name="Rectangle 3"/>
          <p:cNvSpPr>
            <a:spLocks noGrp="1" noChangeArrowheads="1"/>
          </p:cNvSpPr>
          <p:nvPr>
            <p:ph type="body" idx="1"/>
          </p:nvPr>
        </p:nvSpPr>
        <p:spPr>
          <a:xfrm>
            <a:off x="381000" y="1295400"/>
            <a:ext cx="8077200" cy="5105400"/>
          </a:xfrm>
        </p:spPr>
        <p:txBody>
          <a:bodyPr/>
          <a:lstStyle/>
          <a:p>
            <a:pPr eaLnBrk="1" hangingPunct="1">
              <a:lnSpc>
                <a:spcPct val="90000"/>
              </a:lnSpc>
            </a:pPr>
            <a:r>
              <a:rPr lang="en-US" smtClean="0"/>
              <a:t>United States enters the war for three major reasons</a:t>
            </a:r>
          </a:p>
          <a:p>
            <a:pPr lvl="1" eaLnBrk="1" hangingPunct="1">
              <a:lnSpc>
                <a:spcPct val="90000"/>
              </a:lnSpc>
            </a:pPr>
            <a:r>
              <a:rPr lang="en-US" smtClean="0"/>
              <a:t>1. Sinking of the Lusitania – passenger liner torpedoed by German U-boats killing U.S. citizens</a:t>
            </a:r>
          </a:p>
          <a:p>
            <a:pPr lvl="1" eaLnBrk="1" hangingPunct="1">
              <a:lnSpc>
                <a:spcPct val="90000"/>
              </a:lnSpc>
            </a:pPr>
            <a:r>
              <a:rPr lang="en-US" smtClean="0"/>
              <a:t>2. Zimmerman Telegram – Germany’s attempt to have Mexico invade the U.S. to prevent them from joining the war</a:t>
            </a:r>
          </a:p>
          <a:p>
            <a:pPr lvl="1" eaLnBrk="1" hangingPunct="1">
              <a:lnSpc>
                <a:spcPct val="90000"/>
              </a:lnSpc>
            </a:pPr>
            <a:r>
              <a:rPr lang="en-US" smtClean="0"/>
              <a:t>3. Cultural Ties – Americas ties with Great Britain in terms of language, culture, and the belief in Democracy. U.S. wants to keep the world “safe for democracy”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endParaRPr lang="en-US" smtClean="0"/>
          </a:p>
        </p:txBody>
      </p:sp>
      <p:sp>
        <p:nvSpPr>
          <p:cNvPr id="62466" name="Rectangle 3"/>
          <p:cNvSpPr>
            <a:spLocks noGrp="1" noChangeArrowheads="1"/>
          </p:cNvSpPr>
          <p:nvPr>
            <p:ph type="body" idx="1"/>
          </p:nvPr>
        </p:nvSpPr>
        <p:spPr/>
        <p:txBody>
          <a:bodyPr/>
          <a:lstStyle/>
          <a:p>
            <a:pPr eaLnBrk="1" hangingPunct="1"/>
            <a:endParaRPr lang="en-US" smtClean="0"/>
          </a:p>
        </p:txBody>
      </p:sp>
      <p:pic>
        <p:nvPicPr>
          <p:cNvPr id="62467" name="Picture 5" descr="lusitania-nyt2"/>
          <p:cNvPicPr>
            <a:picLocks noChangeAspect="1" noChangeArrowheads="1"/>
          </p:cNvPicPr>
          <p:nvPr/>
        </p:nvPicPr>
        <p:blipFill>
          <a:blip r:embed="rId3"/>
          <a:srcRect/>
          <a:stretch>
            <a:fillRect/>
          </a:stretch>
        </p:blipFill>
        <p:spPr bwMode="auto">
          <a:xfrm>
            <a:off x="0" y="304800"/>
            <a:ext cx="8991600" cy="595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r>
              <a:rPr lang="en-US" smtClean="0"/>
              <a:t>Assignment!</a:t>
            </a:r>
          </a:p>
        </p:txBody>
      </p:sp>
      <p:sp>
        <p:nvSpPr>
          <p:cNvPr id="80899" name="Rectangle 3"/>
          <p:cNvSpPr>
            <a:spLocks noGrp="1"/>
          </p:cNvSpPr>
          <p:nvPr>
            <p:ph type="body" idx="1"/>
          </p:nvPr>
        </p:nvSpPr>
        <p:spPr/>
        <p:txBody>
          <a:bodyPr/>
          <a:lstStyle/>
          <a:p>
            <a:r>
              <a:rPr lang="en-US" smtClean="0"/>
              <a:t>Write a news article (minimum ½ page) with a headline and details of the Lusitania sinking</a:t>
            </a:r>
          </a:p>
          <a:p>
            <a:r>
              <a:rPr lang="en-US" smtClean="0"/>
              <a:t>Or</a:t>
            </a:r>
          </a:p>
          <a:p>
            <a:r>
              <a:rPr lang="en-US" smtClean="0"/>
              <a:t>Draw a political cartoon of the Lusitania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362200" y="0"/>
            <a:ext cx="8229600" cy="1143000"/>
          </a:xfrm>
        </p:spPr>
        <p:txBody>
          <a:bodyPr/>
          <a:lstStyle/>
          <a:p>
            <a:pPr eaLnBrk="1" hangingPunct="1"/>
            <a:r>
              <a:rPr lang="en-US" smtClean="0"/>
              <a:t>Zimmerman Telegram</a:t>
            </a:r>
          </a:p>
        </p:txBody>
      </p:sp>
      <p:pic>
        <p:nvPicPr>
          <p:cNvPr id="64514" name="Picture 2"/>
          <p:cNvPicPr>
            <a:picLocks noGrp="1" noChangeAspect="1" noChangeArrowheads="1"/>
          </p:cNvPicPr>
          <p:nvPr>
            <p:ph idx="1"/>
          </p:nvPr>
        </p:nvPicPr>
        <p:blipFill>
          <a:blip r:embed="rId2"/>
          <a:srcRect/>
          <a:stretch>
            <a:fillRect/>
          </a:stretch>
        </p:blipFill>
        <p:spPr>
          <a:xfrm>
            <a:off x="0" y="838200"/>
            <a:ext cx="5791200" cy="6019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lnSpc>
                <a:spcPct val="90000"/>
              </a:lnSpc>
            </a:pPr>
            <a:r>
              <a:rPr lang="en-US" smtClean="0"/>
              <a:t>Germany takes ‘Zimmerman Telegram’ to Mexico</a:t>
            </a:r>
          </a:p>
          <a:p>
            <a:pPr eaLnBrk="1" hangingPunct="1">
              <a:lnSpc>
                <a:spcPct val="90000"/>
              </a:lnSpc>
            </a:pPr>
            <a:r>
              <a:rPr lang="en-US" smtClean="0"/>
              <a:t>Telegram is intercepted by the British</a:t>
            </a:r>
          </a:p>
          <a:p>
            <a:pPr eaLnBrk="1" hangingPunct="1">
              <a:lnSpc>
                <a:spcPct val="90000"/>
              </a:lnSpc>
            </a:pPr>
            <a:r>
              <a:rPr lang="en-US" smtClean="0"/>
              <a:t>British give it to the Americans</a:t>
            </a:r>
          </a:p>
          <a:p>
            <a:pPr eaLnBrk="1" hangingPunct="1">
              <a:lnSpc>
                <a:spcPct val="90000"/>
              </a:lnSpc>
            </a:pPr>
            <a:r>
              <a:rPr lang="en-US" smtClean="0"/>
              <a:t>Americans read the “Zimmerman Telegram”</a:t>
            </a:r>
          </a:p>
          <a:p>
            <a:pPr eaLnBrk="1" hangingPunct="1">
              <a:lnSpc>
                <a:spcPct val="90000"/>
              </a:lnSpc>
            </a:pPr>
            <a:r>
              <a:rPr lang="en-US" smtClean="0"/>
              <a:t>U.S. joins the war (Allied Powers)</a:t>
            </a:r>
          </a:p>
          <a:p>
            <a:pPr eaLnBrk="1" hangingPunct="1">
              <a:lnSpc>
                <a:spcPct val="90000"/>
              </a:lnSpc>
            </a:pPr>
            <a:r>
              <a:rPr lang="en-US" smtClean="0"/>
              <a:t>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228600"/>
            <a:ext cx="7772400" cy="1143000"/>
          </a:xfrm>
        </p:spPr>
        <p:txBody>
          <a:bodyPr/>
          <a:lstStyle/>
          <a:p>
            <a:pPr eaLnBrk="1" hangingPunct="1"/>
            <a:r>
              <a:rPr lang="en-US" u="sng" smtClean="0"/>
              <a:t>Event #6: Trench Warfare</a:t>
            </a:r>
          </a:p>
        </p:txBody>
      </p:sp>
      <p:sp>
        <p:nvSpPr>
          <p:cNvPr id="67586" name="Rectangle 3"/>
          <p:cNvSpPr>
            <a:spLocks noGrp="1" noChangeArrowheads="1"/>
          </p:cNvSpPr>
          <p:nvPr>
            <p:ph type="body" idx="1"/>
          </p:nvPr>
        </p:nvSpPr>
        <p:spPr>
          <a:xfrm>
            <a:off x="3810000" y="1219200"/>
            <a:ext cx="5029200" cy="4953000"/>
          </a:xfrm>
        </p:spPr>
        <p:txBody>
          <a:bodyPr/>
          <a:lstStyle/>
          <a:p>
            <a:pPr eaLnBrk="1" hangingPunct="1"/>
            <a:r>
              <a:rPr lang="en-US" smtClean="0"/>
              <a:t>Due to new technology such as mustard gas, planes and the machine gun produce stalemates along the front </a:t>
            </a:r>
          </a:p>
          <a:p>
            <a:pPr eaLnBrk="1" hangingPunct="1"/>
            <a:r>
              <a:rPr lang="en-US" smtClean="0"/>
              <a:t>Soldiers dig in and create the Trench system</a:t>
            </a:r>
          </a:p>
          <a:p>
            <a:pPr eaLnBrk="1" hangingPunct="1"/>
            <a:r>
              <a:rPr lang="en-US" smtClean="0"/>
              <a:t>Battles last for months over a few miles</a:t>
            </a:r>
          </a:p>
        </p:txBody>
      </p:sp>
      <p:pic>
        <p:nvPicPr>
          <p:cNvPr id="67587" name="Picture 5" descr="men_in_trenches_thumb"/>
          <p:cNvPicPr>
            <a:picLocks noChangeAspect="1" noChangeArrowheads="1"/>
          </p:cNvPicPr>
          <p:nvPr/>
        </p:nvPicPr>
        <p:blipFill>
          <a:blip r:embed="rId3"/>
          <a:srcRect/>
          <a:stretch>
            <a:fillRect/>
          </a:stretch>
        </p:blipFill>
        <p:spPr bwMode="auto">
          <a:xfrm>
            <a:off x="381000" y="1295400"/>
            <a:ext cx="3275013" cy="459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143000"/>
          </a:xfrm>
        </p:spPr>
        <p:txBody>
          <a:bodyPr rtlCol="0">
            <a:normAutofit fontScale="90000"/>
          </a:bodyPr>
          <a:lstStyle/>
          <a:p>
            <a:pPr eaLnBrk="1" fontAlgn="auto" hangingPunct="1">
              <a:spcAft>
                <a:spcPts val="0"/>
              </a:spcAft>
              <a:defRPr/>
            </a:pPr>
            <a:r>
              <a:rPr lang="en-US" sz="5600" b="1" u="sng"/>
              <a:t>THE GREAT WAR</a:t>
            </a:r>
            <a:r>
              <a:rPr lang="en-US" sz="5600" b="1"/>
              <a:t/>
            </a:r>
            <a:br>
              <a:rPr lang="en-US" sz="5600" b="1"/>
            </a:br>
            <a:endParaRPr lang="en-US" sz="2000" b="1"/>
          </a:p>
        </p:txBody>
      </p:sp>
      <p:sp>
        <p:nvSpPr>
          <p:cNvPr id="2051" name="Rectangle 3"/>
          <p:cNvSpPr>
            <a:spLocks noGrp="1" noChangeArrowheads="1"/>
          </p:cNvSpPr>
          <p:nvPr>
            <p:ph type="subTitle" idx="1"/>
          </p:nvPr>
        </p:nvSpPr>
        <p:spPr>
          <a:xfrm>
            <a:off x="1447800" y="5791200"/>
            <a:ext cx="6400800" cy="1752600"/>
          </a:xfrm>
        </p:spPr>
        <p:txBody>
          <a:bodyPr rtlCol="0">
            <a:normAutofit/>
          </a:bodyPr>
          <a:lstStyle/>
          <a:p>
            <a:pPr eaLnBrk="1" fontAlgn="auto" hangingPunct="1">
              <a:spcAft>
                <a:spcPts val="0"/>
              </a:spcAft>
              <a:buFont typeface="Arial" pitchFamily="34" charset="0"/>
              <a:buNone/>
              <a:defRPr/>
            </a:pPr>
            <a:r>
              <a:rPr lang="en-US" sz="6000" b="1" dirty="0" smtClean="0"/>
              <a:t>U.S. History </a:t>
            </a:r>
            <a:endParaRPr lang="en-US" sz="6000" b="1" dirty="0"/>
          </a:p>
        </p:txBody>
      </p:sp>
      <p:pic>
        <p:nvPicPr>
          <p:cNvPr id="17411" name="Picture 6" descr="war2"/>
          <p:cNvPicPr>
            <a:picLocks noChangeAspect="1" noChangeArrowheads="1"/>
          </p:cNvPicPr>
          <p:nvPr/>
        </p:nvPicPr>
        <p:blipFill>
          <a:blip r:embed="rId3"/>
          <a:srcRect/>
          <a:stretch>
            <a:fillRect/>
          </a:stretch>
        </p:blipFill>
        <p:spPr bwMode="auto">
          <a:xfrm>
            <a:off x="1752600" y="1143000"/>
            <a:ext cx="5715000"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endParaRPr lang="en-US" smtClean="0"/>
          </a:p>
        </p:txBody>
      </p:sp>
      <p:sp>
        <p:nvSpPr>
          <p:cNvPr id="69634" name="Rectangle 3"/>
          <p:cNvSpPr>
            <a:spLocks noGrp="1" noChangeArrowheads="1"/>
          </p:cNvSpPr>
          <p:nvPr>
            <p:ph type="body" idx="1"/>
          </p:nvPr>
        </p:nvSpPr>
        <p:spPr/>
        <p:txBody>
          <a:bodyPr/>
          <a:lstStyle/>
          <a:p>
            <a:pPr eaLnBrk="1" hangingPunct="1"/>
            <a:endParaRPr lang="en-US" smtClean="0"/>
          </a:p>
        </p:txBody>
      </p:sp>
      <p:pic>
        <p:nvPicPr>
          <p:cNvPr id="69635" name="Picture 5" descr="FWWtrenchsystem"/>
          <p:cNvPicPr>
            <a:picLocks noChangeAspect="1" noChangeArrowheads="1"/>
          </p:cNvPicPr>
          <p:nvPr/>
        </p:nvPicPr>
        <p:blipFill>
          <a:blip r:embed="rId3"/>
          <a:srcRect/>
          <a:stretch>
            <a:fillRect/>
          </a:stretch>
        </p:blipFill>
        <p:spPr bwMode="auto">
          <a:xfrm>
            <a:off x="304800" y="228600"/>
            <a:ext cx="8458200" cy="645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noChangeArrowheads="1"/>
          </p:cNvSpPr>
          <p:nvPr>
            <p:ph type="title"/>
          </p:nvPr>
        </p:nvSpPr>
        <p:spPr/>
        <p:txBody>
          <a:bodyPr/>
          <a:lstStyle/>
          <a:p>
            <a:pPr eaLnBrk="1" hangingPunct="1"/>
            <a:endParaRPr lang="en-US" smtClean="0"/>
          </a:p>
        </p:txBody>
      </p:sp>
      <p:pic>
        <p:nvPicPr>
          <p:cNvPr id="71682" name="Picture 4" descr="Unit 1 4"/>
          <p:cNvPicPr>
            <a:picLocks noGrp="1" noChangeAspect="1" noChangeArrowheads="1"/>
          </p:cNvPicPr>
          <p:nvPr>
            <p:ph idx="1"/>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228600"/>
            <a:ext cx="7772400" cy="1143000"/>
          </a:xfrm>
        </p:spPr>
        <p:txBody>
          <a:bodyPr/>
          <a:lstStyle/>
          <a:p>
            <a:pPr eaLnBrk="1" hangingPunct="1"/>
            <a:r>
              <a:rPr lang="en-US" u="sng" smtClean="0"/>
              <a:t>Event #10: Armistice (Peace)</a:t>
            </a:r>
          </a:p>
        </p:txBody>
      </p:sp>
      <p:sp>
        <p:nvSpPr>
          <p:cNvPr id="22531" name="Rectangle 3"/>
          <p:cNvSpPr>
            <a:spLocks noGrp="1" noChangeArrowheads="1"/>
          </p:cNvSpPr>
          <p:nvPr>
            <p:ph type="body" idx="1"/>
          </p:nvPr>
        </p:nvSpPr>
        <p:spPr>
          <a:xfrm>
            <a:off x="381000" y="1295400"/>
            <a:ext cx="4724400" cy="4114800"/>
          </a:xfrm>
        </p:spPr>
        <p:txBody>
          <a:bodyPr rtlCol="0">
            <a:normAutofit fontScale="92500"/>
          </a:bodyPr>
          <a:lstStyle/>
          <a:p>
            <a:pPr eaLnBrk="1" fontAlgn="auto" hangingPunct="1">
              <a:lnSpc>
                <a:spcPct val="90000"/>
              </a:lnSpc>
              <a:spcAft>
                <a:spcPts val="0"/>
              </a:spcAft>
              <a:buFont typeface="Arial" pitchFamily="34" charset="0"/>
              <a:buChar char="•"/>
              <a:defRPr/>
            </a:pPr>
            <a:r>
              <a:rPr lang="en-US" sz="2800"/>
              <a:t>With U.S. entry into the war, stalemates along the front end</a:t>
            </a:r>
          </a:p>
          <a:p>
            <a:pPr eaLnBrk="1" fontAlgn="auto" hangingPunct="1">
              <a:lnSpc>
                <a:spcPct val="90000"/>
              </a:lnSpc>
              <a:spcAft>
                <a:spcPts val="0"/>
              </a:spcAft>
              <a:buFont typeface="Arial" pitchFamily="34" charset="0"/>
              <a:buChar char="•"/>
              <a:defRPr/>
            </a:pPr>
            <a:r>
              <a:rPr lang="en-US" sz="2800"/>
              <a:t>U.S. quickly pushes Germany out of France</a:t>
            </a:r>
          </a:p>
          <a:p>
            <a:pPr eaLnBrk="1" fontAlgn="auto" hangingPunct="1">
              <a:lnSpc>
                <a:spcPct val="90000"/>
              </a:lnSpc>
              <a:spcAft>
                <a:spcPts val="0"/>
              </a:spcAft>
              <a:buFont typeface="Arial" pitchFamily="34" charset="0"/>
              <a:buChar char="•"/>
              <a:defRPr/>
            </a:pPr>
            <a:r>
              <a:rPr lang="en-US" sz="2800"/>
              <a:t>Germans, Austrians, and Ottomans in chaos within their countries</a:t>
            </a:r>
          </a:p>
          <a:p>
            <a:pPr eaLnBrk="1" fontAlgn="auto" hangingPunct="1">
              <a:lnSpc>
                <a:spcPct val="90000"/>
              </a:lnSpc>
              <a:spcAft>
                <a:spcPts val="0"/>
              </a:spcAft>
              <a:buFont typeface="Arial" pitchFamily="34" charset="0"/>
              <a:buChar char="•"/>
              <a:defRPr/>
            </a:pPr>
            <a:r>
              <a:rPr lang="en-US" sz="2800"/>
              <a:t>They agree to end the war</a:t>
            </a:r>
          </a:p>
          <a:p>
            <a:pPr eaLnBrk="1" fontAlgn="auto" hangingPunct="1">
              <a:lnSpc>
                <a:spcPct val="90000"/>
              </a:lnSpc>
              <a:spcAft>
                <a:spcPts val="0"/>
              </a:spcAft>
              <a:buFont typeface="Arial" pitchFamily="34" charset="0"/>
              <a:buChar char="•"/>
              <a:defRPr/>
            </a:pPr>
            <a:r>
              <a:rPr lang="en-US" sz="2800"/>
              <a:t>Armistice (end to war) occurs at 11 o’clock on 11/11/1918</a:t>
            </a:r>
          </a:p>
        </p:txBody>
      </p:sp>
      <p:pic>
        <p:nvPicPr>
          <p:cNvPr id="73731" name="Picture 5" descr="peace-hand"/>
          <p:cNvPicPr>
            <a:picLocks noChangeAspect="1" noChangeArrowheads="1"/>
          </p:cNvPicPr>
          <p:nvPr/>
        </p:nvPicPr>
        <p:blipFill>
          <a:blip r:embed="rId3"/>
          <a:srcRect/>
          <a:stretch>
            <a:fillRect/>
          </a:stretch>
        </p:blipFill>
        <p:spPr bwMode="auto">
          <a:xfrm>
            <a:off x="5791200" y="1295400"/>
            <a:ext cx="2389188" cy="49498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mtClean="0"/>
              <a:t>Event #10: Action</a:t>
            </a:r>
          </a:p>
        </p:txBody>
      </p:sp>
      <p:sp>
        <p:nvSpPr>
          <p:cNvPr id="43011" name="Rectangle 3"/>
          <p:cNvSpPr>
            <a:spLocks noGrp="1" noChangeArrowheads="1"/>
          </p:cNvSpPr>
          <p:nvPr>
            <p:ph type="body" idx="1"/>
          </p:nvPr>
        </p:nvSpPr>
        <p:spPr/>
        <p:txBody>
          <a:bodyPr/>
          <a:lstStyle/>
          <a:p>
            <a:pPr eaLnBrk="1" hangingPunct="1"/>
            <a:r>
              <a:rPr lang="en-US" smtClean="0"/>
              <a:t>Armistice is read to all countries</a:t>
            </a:r>
          </a:p>
          <a:p>
            <a:pPr eaLnBrk="1" hangingPunct="1"/>
            <a:r>
              <a:rPr lang="en-US" smtClean="0"/>
              <a:t>All countries come together and shake hands except Germany</a:t>
            </a:r>
          </a:p>
          <a:p>
            <a:pPr eaLnBrk="1" hangingPunct="1"/>
            <a:r>
              <a:rPr lang="en-US" smtClean="0"/>
              <a:t>Germany is forced to shake hands</a:t>
            </a:r>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mtClean="0"/>
              <a:t>Treaty of Versailles</a:t>
            </a:r>
          </a:p>
        </p:txBody>
      </p:sp>
      <p:sp>
        <p:nvSpPr>
          <p:cNvPr id="77826" name="Rectangle 3"/>
          <p:cNvSpPr>
            <a:spLocks noGrp="1" noChangeArrowheads="1"/>
          </p:cNvSpPr>
          <p:nvPr>
            <p:ph type="body" idx="1"/>
          </p:nvPr>
        </p:nvSpPr>
        <p:spPr/>
        <p:txBody>
          <a:bodyPr/>
          <a:lstStyle/>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b="1"/>
              <a:t>FOUR M.A.I.N. LONG-TERM </a:t>
            </a:r>
            <a:r>
              <a:rPr lang="en-US" b="1" u="sng"/>
              <a:t>CAUSES OF THE WAR</a:t>
            </a:r>
          </a:p>
        </p:txBody>
      </p:sp>
      <p:sp>
        <p:nvSpPr>
          <p:cNvPr id="3075" name="Rectangle 3"/>
          <p:cNvSpPr>
            <a:spLocks noGrp="1" noChangeArrowheads="1"/>
          </p:cNvSpPr>
          <p:nvPr>
            <p:ph type="body" idx="1"/>
          </p:nvPr>
        </p:nvSpPr>
        <p:spPr>
          <a:xfrm>
            <a:off x="685800" y="1981200"/>
            <a:ext cx="4572000" cy="4114800"/>
          </a:xfrm>
        </p:spPr>
        <p:txBody>
          <a:bodyPr/>
          <a:lstStyle/>
          <a:p>
            <a:pPr eaLnBrk="1" hangingPunct="1"/>
            <a:r>
              <a:rPr lang="en-US" b="1" smtClean="0"/>
              <a:t>1. Militarism</a:t>
            </a:r>
          </a:p>
          <a:p>
            <a:pPr eaLnBrk="1" hangingPunct="1"/>
            <a:r>
              <a:rPr lang="en-US" b="1" smtClean="0"/>
              <a:t>2. Alliance System</a:t>
            </a:r>
          </a:p>
          <a:p>
            <a:pPr eaLnBrk="1" hangingPunct="1"/>
            <a:r>
              <a:rPr lang="en-US" b="1" smtClean="0"/>
              <a:t>3. Imperialist Rivalries</a:t>
            </a:r>
          </a:p>
          <a:p>
            <a:pPr eaLnBrk="1" hangingPunct="1"/>
            <a:r>
              <a:rPr lang="en-US" b="1" smtClean="0"/>
              <a:t>4. Nationalism</a:t>
            </a:r>
          </a:p>
          <a:p>
            <a:pPr eaLnBrk="1" hangingPunct="1">
              <a:buFontTx/>
              <a:buNone/>
            </a:pPr>
            <a:endParaRPr lang="en-US" smtClean="0"/>
          </a:p>
        </p:txBody>
      </p:sp>
      <p:pic>
        <p:nvPicPr>
          <p:cNvPr id="19459" name="Picture 5" descr="lions"/>
          <p:cNvPicPr>
            <a:picLocks noChangeAspect="1" noChangeArrowheads="1"/>
          </p:cNvPicPr>
          <p:nvPr/>
        </p:nvPicPr>
        <p:blipFill>
          <a:blip r:embed="rId3"/>
          <a:srcRect/>
          <a:stretch>
            <a:fillRect/>
          </a:stretch>
        </p:blipFill>
        <p:spPr bwMode="auto">
          <a:xfrm>
            <a:off x="5257800" y="1524000"/>
            <a:ext cx="3248025"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81000" y="0"/>
            <a:ext cx="5105400" cy="1143000"/>
          </a:xfrm>
        </p:spPr>
        <p:txBody>
          <a:bodyPr/>
          <a:lstStyle/>
          <a:p>
            <a:pPr eaLnBrk="1" hangingPunct="1"/>
            <a:r>
              <a:rPr lang="en-US" b="1" u="sng" smtClean="0"/>
              <a:t>1. Militarism</a:t>
            </a:r>
          </a:p>
        </p:txBody>
      </p:sp>
      <p:sp>
        <p:nvSpPr>
          <p:cNvPr id="21506" name="Rectangle 3"/>
          <p:cNvSpPr>
            <a:spLocks noGrp="1" noChangeArrowheads="1"/>
          </p:cNvSpPr>
          <p:nvPr>
            <p:ph type="body" idx="1"/>
          </p:nvPr>
        </p:nvSpPr>
        <p:spPr>
          <a:xfrm>
            <a:off x="228600" y="1143000"/>
            <a:ext cx="5105400" cy="5257800"/>
          </a:xfrm>
        </p:spPr>
        <p:txBody>
          <a:bodyPr/>
          <a:lstStyle/>
          <a:p>
            <a:pPr eaLnBrk="1" hangingPunct="1">
              <a:lnSpc>
                <a:spcPct val="90000"/>
              </a:lnSpc>
            </a:pPr>
            <a:r>
              <a:rPr lang="en-US" sz="2800" b="1" u="sng" smtClean="0"/>
              <a:t>Militarism</a:t>
            </a:r>
            <a:r>
              <a:rPr lang="en-US" sz="2800" smtClean="0"/>
              <a:t> – glorifying military power and keeping an army prepared for war.</a:t>
            </a:r>
          </a:p>
          <a:p>
            <a:pPr lvl="1" eaLnBrk="1" hangingPunct="1">
              <a:lnSpc>
                <a:spcPct val="90000"/>
              </a:lnSpc>
            </a:pPr>
            <a:r>
              <a:rPr lang="en-US" sz="2400" smtClean="0"/>
              <a:t>An </a:t>
            </a:r>
            <a:r>
              <a:rPr lang="en-US" sz="2400" u="sng" smtClean="0"/>
              <a:t>arms race </a:t>
            </a:r>
            <a:r>
              <a:rPr lang="en-US" sz="2400" smtClean="0"/>
              <a:t>developed between industrialized European nations- the Germans and the British were competing against each other for the greatest navy</a:t>
            </a:r>
          </a:p>
          <a:p>
            <a:pPr lvl="1" eaLnBrk="1" hangingPunct="1">
              <a:lnSpc>
                <a:spcPct val="90000"/>
              </a:lnSpc>
            </a:pPr>
            <a:r>
              <a:rPr lang="en-US" sz="2400" smtClean="0"/>
              <a:t>Governments turned to military leaders for advice on peace and war</a:t>
            </a:r>
          </a:p>
          <a:p>
            <a:pPr eaLnBrk="1" hangingPunct="1">
              <a:lnSpc>
                <a:spcPct val="90000"/>
              </a:lnSpc>
            </a:pPr>
            <a:endParaRPr lang="en-US" sz="2400" smtClean="0"/>
          </a:p>
        </p:txBody>
      </p:sp>
      <p:pic>
        <p:nvPicPr>
          <p:cNvPr id="21507" name="Picture 5" descr="external-weapons"/>
          <p:cNvPicPr>
            <a:picLocks noChangeAspect="1" noChangeArrowheads="1"/>
          </p:cNvPicPr>
          <p:nvPr/>
        </p:nvPicPr>
        <p:blipFill>
          <a:blip r:embed="rId3"/>
          <a:srcRect/>
          <a:stretch>
            <a:fillRect/>
          </a:stretch>
        </p:blipFill>
        <p:spPr bwMode="auto">
          <a:xfrm>
            <a:off x="5257800" y="2133600"/>
            <a:ext cx="36576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u="sng" smtClean="0"/>
              <a:t>Militarism Competition</a:t>
            </a:r>
          </a:p>
        </p:txBody>
      </p:sp>
      <p:sp>
        <p:nvSpPr>
          <p:cNvPr id="23554" name="Rectangle 3"/>
          <p:cNvSpPr>
            <a:spLocks noGrp="1" noChangeArrowheads="1"/>
          </p:cNvSpPr>
          <p:nvPr>
            <p:ph type="body" idx="1"/>
          </p:nvPr>
        </p:nvSpPr>
        <p:spPr/>
        <p:txBody>
          <a:bodyPr/>
          <a:lstStyle/>
          <a:p>
            <a:pPr eaLnBrk="1" hangingPunct="1">
              <a:buFontTx/>
              <a:buNone/>
            </a:pPr>
            <a:r>
              <a:rPr lang="en-US" u="sng" smtClean="0"/>
              <a:t>Game</a:t>
            </a:r>
          </a:p>
          <a:p>
            <a:pPr eaLnBrk="1" hangingPunct="1">
              <a:buFontTx/>
              <a:buNone/>
            </a:pPr>
            <a:r>
              <a:rPr lang="en-US" smtClean="0"/>
              <a:t>	-Each country is given a stack of paper. Countries have thirty seconds to construct as many bombs as possible with whole sheets of paper. The country with the most bombs at the end of the minute wins.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429000" y="228600"/>
            <a:ext cx="5715000" cy="1143000"/>
          </a:xfrm>
        </p:spPr>
        <p:txBody>
          <a:bodyPr/>
          <a:lstStyle/>
          <a:p>
            <a:pPr eaLnBrk="1" hangingPunct="1"/>
            <a:r>
              <a:rPr lang="en-US" b="1" u="sng" smtClean="0"/>
              <a:t>2. Alliance System</a:t>
            </a:r>
          </a:p>
        </p:txBody>
      </p:sp>
      <p:sp>
        <p:nvSpPr>
          <p:cNvPr id="25602" name="Rectangle 3"/>
          <p:cNvSpPr>
            <a:spLocks noGrp="1" noChangeArrowheads="1"/>
          </p:cNvSpPr>
          <p:nvPr>
            <p:ph type="body" idx="1"/>
          </p:nvPr>
        </p:nvSpPr>
        <p:spPr>
          <a:xfrm>
            <a:off x="4572000" y="1143000"/>
            <a:ext cx="4038600" cy="4114800"/>
          </a:xfrm>
        </p:spPr>
        <p:txBody>
          <a:bodyPr/>
          <a:lstStyle/>
          <a:p>
            <a:pPr eaLnBrk="1" hangingPunct="1"/>
            <a:r>
              <a:rPr lang="en-US" smtClean="0"/>
              <a:t>System of agreements between countries in which each would agree to defend the other in the case of foreign attack.</a:t>
            </a:r>
          </a:p>
        </p:txBody>
      </p:sp>
      <p:pic>
        <p:nvPicPr>
          <p:cNvPr id="25603" name="Picture 5" descr="alliances"/>
          <p:cNvPicPr>
            <a:picLocks noChangeAspect="1" noChangeArrowheads="1"/>
          </p:cNvPicPr>
          <p:nvPr/>
        </p:nvPicPr>
        <p:blipFill>
          <a:blip r:embed="rId3"/>
          <a:srcRect/>
          <a:stretch>
            <a:fillRect/>
          </a:stretch>
        </p:blipFill>
        <p:spPr bwMode="auto">
          <a:xfrm>
            <a:off x="228600" y="1371600"/>
            <a:ext cx="42989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4648200" cy="1143000"/>
          </a:xfrm>
        </p:spPr>
        <p:txBody>
          <a:bodyPr rtlCol="0">
            <a:normAutofit fontScale="90000"/>
          </a:bodyPr>
          <a:lstStyle/>
          <a:p>
            <a:pPr eaLnBrk="1" fontAlgn="auto" hangingPunct="1">
              <a:spcAft>
                <a:spcPts val="0"/>
              </a:spcAft>
              <a:defRPr/>
            </a:pPr>
            <a:r>
              <a:rPr lang="en-US" b="1" u="sng"/>
              <a:t>3. Imperialist Rivalries</a:t>
            </a:r>
          </a:p>
        </p:txBody>
      </p:sp>
      <p:sp>
        <p:nvSpPr>
          <p:cNvPr id="27650" name="Rectangle 3"/>
          <p:cNvSpPr>
            <a:spLocks noGrp="1" noChangeArrowheads="1"/>
          </p:cNvSpPr>
          <p:nvPr>
            <p:ph type="body" idx="1"/>
          </p:nvPr>
        </p:nvSpPr>
        <p:spPr>
          <a:xfrm>
            <a:off x="152400" y="1524000"/>
            <a:ext cx="4572000" cy="4114800"/>
          </a:xfrm>
        </p:spPr>
        <p:txBody>
          <a:bodyPr/>
          <a:lstStyle/>
          <a:p>
            <a:pPr eaLnBrk="1" hangingPunct="1"/>
            <a:r>
              <a:rPr lang="en-US" sz="2800" smtClean="0"/>
              <a:t>Competition between imperialist countries to gain colonies throughout the world. These rivalries built up resentment between European powers. (Remember the Scramble for Africa)</a:t>
            </a:r>
          </a:p>
        </p:txBody>
      </p:sp>
      <p:pic>
        <p:nvPicPr>
          <p:cNvPr id="27651" name="Picture 7" descr="africa%2520cartoon"/>
          <p:cNvPicPr>
            <a:picLocks noChangeAspect="1" noChangeArrowheads="1"/>
          </p:cNvPicPr>
          <p:nvPr/>
        </p:nvPicPr>
        <p:blipFill>
          <a:blip r:embed="rId3"/>
          <a:srcRect/>
          <a:stretch>
            <a:fillRect/>
          </a:stretch>
        </p:blipFill>
        <p:spPr bwMode="auto">
          <a:xfrm>
            <a:off x="4648200" y="762000"/>
            <a:ext cx="4246563"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267200" y="228600"/>
            <a:ext cx="4114800" cy="1143000"/>
          </a:xfrm>
        </p:spPr>
        <p:txBody>
          <a:bodyPr/>
          <a:lstStyle/>
          <a:p>
            <a:pPr eaLnBrk="1" hangingPunct="1"/>
            <a:r>
              <a:rPr lang="en-US" b="1" u="sng" smtClean="0"/>
              <a:t>4. Nationalism</a:t>
            </a:r>
          </a:p>
        </p:txBody>
      </p:sp>
      <p:sp>
        <p:nvSpPr>
          <p:cNvPr id="29698" name="Rectangle 3"/>
          <p:cNvSpPr>
            <a:spLocks noGrp="1" noChangeArrowheads="1"/>
          </p:cNvSpPr>
          <p:nvPr>
            <p:ph type="body" idx="1"/>
          </p:nvPr>
        </p:nvSpPr>
        <p:spPr>
          <a:xfrm>
            <a:off x="4191000" y="1143000"/>
            <a:ext cx="4724400" cy="4114800"/>
          </a:xfrm>
        </p:spPr>
        <p:txBody>
          <a:bodyPr/>
          <a:lstStyle/>
          <a:p>
            <a:pPr eaLnBrk="1" hangingPunct="1"/>
            <a:r>
              <a:rPr lang="en-US" sz="2800" smtClean="0"/>
              <a:t>Feeling pride in and devotion to one’s country or people. This becomes the basis for the idea that people should be ruled by people of the same ethnicity or religion. (Remember India and Pakistan)</a:t>
            </a:r>
          </a:p>
        </p:txBody>
      </p:sp>
      <p:pic>
        <p:nvPicPr>
          <p:cNvPr id="29699" name="Picture 5" descr="nationalism_masthead1"/>
          <p:cNvPicPr>
            <a:picLocks noChangeAspect="1" noChangeArrowheads="1"/>
          </p:cNvPicPr>
          <p:nvPr/>
        </p:nvPicPr>
        <p:blipFill>
          <a:blip r:embed="rId3"/>
          <a:srcRect/>
          <a:stretch>
            <a:fillRect/>
          </a:stretch>
        </p:blipFill>
        <p:spPr bwMode="auto">
          <a:xfrm>
            <a:off x="304800" y="1066800"/>
            <a:ext cx="3733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929</Words>
  <Application>Microsoft Office PowerPoint</Application>
  <PresentationFormat>On-screen Show (4:3)</PresentationFormat>
  <Paragraphs>144</Paragraphs>
  <Slides>34</Slides>
  <Notes>30</Notes>
  <HiddenSlides>0</HiddenSlides>
  <MMClips>0</MMClips>
  <ScaleCrop>false</ScaleCrop>
  <HeadingPairs>
    <vt:vector size="6" baseType="variant">
      <vt:variant>
        <vt:lpstr>Fonts Used</vt:lpstr>
      </vt:variant>
      <vt:variant>
        <vt:i4>2</vt:i4>
      </vt:variant>
      <vt:variant>
        <vt:lpstr>Design Template</vt:lpstr>
      </vt:variant>
      <vt:variant>
        <vt:i4>2</vt:i4>
      </vt:variant>
      <vt:variant>
        <vt:lpstr>Slide Titles</vt:lpstr>
      </vt:variant>
      <vt:variant>
        <vt:i4>34</vt:i4>
      </vt:variant>
    </vt:vector>
  </HeadingPairs>
  <TitlesOfParts>
    <vt:vector size="38" baseType="lpstr">
      <vt:lpstr>Arial</vt:lpstr>
      <vt:lpstr>Calibri</vt:lpstr>
      <vt:lpstr>Office Theme</vt:lpstr>
      <vt:lpstr>Office Theme</vt:lpstr>
      <vt:lpstr>Happy New Year!</vt:lpstr>
      <vt:lpstr>Tuesday January 4, 2011</vt:lpstr>
      <vt:lpstr>THE GREAT WAR </vt:lpstr>
      <vt:lpstr>FOUR M.A.I.N. LONG-TERM CAUSES OF THE WAR</vt:lpstr>
      <vt:lpstr>1. Militarism</vt:lpstr>
      <vt:lpstr>Militarism Competition</vt:lpstr>
      <vt:lpstr>2. Alliance System</vt:lpstr>
      <vt:lpstr>3. Imperialist Rivalries</vt:lpstr>
      <vt:lpstr>4. Nationalism</vt:lpstr>
      <vt:lpstr>Proclaim your Nationalism</vt:lpstr>
      <vt:lpstr>Event #1: Murder of the Archduke Franz Ferdinand</vt:lpstr>
      <vt:lpstr>Slide 12</vt:lpstr>
      <vt:lpstr>Slide 13</vt:lpstr>
      <vt:lpstr>Event #2: Austria’s Ultimatum to Serbia</vt:lpstr>
      <vt:lpstr>Event #2: Actions</vt:lpstr>
      <vt:lpstr>Event #3: Germany’s Blank Check</vt:lpstr>
      <vt:lpstr>Event #3: Actions</vt:lpstr>
      <vt:lpstr>Event #4: The Schlieffen Plan</vt:lpstr>
      <vt:lpstr>Event #4: Actions</vt:lpstr>
      <vt:lpstr>Event #5: Alliance System Unravels</vt:lpstr>
      <vt:lpstr>Event #5: Actions</vt:lpstr>
      <vt:lpstr>Triple Alliance</vt:lpstr>
      <vt:lpstr>Slide 23</vt:lpstr>
      <vt:lpstr>U.S. Makes an Entrance</vt:lpstr>
      <vt:lpstr>Slide 25</vt:lpstr>
      <vt:lpstr>Assignment!</vt:lpstr>
      <vt:lpstr>Zimmerman Telegram</vt:lpstr>
      <vt:lpstr>Slide 28</vt:lpstr>
      <vt:lpstr>Event #6: Trench Warfare</vt:lpstr>
      <vt:lpstr>Slide 30</vt:lpstr>
      <vt:lpstr>Slide 31</vt:lpstr>
      <vt:lpstr>Event #10: Armistice (Peace)</vt:lpstr>
      <vt:lpstr>Event #10: Action</vt:lpstr>
      <vt:lpstr>Treaty of Versailles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WAR </dc:title>
  <dc:creator>Heather</dc:creator>
  <cp:lastModifiedBy>PLHS</cp:lastModifiedBy>
  <cp:revision>13</cp:revision>
  <dcterms:created xsi:type="dcterms:W3CDTF">2010-01-03T21:15:05Z</dcterms:created>
  <dcterms:modified xsi:type="dcterms:W3CDTF">2011-01-04T19:17:23Z</dcterms:modified>
</cp:coreProperties>
</file>