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58" r:id="rId7"/>
    <p:sldId id="259" r:id="rId8"/>
    <p:sldId id="260" r:id="rId9"/>
    <p:sldId id="264" r:id="rId10"/>
    <p:sldId id="265" r:id="rId11"/>
    <p:sldId id="266" r:id="rId12"/>
    <p:sldId id="269" r:id="rId13"/>
    <p:sldId id="267" r:id="rId14"/>
    <p:sldId id="270" r:id="rId15"/>
    <p:sldId id="271" r:id="rId16"/>
    <p:sldId id="268" r:id="rId17"/>
    <p:sldId id="272"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4"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2FFA4A-B557-4E40-8EBF-285B1E89886D}"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553C2F-9467-49C9-BCE0-308AC2EBAA80}" type="slidenum">
              <a:rPr lang="en-US"/>
              <a:pPr>
                <a:defRPr/>
              </a:pPr>
              <a:t>‹#›</a:t>
            </a:fld>
            <a:endParaRPr lang="en-US"/>
          </a:p>
        </p:txBody>
      </p:sp>
    </p:spTree>
  </p:cSld>
  <p:clrMapOvr>
    <a:masterClrMapping/>
  </p:clrMapOvr>
  <p:transition spd="med">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658102-D19F-48BA-A4D0-CF51790229A7}"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B4EFBB-5398-425A-83D5-9B6C9533A916}" type="slidenum">
              <a:rPr lang="en-US"/>
              <a:pPr>
                <a:defRPr/>
              </a:pPr>
              <a:t>‹#›</a:t>
            </a:fld>
            <a:endParaRPr lang="en-US"/>
          </a:p>
        </p:txBody>
      </p:sp>
    </p:spTree>
  </p:cSld>
  <p:clrMapOvr>
    <a:masterClrMapping/>
  </p:clrMapOvr>
  <p:transition spd="med">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AF5170-8DCF-4AE3-9939-36E3A0741871}"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D5D70-6B54-4E0F-997A-DCF620F43DD4}" type="slidenum">
              <a:rPr lang="en-US"/>
              <a:pPr>
                <a:defRPr/>
              </a:pPr>
              <a:t>‹#›</a:t>
            </a:fld>
            <a:endParaRPr lang="en-US"/>
          </a:p>
        </p:txBody>
      </p:sp>
    </p:spTree>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3DA5DD-13BF-4187-BBB0-2C14D1636FB1}"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F0CA27-7174-406A-A9F4-4FDC2AD02389}" type="slidenum">
              <a:rPr lang="en-US"/>
              <a:pPr>
                <a:defRPr/>
              </a:pPr>
              <a:t>‹#›</a:t>
            </a:fld>
            <a:endParaRPr lang="en-US"/>
          </a:p>
        </p:txBody>
      </p:sp>
    </p:spTree>
  </p:cSld>
  <p:clrMapOvr>
    <a:masterClrMapping/>
  </p:clrMapOvr>
  <p:transition spd="med">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7BD8B2-D1EF-4A12-A9B4-516FE37F9126}"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7D113B-D209-47BE-BFE1-B5B58345C6BC}" type="slidenum">
              <a:rPr lang="en-US"/>
              <a:pPr>
                <a:defRPr/>
              </a:pPr>
              <a:t>‹#›</a:t>
            </a:fld>
            <a:endParaRPr lang="en-US"/>
          </a:p>
        </p:txBody>
      </p:sp>
    </p:spTree>
  </p:cSld>
  <p:clrMapOvr>
    <a:masterClrMapping/>
  </p:clrMapOvr>
  <p:transition spd="med">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8A02E5-5A5B-4FA4-BE1E-AB31DE51E5FF}"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96052-B52F-472B-A5DA-180298E9E870}" type="slidenum">
              <a:rPr lang="en-US"/>
              <a:pPr>
                <a:defRPr/>
              </a:pPr>
              <a:t>‹#›</a:t>
            </a:fld>
            <a:endParaRPr lang="en-US"/>
          </a:p>
        </p:txBody>
      </p:sp>
    </p:spTree>
  </p:cSld>
  <p:clrMapOvr>
    <a:masterClrMapping/>
  </p:clrMapOvr>
  <p:transition spd="med">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EB7CE7-6F4A-4E3D-9051-64558DA56AA1}" type="datetimeFigureOut">
              <a:rPr lang="en-US"/>
              <a:pPr>
                <a:defRPr/>
              </a:pPr>
              <a:t>10/10/2011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223BB0-5A1C-48C6-BDBD-082BB4CB19C5}" type="slidenum">
              <a:rPr lang="en-US"/>
              <a:pPr>
                <a:defRPr/>
              </a:pPr>
              <a:t>‹#›</a:t>
            </a:fld>
            <a:endParaRPr lang="en-US"/>
          </a:p>
        </p:txBody>
      </p:sp>
    </p:spTree>
  </p:cSld>
  <p:clrMapOvr>
    <a:masterClrMapping/>
  </p:clrMapOvr>
  <p:transition spd="med">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45DF36-4CF4-4E7C-84E0-98A8E5DC638E}" type="datetimeFigureOut">
              <a:rPr lang="en-US"/>
              <a:pPr>
                <a:defRPr/>
              </a:pPr>
              <a:t>10/10/2011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CDCD25-ED4B-427D-811A-5D0ED090A21D}" type="slidenum">
              <a:rPr lang="en-US"/>
              <a:pPr>
                <a:defRPr/>
              </a:pPr>
              <a:t>‹#›</a:t>
            </a:fld>
            <a:endParaRPr lang="en-US"/>
          </a:p>
        </p:txBody>
      </p:sp>
    </p:spTree>
  </p:cSld>
  <p:clrMapOvr>
    <a:masterClrMapping/>
  </p:clrMapOvr>
  <p:transition spd="med">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F97FA-6967-4074-B007-29A0C57684B4}" type="datetimeFigureOut">
              <a:rPr lang="en-US"/>
              <a:pPr>
                <a:defRPr/>
              </a:pPr>
              <a:t>10/10/2011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0AF8C2-9C1E-43EA-93C1-D89492487592}" type="slidenum">
              <a:rPr lang="en-US"/>
              <a:pPr>
                <a:defRPr/>
              </a:pPr>
              <a:t>‹#›</a:t>
            </a:fld>
            <a:endParaRPr lang="en-US"/>
          </a:p>
        </p:txBody>
      </p:sp>
    </p:spTree>
  </p:cSld>
  <p:clrMapOvr>
    <a:masterClrMapping/>
  </p:clrMapOvr>
  <p:transition spd="med">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FEA3FA-9749-43E2-98E6-CC6FCA4DC3A1}"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C0D448-AEA6-4373-8D79-26DC77C10F38}" type="slidenum">
              <a:rPr lang="en-US"/>
              <a:pPr>
                <a:defRPr/>
              </a:pPr>
              <a:t>‹#›</a:t>
            </a:fld>
            <a:endParaRPr lang="en-US"/>
          </a:p>
        </p:txBody>
      </p:sp>
    </p:spTree>
  </p:cSld>
  <p:clrMapOvr>
    <a:masterClrMapping/>
  </p:clrMapOvr>
  <p:transition spd="med">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F193F8-E629-4567-9833-61FB951DAE9C}"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308579-3897-45D5-A67D-991D4E6141F9}" type="slidenum">
              <a:rPr lang="en-US"/>
              <a:pPr>
                <a:defRPr/>
              </a:pPr>
              <a:t>‹#›</a:t>
            </a:fld>
            <a:endParaRPr lang="en-US"/>
          </a:p>
        </p:txBody>
      </p:sp>
    </p:spTree>
  </p:cSld>
  <p:clrMapOvr>
    <a:masterClrMapping/>
  </p:clrMapOvr>
  <p:transition spd="med">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368CDD7-B09B-44BD-9EE2-D6DD16D629CB}" type="datetimeFigureOut">
              <a:rPr lang="en-US"/>
              <a:pPr>
                <a:defRPr/>
              </a:pPr>
              <a:t>10/10/2011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5FD7F3-C795-4387-900C-CA3610785B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dir="in"/>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pPr eaLnBrk="1" hangingPunct="1"/>
            <a:r>
              <a:rPr lang="en-US" b="1" smtClean="0"/>
              <a:t>Immigrant Experience- Notes </a:t>
            </a:r>
          </a:p>
        </p:txBody>
      </p:sp>
      <p:pic>
        <p:nvPicPr>
          <p:cNvPr id="13314" name="Picture 3"/>
          <p:cNvPicPr>
            <a:picLocks noGrp="1" noChangeAspect="1" noChangeArrowheads="1"/>
          </p:cNvPicPr>
          <p:nvPr>
            <p:ph idx="1"/>
          </p:nvPr>
        </p:nvPicPr>
        <p:blipFill>
          <a:blip r:embed="rId2"/>
          <a:srcRect/>
          <a:stretch>
            <a:fillRect/>
          </a:stretch>
        </p:blipFill>
        <p:spPr>
          <a:xfrm>
            <a:off x="5486400" y="1828800"/>
            <a:ext cx="3429000" cy="4727575"/>
          </a:xfrm>
        </p:spPr>
      </p:pic>
      <p:sp>
        <p:nvSpPr>
          <p:cNvPr id="13315" name="TextBox 7"/>
          <p:cNvSpPr txBox="1">
            <a:spLocks noChangeArrowheads="1"/>
          </p:cNvSpPr>
          <p:nvPr/>
        </p:nvSpPr>
        <p:spPr bwMode="auto">
          <a:xfrm>
            <a:off x="533400" y="1600200"/>
            <a:ext cx="5334000" cy="2316163"/>
          </a:xfrm>
          <a:prstGeom prst="rect">
            <a:avLst/>
          </a:prstGeom>
          <a:noFill/>
          <a:ln w="9525">
            <a:noFill/>
            <a:miter lim="800000"/>
            <a:headEnd/>
            <a:tailEnd/>
          </a:ln>
        </p:spPr>
        <p:txBody>
          <a:bodyPr>
            <a:spAutoFit/>
          </a:bodyPr>
          <a:lstStyle/>
          <a:p>
            <a:pPr marL="342900" indent="-342900"/>
            <a:r>
              <a:rPr lang="en-US" sz="3200">
                <a:solidFill>
                  <a:srgbClr val="009900"/>
                </a:solidFill>
                <a:latin typeface="Calibri" pitchFamily="34" charset="0"/>
              </a:rPr>
              <a:t>Student left side Quick write:</a:t>
            </a:r>
          </a:p>
          <a:p>
            <a:pPr marL="342900" indent="-342900">
              <a:buFontTx/>
              <a:buChar char="•"/>
            </a:pPr>
            <a:r>
              <a:rPr lang="en-US" sz="3200">
                <a:solidFill>
                  <a:srgbClr val="009900"/>
                </a:solidFill>
                <a:latin typeface="Calibri" pitchFamily="34" charset="0"/>
              </a:rPr>
              <a:t>When you see a picture of the Statue of Liberty, what does she represent to you?</a:t>
            </a:r>
          </a:p>
          <a:p>
            <a:pPr marL="342900" indent="-342900"/>
            <a:endParaRPr lang="en-US">
              <a:latin typeface="Calibri" pitchFamily="34" charset="0"/>
            </a:endParaRPr>
          </a:p>
        </p:txBody>
      </p:sp>
    </p:spTree>
  </p:cSld>
  <p:clrMapOvr>
    <a:masterClrMapping/>
  </p:clrMapOvr>
  <p:transition spd="med">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defRPr/>
            </a:pPr>
            <a:r>
              <a:rPr lang="en-US" b="1" u="sng" smtClean="0">
                <a:solidFill>
                  <a:srgbClr val="009900"/>
                </a:solidFill>
                <a:effectLst>
                  <a:outerShdw blurRad="38100" dist="38100" dir="2700000" algn="tl">
                    <a:srgbClr val="C0C0C0"/>
                  </a:outerShdw>
                </a:effectLst>
              </a:rPr>
              <a:t>Eye Examination</a:t>
            </a:r>
          </a:p>
        </p:txBody>
      </p:sp>
      <p:sp>
        <p:nvSpPr>
          <p:cNvPr id="22530" name="Content Placeholder 2"/>
          <p:cNvSpPr>
            <a:spLocks noGrp="1"/>
          </p:cNvSpPr>
          <p:nvPr>
            <p:ph idx="1"/>
          </p:nvPr>
        </p:nvSpPr>
        <p:spPr>
          <a:xfrm>
            <a:off x="457200" y="1600200"/>
            <a:ext cx="4191000" cy="4953000"/>
          </a:xfrm>
        </p:spPr>
        <p:txBody>
          <a:bodyPr/>
          <a:lstStyle/>
          <a:p>
            <a:pPr eaLnBrk="1" hangingPunct="1">
              <a:lnSpc>
                <a:spcPct val="90000"/>
              </a:lnSpc>
            </a:pPr>
            <a:r>
              <a:rPr lang="en-US" sz="2700" smtClean="0">
                <a:solidFill>
                  <a:srgbClr val="009900"/>
                </a:solidFill>
              </a:rPr>
              <a:t>The most dreaded part of the physical </a:t>
            </a:r>
          </a:p>
          <a:p>
            <a:pPr eaLnBrk="1" hangingPunct="1">
              <a:lnSpc>
                <a:spcPct val="90000"/>
              </a:lnSpc>
            </a:pPr>
            <a:r>
              <a:rPr lang="en-US" sz="2700" smtClean="0">
                <a:solidFill>
                  <a:srgbClr val="009900"/>
                </a:solidFill>
              </a:rPr>
              <a:t>Doctors flipped up the eyelids with a buttonhook, a hairpin, or their fingers searching for a common eye disease (trachoma)</a:t>
            </a:r>
          </a:p>
          <a:p>
            <a:pPr eaLnBrk="1" hangingPunct="1">
              <a:lnSpc>
                <a:spcPct val="90000"/>
              </a:lnSpc>
            </a:pPr>
            <a:r>
              <a:rPr lang="en-US" sz="2700" smtClean="0">
                <a:solidFill>
                  <a:srgbClr val="009900"/>
                </a:solidFill>
              </a:rPr>
              <a:t>The disease was contagious and could lead to blindness if untreated</a:t>
            </a:r>
          </a:p>
        </p:txBody>
      </p:sp>
      <p:pic>
        <p:nvPicPr>
          <p:cNvPr id="22531" name="Picture 3"/>
          <p:cNvPicPr>
            <a:picLocks noChangeAspect="1" noChangeArrowheads="1"/>
          </p:cNvPicPr>
          <p:nvPr/>
        </p:nvPicPr>
        <p:blipFill>
          <a:blip r:embed="rId2"/>
          <a:srcRect/>
          <a:stretch>
            <a:fillRect/>
          </a:stretch>
        </p:blipFill>
        <p:spPr bwMode="auto">
          <a:xfrm>
            <a:off x="4648200" y="2667000"/>
            <a:ext cx="4114800" cy="3562350"/>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endParaRPr lang="en-US" smtClean="0"/>
          </a:p>
        </p:txBody>
      </p:sp>
      <p:pic>
        <p:nvPicPr>
          <p:cNvPr id="23554" name="Picture 2"/>
          <p:cNvPicPr>
            <a:picLocks noGrp="1" noChangeAspect="1" noChangeArrowheads="1"/>
          </p:cNvPicPr>
          <p:nvPr>
            <p:ph idx="1"/>
          </p:nvPr>
        </p:nvPicPr>
        <p:blipFill>
          <a:blip r:embed="rId2"/>
          <a:srcRect/>
          <a:stretch>
            <a:fillRect/>
          </a:stretch>
        </p:blipFill>
        <p:spPr>
          <a:xfrm>
            <a:off x="0" y="0"/>
            <a:ext cx="8915400" cy="6686550"/>
          </a:xfrm>
        </p:spPr>
      </p:pic>
    </p:spTree>
  </p:cSld>
  <p:clrMapOvr>
    <a:masterClrMapping/>
  </p:clrMapOvr>
  <p:transition spd="med">
    <p:spli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defRPr/>
            </a:pPr>
            <a:r>
              <a:rPr lang="en-US" b="1" u="sng" smtClean="0">
                <a:solidFill>
                  <a:srgbClr val="009900"/>
                </a:solidFill>
                <a:effectLst>
                  <a:outerShdw blurRad="38100" dist="38100" dir="2700000" algn="tl">
                    <a:srgbClr val="C0C0C0"/>
                  </a:outerShdw>
                </a:effectLst>
              </a:rPr>
              <a:t>Hospitalization</a:t>
            </a:r>
          </a:p>
        </p:txBody>
      </p:sp>
      <p:sp>
        <p:nvSpPr>
          <p:cNvPr id="24578" name="Content Placeholder 2"/>
          <p:cNvSpPr>
            <a:spLocks noGrp="1"/>
          </p:cNvSpPr>
          <p:nvPr>
            <p:ph idx="1"/>
          </p:nvPr>
        </p:nvSpPr>
        <p:spPr>
          <a:xfrm>
            <a:off x="5638800" y="1219200"/>
            <a:ext cx="3200400" cy="4525963"/>
          </a:xfrm>
        </p:spPr>
        <p:txBody>
          <a:bodyPr/>
          <a:lstStyle/>
          <a:p>
            <a:pPr eaLnBrk="1" hangingPunct="1">
              <a:lnSpc>
                <a:spcPct val="80000"/>
              </a:lnSpc>
            </a:pPr>
            <a:r>
              <a:rPr lang="en-US" sz="3000" smtClean="0">
                <a:solidFill>
                  <a:srgbClr val="009900"/>
                </a:solidFill>
              </a:rPr>
              <a:t>If cleared and registered, immigrants were free to enter the New World and start their new lives. </a:t>
            </a:r>
          </a:p>
          <a:p>
            <a:pPr eaLnBrk="1" hangingPunct="1">
              <a:lnSpc>
                <a:spcPct val="80000"/>
              </a:lnSpc>
            </a:pPr>
            <a:r>
              <a:rPr lang="en-US" sz="3000" smtClean="0">
                <a:solidFill>
                  <a:srgbClr val="009900"/>
                </a:solidFill>
              </a:rPr>
              <a:t> If they were sick, they spent days, weeks, months even, in a warren of rooms.</a:t>
            </a:r>
          </a:p>
        </p:txBody>
      </p:sp>
      <p:pic>
        <p:nvPicPr>
          <p:cNvPr id="24579" name="Picture 2"/>
          <p:cNvPicPr>
            <a:picLocks noChangeAspect="1" noChangeArrowheads="1"/>
          </p:cNvPicPr>
          <p:nvPr/>
        </p:nvPicPr>
        <p:blipFill>
          <a:blip r:embed="rId2"/>
          <a:srcRect/>
          <a:stretch>
            <a:fillRect/>
          </a:stretch>
        </p:blipFill>
        <p:spPr bwMode="auto">
          <a:xfrm>
            <a:off x="0" y="2495550"/>
            <a:ext cx="5505450" cy="4362450"/>
          </a:xfrm>
          <a:prstGeom prst="rect">
            <a:avLst/>
          </a:prstGeom>
          <a:noFill/>
          <a:ln w="9525">
            <a:noFill/>
            <a:miter lim="800000"/>
            <a:headEnd/>
            <a:tailEnd/>
          </a:ln>
        </p:spPr>
      </p:pic>
    </p:spTree>
  </p:cSld>
  <p:clrMapOvr>
    <a:masterClrMapping/>
  </p:clrMapOvr>
  <p:transition spd="med">
    <p:spli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304800"/>
            <a:ext cx="8229600" cy="1143000"/>
          </a:xfrm>
        </p:spPr>
        <p:txBody>
          <a:bodyPr/>
          <a:lstStyle/>
          <a:p>
            <a:pPr eaLnBrk="1" hangingPunct="1">
              <a:defRPr/>
            </a:pPr>
            <a:r>
              <a:rPr lang="en-US" b="1" u="sng" smtClean="0">
                <a:solidFill>
                  <a:srgbClr val="009900"/>
                </a:solidFill>
                <a:effectLst>
                  <a:outerShdw blurRad="38100" dist="38100" dir="2700000" algn="tl">
                    <a:srgbClr val="C0C0C0"/>
                  </a:outerShdw>
                </a:effectLst>
              </a:rPr>
              <a:t>Immigrants Deported</a:t>
            </a:r>
          </a:p>
        </p:txBody>
      </p:sp>
      <p:sp>
        <p:nvSpPr>
          <p:cNvPr id="25602" name="Content Placeholder 2"/>
          <p:cNvSpPr>
            <a:spLocks noGrp="1"/>
          </p:cNvSpPr>
          <p:nvPr>
            <p:ph idx="1"/>
          </p:nvPr>
        </p:nvSpPr>
        <p:spPr/>
        <p:txBody>
          <a:bodyPr/>
          <a:lstStyle/>
          <a:p>
            <a:pPr eaLnBrk="1" hangingPunct="1"/>
            <a:r>
              <a:rPr lang="en-US" sz="3000" smtClean="0">
                <a:solidFill>
                  <a:srgbClr val="009900"/>
                </a:solidFill>
              </a:rPr>
              <a:t>After a long, grueling journey many immigrants were sent back to their countries due to:</a:t>
            </a:r>
          </a:p>
          <a:p>
            <a:pPr lvl="1" eaLnBrk="1" hangingPunct="1"/>
            <a:r>
              <a:rPr lang="en-US" sz="2600" smtClean="0">
                <a:solidFill>
                  <a:srgbClr val="009900"/>
                </a:solidFill>
              </a:rPr>
              <a:t>Trachoma</a:t>
            </a:r>
          </a:p>
          <a:p>
            <a:pPr lvl="1" eaLnBrk="1" hangingPunct="1"/>
            <a:r>
              <a:rPr lang="en-US" sz="2600" smtClean="0">
                <a:solidFill>
                  <a:srgbClr val="009900"/>
                </a:solidFill>
              </a:rPr>
              <a:t>Favus (contagious scalp disease)</a:t>
            </a:r>
          </a:p>
          <a:p>
            <a:pPr lvl="1" eaLnBrk="1" hangingPunct="1"/>
            <a:r>
              <a:rPr lang="en-US" sz="2600" smtClean="0">
                <a:solidFill>
                  <a:srgbClr val="009900"/>
                </a:solidFill>
              </a:rPr>
              <a:t>Tuberculosis (fever and coughing, highly contagious)</a:t>
            </a:r>
          </a:p>
          <a:p>
            <a:pPr lvl="1" eaLnBrk="1" hangingPunct="1">
              <a:buFont typeface="Arial" charset="0"/>
              <a:buNone/>
            </a:pPr>
            <a:r>
              <a:rPr lang="en-US" sz="2600" smtClean="0">
                <a:solidFill>
                  <a:srgbClr val="009900"/>
                </a:solidFill>
              </a:rPr>
              <a:t>More than 120,000 immigrants were sent back to their countries of origin, and during the island's half-century of operation more than 3,500 immigrants died there.</a:t>
            </a:r>
          </a:p>
        </p:txBody>
      </p:sp>
    </p:spTree>
  </p:cSld>
  <p:clrMapOvr>
    <a:masterClrMapping/>
  </p:clrMapOvr>
  <p:transition spd="med">
    <p:spli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defRPr/>
            </a:pPr>
            <a:r>
              <a:rPr lang="en-US" b="1" u="sng" smtClean="0">
                <a:solidFill>
                  <a:srgbClr val="009900"/>
                </a:solidFill>
                <a:effectLst>
                  <a:outerShdw blurRad="38100" dist="38100" dir="2700000" algn="tl">
                    <a:srgbClr val="C0C0C0"/>
                  </a:outerShdw>
                </a:effectLst>
              </a:rPr>
              <a:t>Registry Room</a:t>
            </a:r>
          </a:p>
        </p:txBody>
      </p:sp>
      <p:sp>
        <p:nvSpPr>
          <p:cNvPr id="26626" name="Content Placeholder 2"/>
          <p:cNvSpPr>
            <a:spLocks noGrp="1"/>
          </p:cNvSpPr>
          <p:nvPr>
            <p:ph idx="1"/>
          </p:nvPr>
        </p:nvSpPr>
        <p:spPr>
          <a:xfrm>
            <a:off x="457200" y="1219200"/>
            <a:ext cx="8229600" cy="4906963"/>
          </a:xfrm>
        </p:spPr>
        <p:txBody>
          <a:bodyPr/>
          <a:lstStyle/>
          <a:p>
            <a:pPr eaLnBrk="1" hangingPunct="1"/>
            <a:r>
              <a:rPr lang="en-US" smtClean="0"/>
              <a:t>After </a:t>
            </a:r>
            <a:r>
              <a:rPr lang="en-US" smtClean="0">
                <a:solidFill>
                  <a:srgbClr val="009900"/>
                </a:solidFill>
              </a:rPr>
              <a:t>passing the medical examination, immigrants waited in the Registry Room to be summoned to an inspector’s desk for the legal inspection.</a:t>
            </a:r>
          </a:p>
        </p:txBody>
      </p:sp>
      <p:pic>
        <p:nvPicPr>
          <p:cNvPr id="26627" name="Picture 2"/>
          <p:cNvPicPr>
            <a:picLocks noChangeAspect="1" noChangeArrowheads="1"/>
          </p:cNvPicPr>
          <p:nvPr/>
        </p:nvPicPr>
        <p:blipFill>
          <a:blip r:embed="rId2"/>
          <a:srcRect/>
          <a:stretch>
            <a:fillRect/>
          </a:stretch>
        </p:blipFill>
        <p:spPr bwMode="auto">
          <a:xfrm>
            <a:off x="3048000" y="2895600"/>
            <a:ext cx="5272088" cy="3962400"/>
          </a:xfrm>
          <a:prstGeom prst="rect">
            <a:avLst/>
          </a:prstGeom>
          <a:noFill/>
          <a:ln w="9525">
            <a:noFill/>
            <a:miter lim="800000"/>
            <a:headEnd/>
            <a:tailEnd/>
          </a:ln>
        </p:spPr>
      </p:pic>
    </p:spTree>
  </p:cSld>
  <p:clrMapOvr>
    <a:masterClrMapping/>
  </p:clrMapOvr>
  <p:transition spd="med">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defRPr/>
            </a:pPr>
            <a:r>
              <a:rPr lang="en-US" b="1" u="sng" smtClean="0">
                <a:effectLst>
                  <a:outerShdw blurRad="38100" dist="38100" dir="2700000" algn="tl">
                    <a:srgbClr val="C0C0C0"/>
                  </a:outerShdw>
                </a:effectLst>
              </a:rPr>
              <a:t>Q &amp; A</a:t>
            </a:r>
          </a:p>
        </p:txBody>
      </p:sp>
      <p:sp>
        <p:nvSpPr>
          <p:cNvPr id="3" name="Content Placeholder 2"/>
          <p:cNvSpPr>
            <a:spLocks noGrp="1"/>
          </p:cNvSpPr>
          <p:nvPr>
            <p:ph idx="1"/>
          </p:nvPr>
        </p:nvSpPr>
        <p:spPr>
          <a:xfrm>
            <a:off x="457200" y="1219200"/>
            <a:ext cx="8229600" cy="5410200"/>
          </a:xfrm>
        </p:spPr>
        <p:txBody>
          <a:bodyPr numCol="2" rtlCol="0">
            <a:normAutofit fontScale="77500" lnSpcReduction="20000"/>
          </a:bodyPr>
          <a:lstStyle/>
          <a:p>
            <a:pPr eaLnBrk="1" fontAlgn="auto" hangingPunct="1">
              <a:spcAft>
                <a:spcPts val="0"/>
              </a:spcAft>
              <a:buFont typeface="Arial" pitchFamily="34" charset="0"/>
              <a:buChar char="•"/>
              <a:defRPr/>
            </a:pPr>
            <a:r>
              <a:rPr lang="en-US" dirty="0" smtClean="0"/>
              <a:t>Immigrants had to answer a list of questions- </a:t>
            </a:r>
          </a:p>
          <a:p>
            <a:pPr lvl="1" eaLnBrk="1" fontAlgn="auto" hangingPunct="1">
              <a:spcAft>
                <a:spcPts val="0"/>
              </a:spcAft>
              <a:buFont typeface="Arial" pitchFamily="34" charset="0"/>
              <a:buChar char="–"/>
              <a:defRPr/>
            </a:pPr>
            <a:r>
              <a:rPr lang="en-US" sz="3100" dirty="0" smtClean="0"/>
              <a:t>Name</a:t>
            </a:r>
          </a:p>
          <a:p>
            <a:pPr lvl="1" eaLnBrk="1" fontAlgn="auto" hangingPunct="1">
              <a:spcAft>
                <a:spcPts val="0"/>
              </a:spcAft>
              <a:buFont typeface="Arial" pitchFamily="34" charset="0"/>
              <a:buChar char="–"/>
              <a:defRPr/>
            </a:pPr>
            <a:r>
              <a:rPr lang="en-US" sz="3100" dirty="0" smtClean="0"/>
              <a:t>Age</a:t>
            </a:r>
          </a:p>
          <a:p>
            <a:pPr lvl="1" eaLnBrk="1" fontAlgn="auto" hangingPunct="1">
              <a:spcAft>
                <a:spcPts val="0"/>
              </a:spcAft>
              <a:buFont typeface="Arial" pitchFamily="34" charset="0"/>
              <a:buChar char="–"/>
              <a:defRPr/>
            </a:pPr>
            <a:r>
              <a:rPr lang="en-US" sz="3100" dirty="0" smtClean="0"/>
              <a:t>Sex</a:t>
            </a:r>
          </a:p>
          <a:p>
            <a:pPr lvl="1" eaLnBrk="1" fontAlgn="auto" hangingPunct="1">
              <a:spcAft>
                <a:spcPts val="0"/>
              </a:spcAft>
              <a:buFont typeface="Arial" pitchFamily="34" charset="0"/>
              <a:buChar char="–"/>
              <a:defRPr/>
            </a:pPr>
            <a:r>
              <a:rPr lang="en-US" sz="3100" dirty="0" smtClean="0"/>
              <a:t>Martial status</a:t>
            </a:r>
          </a:p>
          <a:p>
            <a:pPr lvl="1" eaLnBrk="1" fontAlgn="auto" hangingPunct="1">
              <a:spcAft>
                <a:spcPts val="0"/>
              </a:spcAft>
              <a:buFont typeface="Arial" pitchFamily="34" charset="0"/>
              <a:buChar char="–"/>
              <a:defRPr/>
            </a:pPr>
            <a:r>
              <a:rPr lang="en-US" sz="3100" dirty="0" smtClean="0"/>
              <a:t>Occupation</a:t>
            </a:r>
          </a:p>
          <a:p>
            <a:pPr lvl="1" eaLnBrk="1" fontAlgn="auto" hangingPunct="1">
              <a:spcAft>
                <a:spcPts val="0"/>
              </a:spcAft>
              <a:buFont typeface="Arial" pitchFamily="34" charset="0"/>
              <a:buChar char="–"/>
              <a:defRPr/>
            </a:pPr>
            <a:r>
              <a:rPr lang="en-US" sz="3100" dirty="0" smtClean="0"/>
              <a:t>Literacy</a:t>
            </a:r>
          </a:p>
          <a:p>
            <a:pPr lvl="1" eaLnBrk="1" fontAlgn="auto" hangingPunct="1">
              <a:spcAft>
                <a:spcPts val="0"/>
              </a:spcAft>
              <a:buFont typeface="Arial" pitchFamily="34" charset="0"/>
              <a:buChar char="–"/>
              <a:defRPr/>
            </a:pPr>
            <a:r>
              <a:rPr lang="en-US" sz="3100" dirty="0" smtClean="0"/>
              <a:t>Nationality</a:t>
            </a:r>
          </a:p>
          <a:p>
            <a:pPr lvl="1" eaLnBrk="1" fontAlgn="auto" hangingPunct="1">
              <a:spcAft>
                <a:spcPts val="0"/>
              </a:spcAft>
              <a:buFont typeface="Arial" pitchFamily="34" charset="0"/>
              <a:buChar char="–"/>
              <a:defRPr/>
            </a:pPr>
            <a:r>
              <a:rPr lang="en-US" sz="3100" dirty="0" smtClean="0"/>
              <a:t>Last residence</a:t>
            </a:r>
          </a:p>
          <a:p>
            <a:pPr lvl="1" eaLnBrk="1" fontAlgn="auto" hangingPunct="1">
              <a:spcAft>
                <a:spcPts val="0"/>
              </a:spcAft>
              <a:buFont typeface="Arial" pitchFamily="34" charset="0"/>
              <a:buChar char="–"/>
              <a:defRPr/>
            </a:pPr>
            <a:r>
              <a:rPr lang="en-US" sz="3100" dirty="0" smtClean="0"/>
              <a:t>Final destination</a:t>
            </a:r>
          </a:p>
          <a:p>
            <a:pPr lvl="1" eaLnBrk="1" fontAlgn="auto" hangingPunct="1">
              <a:spcAft>
                <a:spcPts val="0"/>
              </a:spcAft>
              <a:buFont typeface="Arial" pitchFamily="34" charset="0"/>
              <a:buChar char="–"/>
              <a:defRPr/>
            </a:pPr>
            <a:r>
              <a:rPr lang="en-US" sz="3100" dirty="0" smtClean="0"/>
              <a:t>How the journey was financed</a:t>
            </a:r>
          </a:p>
          <a:p>
            <a:pPr lvl="1" eaLnBrk="1" fontAlgn="auto" hangingPunct="1">
              <a:spcAft>
                <a:spcPts val="0"/>
              </a:spcAft>
              <a:buFont typeface="Arial" pitchFamily="34" charset="0"/>
              <a:buChar char="–"/>
              <a:defRPr/>
            </a:pPr>
            <a:r>
              <a:rPr lang="en-US" sz="3100" dirty="0" smtClean="0"/>
              <a:t>How much money they had</a:t>
            </a:r>
          </a:p>
          <a:p>
            <a:pPr lvl="1" eaLnBrk="1" fontAlgn="auto" hangingPunct="1">
              <a:spcAft>
                <a:spcPts val="0"/>
              </a:spcAft>
              <a:buFont typeface="Arial" pitchFamily="34" charset="0"/>
              <a:buChar char="–"/>
              <a:defRPr/>
            </a:pPr>
            <a:endParaRPr lang="en-US" sz="3100" dirty="0"/>
          </a:p>
          <a:p>
            <a:pPr lvl="1" eaLnBrk="1" fontAlgn="auto" hangingPunct="1">
              <a:spcAft>
                <a:spcPts val="0"/>
              </a:spcAft>
              <a:buFont typeface="Arial" pitchFamily="34" charset="0"/>
              <a:buNone/>
              <a:defRPr/>
            </a:pPr>
            <a:endParaRPr lang="en-US" sz="3100" dirty="0" smtClean="0"/>
          </a:p>
          <a:p>
            <a:pPr lvl="1" eaLnBrk="1" fontAlgn="auto" hangingPunct="1">
              <a:spcAft>
                <a:spcPts val="0"/>
              </a:spcAft>
              <a:buFont typeface="Arial" pitchFamily="34" charset="0"/>
              <a:buChar char="–"/>
              <a:defRPr/>
            </a:pPr>
            <a:r>
              <a:rPr lang="en-US" sz="3100" dirty="0" smtClean="0"/>
              <a:t>If they were being met by a relative</a:t>
            </a:r>
          </a:p>
          <a:p>
            <a:pPr lvl="1" eaLnBrk="1" fontAlgn="auto" hangingPunct="1">
              <a:spcAft>
                <a:spcPts val="0"/>
              </a:spcAft>
              <a:buFont typeface="Arial" pitchFamily="34" charset="0"/>
              <a:buChar char="–"/>
              <a:defRPr/>
            </a:pPr>
            <a:r>
              <a:rPr lang="en-US" sz="3100" dirty="0" smtClean="0"/>
              <a:t>If they had been to the U.S. before</a:t>
            </a:r>
          </a:p>
          <a:p>
            <a:pPr lvl="1" eaLnBrk="1" fontAlgn="auto" hangingPunct="1">
              <a:spcAft>
                <a:spcPts val="0"/>
              </a:spcAft>
              <a:buFont typeface="Arial" pitchFamily="34" charset="0"/>
              <a:buChar char="–"/>
              <a:defRPr/>
            </a:pPr>
            <a:r>
              <a:rPr lang="en-US" sz="3100" dirty="0" smtClean="0"/>
              <a:t>Been to prison</a:t>
            </a:r>
          </a:p>
          <a:p>
            <a:pPr lvl="1" eaLnBrk="1" fontAlgn="auto" hangingPunct="1">
              <a:spcAft>
                <a:spcPts val="0"/>
              </a:spcAft>
              <a:buFont typeface="Arial" pitchFamily="34" charset="0"/>
              <a:buChar char="–"/>
              <a:defRPr/>
            </a:pPr>
            <a:r>
              <a:rPr lang="en-US" sz="3100" dirty="0" smtClean="0"/>
              <a:t>Been to an almshouse</a:t>
            </a:r>
          </a:p>
          <a:p>
            <a:pPr lvl="1" eaLnBrk="1" fontAlgn="auto" hangingPunct="1">
              <a:spcAft>
                <a:spcPts val="0"/>
              </a:spcAft>
              <a:buFont typeface="Arial" pitchFamily="34" charset="0"/>
              <a:buChar char="–"/>
              <a:defRPr/>
            </a:pPr>
            <a:r>
              <a:rPr lang="en-US" sz="3100" dirty="0" smtClean="0"/>
              <a:t>Being supported by charity</a:t>
            </a:r>
          </a:p>
          <a:p>
            <a:pPr lvl="1" eaLnBrk="1" fontAlgn="auto" hangingPunct="1">
              <a:spcAft>
                <a:spcPts val="0"/>
              </a:spcAft>
              <a:buFont typeface="Arial" pitchFamily="34" charset="0"/>
              <a:buChar char="–"/>
              <a:defRPr/>
            </a:pPr>
            <a:r>
              <a:rPr lang="en-US" sz="3100" dirty="0" smtClean="0"/>
              <a:t>If they were a polygamist</a:t>
            </a:r>
          </a:p>
          <a:p>
            <a:pPr lvl="1" eaLnBrk="1" fontAlgn="auto" hangingPunct="1">
              <a:spcAft>
                <a:spcPts val="0"/>
              </a:spcAft>
              <a:buFont typeface="Arial" pitchFamily="34" charset="0"/>
              <a:buChar char="–"/>
              <a:defRPr/>
            </a:pPr>
            <a:r>
              <a:rPr lang="en-US" sz="3100" dirty="0" smtClean="0"/>
              <a:t>Deformed or crippled</a:t>
            </a:r>
          </a:p>
          <a:p>
            <a:pPr lvl="1" eaLnBrk="1" fontAlgn="auto" hangingPunct="1">
              <a:spcAft>
                <a:spcPts val="0"/>
              </a:spcAft>
              <a:buFont typeface="Arial" pitchFamily="34" charset="0"/>
              <a:buChar char="–"/>
              <a:defRPr/>
            </a:pPr>
            <a:r>
              <a:rPr lang="en-US" sz="3100" dirty="0" smtClean="0"/>
              <a:t>Doing contract labor in the U.S.</a:t>
            </a:r>
          </a:p>
        </p:txBody>
      </p:sp>
    </p:spTree>
  </p:cSld>
  <p:clrMapOvr>
    <a:masterClrMapping/>
  </p:clrMapOvr>
  <p:transition spd="med">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defRPr/>
            </a:pPr>
            <a:r>
              <a:rPr lang="en-US" b="1" u="sng" smtClean="0">
                <a:solidFill>
                  <a:srgbClr val="009900"/>
                </a:solidFill>
                <a:effectLst>
                  <a:outerShdw blurRad="38100" dist="38100" dir="2700000" algn="tl">
                    <a:srgbClr val="C0C0C0"/>
                  </a:outerShdw>
                </a:effectLst>
              </a:rPr>
              <a:t>Identity</a:t>
            </a:r>
          </a:p>
        </p:txBody>
      </p:sp>
      <p:sp>
        <p:nvSpPr>
          <p:cNvPr id="28674" name="Content Placeholder 2"/>
          <p:cNvSpPr>
            <a:spLocks noGrp="1"/>
          </p:cNvSpPr>
          <p:nvPr>
            <p:ph idx="1"/>
          </p:nvPr>
        </p:nvSpPr>
        <p:spPr/>
        <p:txBody>
          <a:bodyPr/>
          <a:lstStyle/>
          <a:p>
            <a:pPr eaLnBrk="1" hangingPunct="1"/>
            <a:r>
              <a:rPr lang="en-US" smtClean="0">
                <a:solidFill>
                  <a:srgbClr val="009900"/>
                </a:solidFill>
              </a:rPr>
              <a:t>Often much confusion through the question and answer sessions, especially over names</a:t>
            </a:r>
          </a:p>
          <a:p>
            <a:pPr eaLnBrk="1" hangingPunct="1"/>
            <a:r>
              <a:rPr lang="en-US" smtClean="0">
                <a:solidFill>
                  <a:srgbClr val="009900"/>
                </a:solidFill>
              </a:rPr>
              <a:t>The government did provide interpreters but many names ended up changing</a:t>
            </a:r>
          </a:p>
          <a:p>
            <a:pPr eaLnBrk="1" hangingPunct="1">
              <a:buFont typeface="Arial" charset="0"/>
              <a:buNone/>
            </a:pPr>
            <a:r>
              <a:rPr lang="en-US" smtClean="0"/>
              <a:t>	</a:t>
            </a:r>
            <a:r>
              <a:rPr lang="en-US" sz="2800" i="1" smtClean="0"/>
              <a:t>“They spoke very badly, were very nervous. The inspector would say, “Where do you come from?” And they would say, “Berlin.” The inspector would put the name down ‘Berliner.’ The name was not Berliner. That’s no name.” </a:t>
            </a:r>
          </a:p>
        </p:txBody>
      </p:sp>
    </p:spTree>
  </p:cSld>
  <p:clrMapOvr>
    <a:masterClrMapping/>
  </p:clrMapOvr>
  <p:transition spd="med">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defRPr/>
            </a:pPr>
            <a:r>
              <a:rPr lang="en-US" b="1" u="sng" smtClean="0">
                <a:effectLst>
                  <a:outerShdw blurRad="38100" dist="38100" dir="2700000" algn="tl">
                    <a:srgbClr val="C0C0C0"/>
                  </a:outerShdw>
                </a:effectLst>
              </a:rPr>
              <a:t>Finally through Inspection</a:t>
            </a:r>
          </a:p>
        </p:txBody>
      </p:sp>
      <p:sp>
        <p:nvSpPr>
          <p:cNvPr id="29698" name="Content Placeholder 2"/>
          <p:cNvSpPr>
            <a:spLocks noGrp="1"/>
          </p:cNvSpPr>
          <p:nvPr>
            <p:ph idx="1"/>
          </p:nvPr>
        </p:nvSpPr>
        <p:spPr/>
        <p:txBody>
          <a:bodyPr/>
          <a:lstStyle/>
          <a:p>
            <a:pPr eaLnBrk="1" hangingPunct="1"/>
            <a:r>
              <a:rPr lang="en-US" smtClean="0"/>
              <a:t>Passengers boarded ferryboats to New York City where their future awaited them…</a:t>
            </a:r>
          </a:p>
        </p:txBody>
      </p:sp>
      <p:pic>
        <p:nvPicPr>
          <p:cNvPr id="29699" name="Picture 2"/>
          <p:cNvPicPr>
            <a:picLocks noChangeAspect="1" noChangeArrowheads="1"/>
          </p:cNvPicPr>
          <p:nvPr/>
        </p:nvPicPr>
        <p:blipFill>
          <a:blip r:embed="rId2"/>
          <a:srcRect/>
          <a:stretch>
            <a:fillRect/>
          </a:stretch>
        </p:blipFill>
        <p:spPr bwMode="auto">
          <a:xfrm>
            <a:off x="457200" y="3200400"/>
            <a:ext cx="4762500" cy="3390900"/>
          </a:xfrm>
          <a:prstGeom prst="rect">
            <a:avLst/>
          </a:prstGeom>
          <a:noFill/>
          <a:ln w="9525">
            <a:noFill/>
            <a:miter lim="800000"/>
            <a:headEnd/>
            <a:tailEnd/>
          </a:ln>
        </p:spPr>
      </p:pic>
    </p:spTree>
  </p:cSld>
  <p:clrMapOvr>
    <a:masterClrMapping/>
  </p:clrMapOvr>
  <p:transition spd="med">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smtClean="0">
                <a:solidFill>
                  <a:srgbClr val="009900"/>
                </a:solidFill>
              </a:rPr>
              <a:t>Immigrant Journal Write</a:t>
            </a:r>
          </a:p>
        </p:txBody>
      </p:sp>
      <p:sp>
        <p:nvSpPr>
          <p:cNvPr id="30723" name="Rectangle 3"/>
          <p:cNvSpPr>
            <a:spLocks noGrp="1"/>
          </p:cNvSpPr>
          <p:nvPr>
            <p:ph type="body" idx="1"/>
          </p:nvPr>
        </p:nvSpPr>
        <p:spPr/>
        <p:txBody>
          <a:bodyPr/>
          <a:lstStyle/>
          <a:p>
            <a:pPr>
              <a:buFont typeface="Arial" charset="0"/>
              <a:buNone/>
            </a:pPr>
            <a:r>
              <a:rPr lang="en-US" smtClean="0"/>
              <a:t>(left student side)</a:t>
            </a:r>
          </a:p>
          <a:p>
            <a:pPr>
              <a:buFont typeface="Arial" charset="0"/>
              <a:buNone/>
            </a:pPr>
            <a:r>
              <a:rPr lang="en-US" smtClean="0"/>
              <a:t>*Using the notes from today, write a 1 page journal entry as an immigrant coming to Ellis Island</a:t>
            </a:r>
          </a:p>
          <a:p>
            <a:pPr>
              <a:buFont typeface="Arial" charset="0"/>
              <a:buNone/>
            </a:pPr>
            <a:r>
              <a:rPr lang="en-US" smtClean="0"/>
              <a:t>*</a:t>
            </a:r>
            <a:r>
              <a:rPr lang="en-US" u="sng" smtClean="0"/>
              <a:t>Describe</a:t>
            </a:r>
            <a:r>
              <a:rPr lang="en-US" smtClean="0"/>
              <a:t>: why you’re coming to America, the journey on the ship, what your goals and dreams are for your new life in America</a:t>
            </a:r>
          </a:p>
        </p:txBody>
      </p:sp>
    </p:spTree>
  </p:cSld>
  <p:clrMapOvr>
    <a:masterClrMapping/>
  </p:clrMapOvr>
  <p:transition spd="med">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p:txBody>
          <a:bodyPr/>
          <a:lstStyle/>
          <a:p>
            <a:pPr eaLnBrk="1" hangingPunct="1">
              <a:buFont typeface="Arial" charset="0"/>
              <a:buNone/>
            </a:pPr>
            <a:r>
              <a:rPr lang="en-US" b="1" i="1" smtClean="0"/>
              <a:t>"Give me your tired, your poor,</a:t>
            </a:r>
            <a:endParaRPr lang="en-US" smtClean="0"/>
          </a:p>
          <a:p>
            <a:pPr eaLnBrk="1" hangingPunct="1">
              <a:buFont typeface="Arial" charset="0"/>
              <a:buNone/>
            </a:pPr>
            <a:r>
              <a:rPr lang="en-US" b="1" i="1" smtClean="0"/>
              <a:t>Your huddled masses yearning to breathe free,</a:t>
            </a:r>
            <a:endParaRPr lang="en-US" smtClean="0"/>
          </a:p>
          <a:p>
            <a:pPr eaLnBrk="1" hangingPunct="1">
              <a:buFont typeface="Arial" charset="0"/>
              <a:buNone/>
            </a:pPr>
            <a:r>
              <a:rPr lang="en-US" b="1" i="1" smtClean="0"/>
              <a:t>The wretched refuse of your teeming shore.</a:t>
            </a:r>
            <a:endParaRPr lang="en-US" smtClean="0"/>
          </a:p>
          <a:p>
            <a:pPr eaLnBrk="1" hangingPunct="1">
              <a:buFont typeface="Arial" charset="0"/>
              <a:buNone/>
            </a:pPr>
            <a:r>
              <a:rPr lang="en-US" b="1" i="1" smtClean="0"/>
              <a:t>Send these, the homeless, tempest-tost to me,</a:t>
            </a:r>
            <a:endParaRPr lang="en-US" smtClean="0"/>
          </a:p>
          <a:p>
            <a:pPr eaLnBrk="1" hangingPunct="1">
              <a:buFont typeface="Arial" charset="0"/>
              <a:buNone/>
            </a:pPr>
            <a:r>
              <a:rPr lang="en-US" b="1" i="1" smtClean="0"/>
              <a:t>I lift my lamp beside the golden door!" </a:t>
            </a:r>
            <a:endParaRPr lang="en-US" smtClean="0"/>
          </a:p>
          <a:p>
            <a:pPr lvl="1" eaLnBrk="1" hangingPunct="1"/>
            <a:r>
              <a:rPr lang="en-US" smtClean="0"/>
              <a:t>Emma Lazarus’ Poem inscribed at the foot of the Statue of Liberty</a:t>
            </a:r>
          </a:p>
        </p:txBody>
      </p:sp>
    </p:spTree>
  </p:cSld>
  <p:clrMapOvr>
    <a:masterClrMapping/>
  </p:clrMapOvr>
  <p:transition spd="med">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defRPr/>
            </a:pPr>
            <a:r>
              <a:rPr lang="en-US" b="1" u="sng" smtClean="0">
                <a:solidFill>
                  <a:srgbClr val="009900"/>
                </a:solidFill>
                <a:effectLst>
                  <a:outerShdw blurRad="38100" dist="38100" dir="2700000" algn="tl">
                    <a:srgbClr val="C0C0C0"/>
                  </a:outerShdw>
                </a:effectLst>
              </a:rPr>
              <a:t>Difficult Journey</a:t>
            </a:r>
          </a:p>
        </p:txBody>
      </p:sp>
      <p:sp>
        <p:nvSpPr>
          <p:cNvPr id="15362" name="Content Placeholder 2"/>
          <p:cNvSpPr>
            <a:spLocks noGrp="1"/>
          </p:cNvSpPr>
          <p:nvPr>
            <p:ph idx="1"/>
          </p:nvPr>
        </p:nvSpPr>
        <p:spPr>
          <a:xfrm>
            <a:off x="457200" y="1600200"/>
            <a:ext cx="5029200" cy="4525963"/>
          </a:xfrm>
        </p:spPr>
        <p:txBody>
          <a:bodyPr/>
          <a:lstStyle/>
          <a:p>
            <a:pPr eaLnBrk="1" hangingPunct="1"/>
            <a:r>
              <a:rPr lang="en-US" smtClean="0">
                <a:solidFill>
                  <a:srgbClr val="009900"/>
                </a:solidFill>
              </a:rPr>
              <a:t>1870s all immigrants traveled by steamship</a:t>
            </a:r>
          </a:p>
          <a:p>
            <a:pPr eaLnBrk="1" hangingPunct="1"/>
            <a:r>
              <a:rPr lang="en-US" smtClean="0">
                <a:solidFill>
                  <a:srgbClr val="009900"/>
                </a:solidFill>
              </a:rPr>
              <a:t>Traveling across the Atlantic Ocean from Europe took 1 week</a:t>
            </a:r>
          </a:p>
          <a:p>
            <a:pPr eaLnBrk="1" hangingPunct="1"/>
            <a:r>
              <a:rPr lang="en-US" smtClean="0">
                <a:solidFill>
                  <a:srgbClr val="009900"/>
                </a:solidFill>
              </a:rPr>
              <a:t>Crossing the Pacific from Asia took nearly 3 weeks</a:t>
            </a:r>
          </a:p>
          <a:p>
            <a:pPr lvl="1" eaLnBrk="1" hangingPunct="1">
              <a:buFont typeface="Arial" charset="0"/>
              <a:buNone/>
            </a:pPr>
            <a:endParaRPr lang="en-US" smtClean="0"/>
          </a:p>
        </p:txBody>
      </p:sp>
      <p:pic>
        <p:nvPicPr>
          <p:cNvPr id="15363" name="Picture 2"/>
          <p:cNvPicPr>
            <a:picLocks noChangeAspect="1" noChangeArrowheads="1"/>
          </p:cNvPicPr>
          <p:nvPr/>
        </p:nvPicPr>
        <p:blipFill>
          <a:blip r:embed="rId2"/>
          <a:srcRect/>
          <a:stretch>
            <a:fillRect/>
          </a:stretch>
        </p:blipFill>
        <p:spPr bwMode="auto">
          <a:xfrm>
            <a:off x="5257800" y="1295400"/>
            <a:ext cx="3619500" cy="4267200"/>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52400"/>
            <a:ext cx="8229600" cy="1143000"/>
          </a:xfrm>
        </p:spPr>
        <p:txBody>
          <a:bodyPr/>
          <a:lstStyle/>
          <a:p>
            <a:pPr eaLnBrk="1" hangingPunct="1">
              <a:defRPr/>
            </a:pPr>
            <a:r>
              <a:rPr lang="en-US" b="1" u="sng" smtClean="0">
                <a:solidFill>
                  <a:srgbClr val="009900"/>
                </a:solidFill>
                <a:effectLst>
                  <a:outerShdw blurRad="38100" dist="38100" dir="2700000" algn="tl">
                    <a:srgbClr val="C0C0C0"/>
                  </a:outerShdw>
                </a:effectLst>
              </a:rPr>
              <a:t>Steerage</a:t>
            </a:r>
          </a:p>
        </p:txBody>
      </p:sp>
      <p:sp>
        <p:nvSpPr>
          <p:cNvPr id="16386" name="Content Placeholder 2"/>
          <p:cNvSpPr>
            <a:spLocks noGrp="1"/>
          </p:cNvSpPr>
          <p:nvPr>
            <p:ph idx="1"/>
          </p:nvPr>
        </p:nvSpPr>
        <p:spPr>
          <a:xfrm>
            <a:off x="228600" y="1066800"/>
            <a:ext cx="8610600" cy="2667000"/>
          </a:xfrm>
        </p:spPr>
        <p:txBody>
          <a:bodyPr/>
          <a:lstStyle/>
          <a:p>
            <a:pPr eaLnBrk="1" hangingPunct="1">
              <a:lnSpc>
                <a:spcPct val="80000"/>
              </a:lnSpc>
            </a:pPr>
            <a:r>
              <a:rPr lang="en-US" sz="2700" smtClean="0">
                <a:solidFill>
                  <a:srgbClr val="009900"/>
                </a:solidFill>
              </a:rPr>
              <a:t>The cheapest accommodations- ship’s cargo holds.</a:t>
            </a:r>
          </a:p>
          <a:p>
            <a:pPr lvl="1" eaLnBrk="1" hangingPunct="1">
              <a:lnSpc>
                <a:spcPct val="80000"/>
              </a:lnSpc>
            </a:pPr>
            <a:r>
              <a:rPr lang="en-US" sz="2300" smtClean="0">
                <a:solidFill>
                  <a:srgbClr val="009900"/>
                </a:solidFill>
              </a:rPr>
              <a:t>Rarely allowed on deck, immigrants were crowded, unable to exercise or get fresh air</a:t>
            </a:r>
          </a:p>
          <a:p>
            <a:pPr eaLnBrk="1" hangingPunct="1">
              <a:lnSpc>
                <a:spcPct val="80000"/>
              </a:lnSpc>
            </a:pPr>
            <a:r>
              <a:rPr lang="en-US" sz="2700" smtClean="0">
                <a:solidFill>
                  <a:srgbClr val="009900"/>
                </a:solidFill>
              </a:rPr>
              <a:t>Often slept in lice-infested bunks, shared toilets with others, and disease spread quickly</a:t>
            </a:r>
          </a:p>
          <a:p>
            <a:pPr eaLnBrk="1" hangingPunct="1">
              <a:lnSpc>
                <a:spcPct val="80000"/>
              </a:lnSpc>
            </a:pPr>
            <a:r>
              <a:rPr lang="en-US" sz="2700" smtClean="0">
                <a:solidFill>
                  <a:srgbClr val="009900"/>
                </a:solidFill>
              </a:rPr>
              <a:t>Many died before reaching America.</a:t>
            </a:r>
          </a:p>
        </p:txBody>
      </p:sp>
      <p:pic>
        <p:nvPicPr>
          <p:cNvPr id="16387" name="Picture 2"/>
          <p:cNvPicPr>
            <a:picLocks noChangeAspect="1" noChangeArrowheads="1"/>
          </p:cNvPicPr>
          <p:nvPr/>
        </p:nvPicPr>
        <p:blipFill>
          <a:blip r:embed="rId2"/>
          <a:srcRect/>
          <a:stretch>
            <a:fillRect/>
          </a:stretch>
        </p:blipFill>
        <p:spPr bwMode="auto">
          <a:xfrm>
            <a:off x="4114800" y="3886200"/>
            <a:ext cx="4762500" cy="2752725"/>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228600" y="228600"/>
            <a:ext cx="8534400" cy="5943600"/>
          </a:xfrm>
        </p:spPr>
        <p:txBody>
          <a:bodyPr/>
          <a:lstStyle/>
          <a:p>
            <a:pPr eaLnBrk="1" hangingPunct="1">
              <a:buFont typeface="Arial" charset="0"/>
              <a:buNone/>
            </a:pPr>
            <a:r>
              <a:rPr lang="en-US" smtClean="0"/>
              <a:t>“America!...We were so near it seemed too much to believe. Everyone stood silent-like a prayer… Then we were entering the harbor. The land came so near we could almost reach out and touch it… Everyone was holding their breath. Me too… Some boats had bands playing on their decks and all of them were tooting their horns to us and leaving white trails in the water behind them.”</a:t>
            </a:r>
          </a:p>
          <a:p>
            <a:pPr eaLnBrk="1" hangingPunct="1">
              <a:buFont typeface="Arial" charset="0"/>
              <a:buNone/>
            </a:pPr>
            <a:r>
              <a:rPr lang="en-US" smtClean="0"/>
              <a:t>		- </a:t>
            </a:r>
            <a:r>
              <a:rPr lang="en-US" i="1" smtClean="0"/>
              <a:t>Rosa: The Life of an Italian Immigrant</a:t>
            </a:r>
          </a:p>
        </p:txBody>
      </p:sp>
    </p:spTree>
  </p:cSld>
  <p:clrMapOvr>
    <a:masterClrMapping/>
  </p:clrMapOvr>
  <p:transition spd="med">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Ellis Island- New York’s Immigration Station</a:t>
            </a:r>
            <a:endParaRPr lang="en-US" dirty="0"/>
          </a:p>
        </p:txBody>
      </p:sp>
      <p:pic>
        <p:nvPicPr>
          <p:cNvPr id="18434" name="Picture 2"/>
          <p:cNvPicPr>
            <a:picLocks noGrp="1" noChangeAspect="1" noChangeArrowheads="1"/>
          </p:cNvPicPr>
          <p:nvPr>
            <p:ph idx="1"/>
          </p:nvPr>
        </p:nvPicPr>
        <p:blipFill>
          <a:blip r:embed="rId2"/>
          <a:srcRect/>
          <a:stretch>
            <a:fillRect/>
          </a:stretch>
        </p:blipFill>
        <p:spPr>
          <a:xfrm>
            <a:off x="1600200" y="1630363"/>
            <a:ext cx="5943600" cy="4467225"/>
          </a:xfrm>
        </p:spPr>
      </p:pic>
    </p:spTree>
  </p:cSld>
  <p:clrMapOvr>
    <a:masterClrMapping/>
  </p:clrMapOvr>
  <p:transition spd="med">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0" y="304800"/>
            <a:ext cx="8229600" cy="1143000"/>
          </a:xfrm>
        </p:spPr>
        <p:txBody>
          <a:bodyPr/>
          <a:lstStyle/>
          <a:p>
            <a:pPr eaLnBrk="1" hangingPunct="1">
              <a:defRPr/>
            </a:pPr>
            <a:r>
              <a:rPr lang="en-US" b="1" u="sng" smtClean="0">
                <a:solidFill>
                  <a:srgbClr val="009900"/>
                </a:solidFill>
                <a:effectLst>
                  <a:outerShdw blurRad="38100" dist="38100" dir="2700000" algn="tl">
                    <a:srgbClr val="C0C0C0"/>
                  </a:outerShdw>
                </a:effectLst>
              </a:rPr>
              <a:t>Ellis Island:</a:t>
            </a:r>
          </a:p>
        </p:txBody>
      </p:sp>
      <p:sp>
        <p:nvSpPr>
          <p:cNvPr id="19458" name="Content Placeholder 2"/>
          <p:cNvSpPr>
            <a:spLocks noGrp="1"/>
          </p:cNvSpPr>
          <p:nvPr>
            <p:ph idx="1"/>
          </p:nvPr>
        </p:nvSpPr>
        <p:spPr/>
        <p:txBody>
          <a:bodyPr/>
          <a:lstStyle/>
          <a:p>
            <a:pPr eaLnBrk="1" hangingPunct="1"/>
            <a:r>
              <a:rPr lang="en-US" smtClean="0">
                <a:solidFill>
                  <a:srgbClr val="009900"/>
                </a:solidFill>
              </a:rPr>
              <a:t>Immigrants had to pass through inspection</a:t>
            </a:r>
          </a:p>
          <a:p>
            <a:pPr eaLnBrk="1" hangingPunct="1"/>
            <a:r>
              <a:rPr lang="en-US" smtClean="0">
                <a:solidFill>
                  <a:srgbClr val="009900"/>
                </a:solidFill>
              </a:rPr>
              <a:t>Operated from 1892-1954</a:t>
            </a:r>
          </a:p>
          <a:p>
            <a:pPr eaLnBrk="1" hangingPunct="1"/>
            <a:r>
              <a:rPr lang="en-US" smtClean="0">
                <a:solidFill>
                  <a:srgbClr val="009900"/>
                </a:solidFill>
              </a:rPr>
              <a:t>More than 1 million people came through Ellis Island</a:t>
            </a:r>
          </a:p>
          <a:p>
            <a:pPr eaLnBrk="1" hangingPunct="1"/>
            <a:endParaRPr lang="en-US" smtClean="0">
              <a:solidFill>
                <a:srgbClr val="009900"/>
              </a:solidFill>
            </a:endParaRPr>
          </a:p>
        </p:txBody>
      </p:sp>
      <p:pic>
        <p:nvPicPr>
          <p:cNvPr id="19459" name="Picture 3"/>
          <p:cNvPicPr>
            <a:picLocks noChangeAspect="1" noChangeArrowheads="1"/>
          </p:cNvPicPr>
          <p:nvPr/>
        </p:nvPicPr>
        <p:blipFill>
          <a:blip r:embed="rId2"/>
          <a:srcRect/>
          <a:stretch>
            <a:fillRect/>
          </a:stretch>
        </p:blipFill>
        <p:spPr bwMode="auto">
          <a:xfrm>
            <a:off x="2057400" y="3419475"/>
            <a:ext cx="5238750" cy="3438525"/>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defRPr/>
            </a:pPr>
            <a:r>
              <a:rPr lang="en-US" b="1" u="sng" smtClean="0">
                <a:solidFill>
                  <a:srgbClr val="009900"/>
                </a:solidFill>
                <a:effectLst>
                  <a:outerShdw blurRad="38100" dist="38100" dir="2700000" algn="tl">
                    <a:srgbClr val="C0C0C0"/>
                  </a:outerShdw>
                </a:effectLst>
              </a:rPr>
              <a:t>Arrival</a:t>
            </a:r>
          </a:p>
        </p:txBody>
      </p:sp>
      <p:sp>
        <p:nvSpPr>
          <p:cNvPr id="20482" name="Content Placeholder 2"/>
          <p:cNvSpPr>
            <a:spLocks noGrp="1"/>
          </p:cNvSpPr>
          <p:nvPr>
            <p:ph idx="1"/>
          </p:nvPr>
        </p:nvSpPr>
        <p:spPr/>
        <p:txBody>
          <a:bodyPr/>
          <a:lstStyle/>
          <a:p>
            <a:pPr eaLnBrk="1" hangingPunct="1">
              <a:lnSpc>
                <a:spcPct val="90000"/>
              </a:lnSpc>
            </a:pPr>
            <a:r>
              <a:rPr lang="en-US" smtClean="0">
                <a:solidFill>
                  <a:srgbClr val="009900"/>
                </a:solidFill>
              </a:rPr>
              <a:t>Immigrants joyful to end their long journey faced:</a:t>
            </a:r>
          </a:p>
          <a:p>
            <a:pPr lvl="1" eaLnBrk="1" hangingPunct="1">
              <a:lnSpc>
                <a:spcPct val="90000"/>
              </a:lnSpc>
            </a:pPr>
            <a:r>
              <a:rPr lang="en-US" smtClean="0">
                <a:solidFill>
                  <a:srgbClr val="009900"/>
                </a:solidFill>
              </a:rPr>
              <a:t>Pushy officers herding the passengers “as though they were animals”</a:t>
            </a:r>
          </a:p>
          <a:p>
            <a:pPr lvl="1" eaLnBrk="1" hangingPunct="1">
              <a:lnSpc>
                <a:spcPct val="90000"/>
              </a:lnSpc>
            </a:pPr>
            <a:r>
              <a:rPr lang="en-US" smtClean="0">
                <a:solidFill>
                  <a:srgbClr val="009900"/>
                </a:solidFill>
              </a:rPr>
              <a:t>First and second class passengers were processed first while third class passengers remained on the ship</a:t>
            </a:r>
          </a:p>
          <a:p>
            <a:pPr lvl="2" eaLnBrk="1" hangingPunct="1">
              <a:lnSpc>
                <a:spcPct val="90000"/>
              </a:lnSpc>
            </a:pPr>
            <a:r>
              <a:rPr lang="en-US" smtClean="0">
                <a:solidFill>
                  <a:srgbClr val="009900"/>
                </a:solidFill>
              </a:rPr>
              <a:t>1</a:t>
            </a:r>
            <a:r>
              <a:rPr lang="en-US" baseline="30000" smtClean="0">
                <a:solidFill>
                  <a:srgbClr val="009900"/>
                </a:solidFill>
              </a:rPr>
              <a:t>st</a:t>
            </a:r>
            <a:r>
              <a:rPr lang="en-US" smtClean="0">
                <a:solidFill>
                  <a:srgbClr val="009900"/>
                </a:solidFill>
              </a:rPr>
              <a:t> and 2</a:t>
            </a:r>
            <a:r>
              <a:rPr lang="en-US" baseline="30000" smtClean="0">
                <a:solidFill>
                  <a:srgbClr val="009900"/>
                </a:solidFill>
              </a:rPr>
              <a:t>nd</a:t>
            </a:r>
            <a:r>
              <a:rPr lang="en-US" smtClean="0">
                <a:solidFill>
                  <a:srgbClr val="009900"/>
                </a:solidFill>
              </a:rPr>
              <a:t> class did not have to go through the waiting period or examination and allowed to go into New York City</a:t>
            </a:r>
          </a:p>
        </p:txBody>
      </p:sp>
    </p:spTree>
  </p:cSld>
  <p:clrMapOvr>
    <a:masterClrMapping/>
  </p:clrMapOvr>
  <p:transition spd="med">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990600"/>
          </a:xfrm>
        </p:spPr>
        <p:txBody>
          <a:bodyPr/>
          <a:lstStyle/>
          <a:p>
            <a:pPr eaLnBrk="1" hangingPunct="1">
              <a:defRPr/>
            </a:pPr>
            <a:r>
              <a:rPr lang="en-US" b="1" u="sng" smtClean="0">
                <a:solidFill>
                  <a:srgbClr val="009900"/>
                </a:solidFill>
                <a:effectLst>
                  <a:outerShdw blurRad="38100" dist="38100" dir="2700000" algn="tl">
                    <a:srgbClr val="C0C0C0"/>
                  </a:outerShdw>
                </a:effectLst>
              </a:rPr>
              <a:t>Medical Examination</a:t>
            </a:r>
          </a:p>
        </p:txBody>
      </p:sp>
      <p:sp>
        <p:nvSpPr>
          <p:cNvPr id="21506" name="Content Placeholder 2"/>
          <p:cNvSpPr>
            <a:spLocks noGrp="1"/>
          </p:cNvSpPr>
          <p:nvPr>
            <p:ph idx="1"/>
          </p:nvPr>
        </p:nvSpPr>
        <p:spPr>
          <a:xfrm>
            <a:off x="152400" y="762000"/>
            <a:ext cx="4495800" cy="5867400"/>
          </a:xfrm>
        </p:spPr>
        <p:txBody>
          <a:bodyPr/>
          <a:lstStyle/>
          <a:p>
            <a:pPr eaLnBrk="1" hangingPunct="1"/>
            <a:r>
              <a:rPr lang="en-US" sz="1600" smtClean="0">
                <a:solidFill>
                  <a:srgbClr val="009900"/>
                </a:solidFill>
              </a:rPr>
              <a:t>Immigrants had to wait to be medically examined</a:t>
            </a:r>
          </a:p>
          <a:p>
            <a:pPr eaLnBrk="1" hangingPunct="1"/>
            <a:r>
              <a:rPr lang="en-US" sz="1600" smtClean="0">
                <a:solidFill>
                  <a:srgbClr val="009900"/>
                </a:solidFill>
              </a:rPr>
              <a:t>Doctors would place a chalk mark if they found something wrong</a:t>
            </a:r>
          </a:p>
          <a:p>
            <a:pPr lvl="1" eaLnBrk="1" hangingPunct="1"/>
            <a:r>
              <a:rPr lang="en-US" sz="1600" smtClean="0"/>
              <a:t>B for Back</a:t>
            </a:r>
          </a:p>
          <a:p>
            <a:pPr lvl="1" eaLnBrk="1" hangingPunct="1"/>
            <a:r>
              <a:rPr lang="en-US" sz="1600" smtClean="0"/>
              <a:t>C for Conjunctivitis</a:t>
            </a:r>
          </a:p>
          <a:p>
            <a:pPr lvl="1" eaLnBrk="1" hangingPunct="1"/>
            <a:r>
              <a:rPr lang="en-US" sz="1600" smtClean="0"/>
              <a:t>Ct for trachoma</a:t>
            </a:r>
          </a:p>
          <a:p>
            <a:pPr lvl="1" eaLnBrk="1" hangingPunct="1"/>
            <a:r>
              <a:rPr lang="en-US" sz="1600" smtClean="0"/>
              <a:t>E for Eyes</a:t>
            </a:r>
          </a:p>
          <a:p>
            <a:pPr lvl="1" eaLnBrk="1" hangingPunct="1"/>
            <a:r>
              <a:rPr lang="en-US" sz="1600" smtClean="0"/>
              <a:t>F for Face</a:t>
            </a:r>
          </a:p>
          <a:p>
            <a:pPr lvl="1" eaLnBrk="1" hangingPunct="1"/>
            <a:r>
              <a:rPr lang="en-US" sz="1600" smtClean="0"/>
              <a:t>Ft for Feet</a:t>
            </a:r>
          </a:p>
          <a:p>
            <a:pPr lvl="1" eaLnBrk="1" hangingPunct="1"/>
            <a:r>
              <a:rPr lang="en-US" sz="1600" smtClean="0"/>
              <a:t>G for Goiter</a:t>
            </a:r>
          </a:p>
          <a:p>
            <a:pPr lvl="1" eaLnBrk="1" hangingPunct="1"/>
            <a:r>
              <a:rPr lang="en-US" sz="1600" smtClean="0"/>
              <a:t>H for heart</a:t>
            </a:r>
          </a:p>
          <a:p>
            <a:pPr lvl="1" eaLnBrk="1" hangingPunct="1"/>
            <a:r>
              <a:rPr lang="en-US" sz="1600" smtClean="0"/>
              <a:t>K for hernia</a:t>
            </a:r>
          </a:p>
          <a:p>
            <a:pPr lvl="1" eaLnBrk="1" hangingPunct="1"/>
            <a:r>
              <a:rPr lang="en-US" sz="1600" smtClean="0"/>
              <a:t>L for lameness</a:t>
            </a:r>
          </a:p>
          <a:p>
            <a:pPr lvl="1" eaLnBrk="1" hangingPunct="1"/>
            <a:r>
              <a:rPr lang="en-US" sz="1600" smtClean="0"/>
              <a:t>N for Neck</a:t>
            </a:r>
          </a:p>
          <a:p>
            <a:pPr lvl="1" eaLnBrk="1" hangingPunct="1"/>
            <a:r>
              <a:rPr lang="en-US" sz="1600" smtClean="0"/>
              <a:t>P for Physical and lungs</a:t>
            </a:r>
          </a:p>
          <a:p>
            <a:pPr lvl="1" eaLnBrk="1" hangingPunct="1"/>
            <a:r>
              <a:rPr lang="en-US" sz="1600" smtClean="0"/>
              <a:t>Pg for pregnancy</a:t>
            </a:r>
          </a:p>
          <a:p>
            <a:pPr lvl="1" eaLnBrk="1" hangingPunct="1"/>
            <a:r>
              <a:rPr lang="en-US" sz="1600" smtClean="0"/>
              <a:t>Sc for Scalp</a:t>
            </a:r>
          </a:p>
          <a:p>
            <a:pPr lvl="1" eaLnBrk="1" hangingPunct="1"/>
            <a:r>
              <a:rPr lang="en-US" sz="1600" smtClean="0"/>
              <a:t>S for Senility</a:t>
            </a:r>
          </a:p>
          <a:p>
            <a:pPr lvl="1" eaLnBrk="1" hangingPunct="1"/>
            <a:r>
              <a:rPr lang="en-US" sz="1600" smtClean="0"/>
              <a:t>X for Mental retardation</a:t>
            </a:r>
          </a:p>
          <a:p>
            <a:pPr lvl="1" eaLnBrk="1" hangingPunct="1"/>
            <a:r>
              <a:rPr lang="en-US" sz="1600" smtClean="0"/>
              <a:t>K for Insanity</a:t>
            </a:r>
          </a:p>
        </p:txBody>
      </p:sp>
      <p:pic>
        <p:nvPicPr>
          <p:cNvPr id="21507" name="Picture 2"/>
          <p:cNvPicPr>
            <a:picLocks noChangeAspect="1" noChangeArrowheads="1"/>
          </p:cNvPicPr>
          <p:nvPr/>
        </p:nvPicPr>
        <p:blipFill>
          <a:blip r:embed="rId2"/>
          <a:srcRect/>
          <a:stretch>
            <a:fillRect/>
          </a:stretch>
        </p:blipFill>
        <p:spPr bwMode="auto">
          <a:xfrm>
            <a:off x="4800600" y="1447800"/>
            <a:ext cx="4052888" cy="5162550"/>
          </a:xfrm>
          <a:prstGeom prst="rect">
            <a:avLst/>
          </a:prstGeom>
          <a:noFill/>
          <a:ln w="9525">
            <a:noFill/>
            <a:miter lim="800000"/>
            <a:headEnd/>
            <a:tailEnd/>
          </a:ln>
        </p:spPr>
      </p:pic>
    </p:spTree>
  </p:cSld>
  <p:clrMapOvr>
    <a:masterClrMapping/>
  </p:clrMapOvr>
  <p:transition spd="med">
    <p:spli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647</Words>
  <Application>Microsoft Office PowerPoint</Application>
  <PresentationFormat>On-screen Show (4:3)</PresentationFormat>
  <Paragraphs>76</Paragraphs>
  <Slides>18</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18</vt:i4>
      </vt:variant>
    </vt:vector>
  </HeadingPairs>
  <TitlesOfParts>
    <vt:vector size="21" baseType="lpstr">
      <vt:lpstr>Arial</vt:lpstr>
      <vt:lpstr>Calibri</vt:lpstr>
      <vt:lpstr>Office Theme</vt:lpstr>
      <vt:lpstr>Immigrant Experience- Notes </vt:lpstr>
      <vt:lpstr>Slide 2</vt:lpstr>
      <vt:lpstr>Difficult Journey</vt:lpstr>
      <vt:lpstr>Steerage</vt:lpstr>
      <vt:lpstr>Slide 5</vt:lpstr>
      <vt:lpstr>Ellis Island- New York’s Immigration Station</vt:lpstr>
      <vt:lpstr>Ellis Island:</vt:lpstr>
      <vt:lpstr>Arrival</vt:lpstr>
      <vt:lpstr>Medical Examination</vt:lpstr>
      <vt:lpstr>Eye Examination</vt:lpstr>
      <vt:lpstr>Slide 11</vt:lpstr>
      <vt:lpstr>Hospitalization</vt:lpstr>
      <vt:lpstr>Immigrants Deported</vt:lpstr>
      <vt:lpstr>Registry Room</vt:lpstr>
      <vt:lpstr>Q &amp; A</vt:lpstr>
      <vt:lpstr>Identity</vt:lpstr>
      <vt:lpstr>Finally through Inspection</vt:lpstr>
      <vt:lpstr>Immigrant Journal Write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Notes</dc:title>
  <dc:creator>Heather</dc:creator>
  <cp:lastModifiedBy>PLHS</cp:lastModifiedBy>
  <cp:revision>10</cp:revision>
  <dcterms:created xsi:type="dcterms:W3CDTF">2009-10-11T20:52:13Z</dcterms:created>
  <dcterms:modified xsi:type="dcterms:W3CDTF">2011-10-10T21:31:17Z</dcterms:modified>
</cp:coreProperties>
</file>