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46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7D85E-A5D2-416B-88D8-B4279EB662AF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7A8C0-C8C7-44AF-99C0-754A9737D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46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7D85E-A5D2-416B-88D8-B4279EB662AF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7A8C0-C8C7-44AF-99C0-754A9737D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137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7D85E-A5D2-416B-88D8-B4279EB662AF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7A8C0-C8C7-44AF-99C0-754A9737D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565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7D85E-A5D2-416B-88D8-B4279EB662AF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7A8C0-C8C7-44AF-99C0-754A9737D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6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7D85E-A5D2-416B-88D8-B4279EB662AF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7A8C0-C8C7-44AF-99C0-754A9737D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87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7D85E-A5D2-416B-88D8-B4279EB662AF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7A8C0-C8C7-44AF-99C0-754A9737D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56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7D85E-A5D2-416B-88D8-B4279EB662AF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7A8C0-C8C7-44AF-99C0-754A9737D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09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7D85E-A5D2-416B-88D8-B4279EB662AF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7A8C0-C8C7-44AF-99C0-754A9737D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09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7D85E-A5D2-416B-88D8-B4279EB662AF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7A8C0-C8C7-44AF-99C0-754A9737D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03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7D85E-A5D2-416B-88D8-B4279EB662AF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7A8C0-C8C7-44AF-99C0-754A9737D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150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7D85E-A5D2-416B-88D8-B4279EB662AF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7A8C0-C8C7-44AF-99C0-754A9737D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098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7D85E-A5D2-416B-88D8-B4279EB662AF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7A8C0-C8C7-44AF-99C0-754A9737D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432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Finish the chapter walk with your partner. </a:t>
            </a:r>
            <a:r>
              <a:rPr lang="en-US" dirty="0" smtClean="0">
                <a:sym typeface="Wingdings" pitchFamily="2" charset="2"/>
              </a:rPr>
              <a:t>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8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Capitalism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is it and where did it come from?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53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I. Background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 smtClean="0"/>
              <a:t>Capitalism</a:t>
            </a:r>
            <a:r>
              <a:rPr lang="en-US" dirty="0" smtClean="0"/>
              <a:t> is an </a:t>
            </a:r>
            <a:r>
              <a:rPr lang="en-US" u="sng" dirty="0" smtClean="0"/>
              <a:t>economic system</a:t>
            </a:r>
            <a:r>
              <a:rPr lang="en-US" dirty="0" smtClean="0"/>
              <a:t> in which investment in and </a:t>
            </a:r>
            <a:r>
              <a:rPr lang="en-US" u="sng" dirty="0" smtClean="0"/>
              <a:t>ownership of the means of production, distribution, and exchange of wealth is made </a:t>
            </a:r>
            <a:r>
              <a:rPr lang="en-US" dirty="0" smtClean="0"/>
              <a:t>and maintained chiefly </a:t>
            </a:r>
            <a:r>
              <a:rPr lang="en-US" u="sng" dirty="0" smtClean="0"/>
              <a:t>by private individuals or corporations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362200"/>
            <a:ext cx="3542567" cy="2653506"/>
          </a:xfrm>
        </p:spPr>
      </p:pic>
    </p:spTree>
    <p:extLst>
      <p:ext uri="{BB962C8B-B14F-4D97-AF65-F5344CB8AC3E}">
        <p14:creationId xmlns:p14="http://schemas.microsoft.com/office/powerpoint/2010/main" val="238876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Roots </a:t>
            </a:r>
            <a:r>
              <a:rPr lang="en-US" dirty="0" smtClean="0"/>
              <a:t>of Capitalism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the </a:t>
            </a:r>
            <a:r>
              <a:rPr lang="en-US" u="sng" dirty="0" smtClean="0"/>
              <a:t>14</a:t>
            </a:r>
            <a:r>
              <a:rPr lang="en-US" u="sng" baseline="30000" dirty="0" smtClean="0"/>
              <a:t>th</a:t>
            </a:r>
            <a:r>
              <a:rPr lang="en-US" u="sng" dirty="0" smtClean="0"/>
              <a:t> century the Black Death </a:t>
            </a:r>
            <a:r>
              <a:rPr lang="en-US" dirty="0" smtClean="0"/>
              <a:t>and the </a:t>
            </a:r>
            <a:r>
              <a:rPr lang="en-US" u="sng" dirty="0" smtClean="0"/>
              <a:t>Great Famine depopulated Europe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</a:t>
            </a:r>
            <a:r>
              <a:rPr lang="en-US" u="sng" dirty="0" smtClean="0"/>
              <a:t>led to the collapse of the manor system </a:t>
            </a:r>
            <a:r>
              <a:rPr lang="en-US" dirty="0" smtClean="0"/>
              <a:t>due to serfs being able to rent or buy land from nobles who did not have enough people to work it.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514600"/>
            <a:ext cx="3767466" cy="2715419"/>
          </a:xfrm>
        </p:spPr>
      </p:pic>
    </p:spTree>
    <p:extLst>
      <p:ext uri="{BB962C8B-B14F-4D97-AF65-F5344CB8AC3E}">
        <p14:creationId xmlns:p14="http://schemas.microsoft.com/office/powerpoint/2010/main" val="78083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u="sng" dirty="0" smtClean="0"/>
              <a:t>A. Mercantilism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685800"/>
            <a:ext cx="8610600" cy="358140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u="sng" dirty="0" smtClean="0"/>
          </a:p>
          <a:p>
            <a:r>
              <a:rPr lang="en-US" u="sng" dirty="0" smtClean="0"/>
              <a:t>Mercantilism </a:t>
            </a:r>
            <a:r>
              <a:rPr lang="en-US" u="sng" dirty="0" smtClean="0"/>
              <a:t>stressed that a nation should export more then they import </a:t>
            </a:r>
            <a:r>
              <a:rPr lang="en-US" dirty="0" smtClean="0"/>
              <a:t>as a means of </a:t>
            </a:r>
            <a:r>
              <a:rPr lang="en-US" u="sng" dirty="0" smtClean="0"/>
              <a:t>acquiring gold</a:t>
            </a:r>
            <a:r>
              <a:rPr lang="en-US" dirty="0" smtClean="0"/>
              <a:t> and other precious metals</a:t>
            </a:r>
          </a:p>
          <a:p>
            <a:r>
              <a:rPr lang="en-US" u="sng" dirty="0" smtClean="0"/>
              <a:t>Only materials not available at home should be </a:t>
            </a:r>
            <a:r>
              <a:rPr lang="en-US" u="sng" dirty="0" smtClean="0"/>
              <a:t>imported</a:t>
            </a:r>
          </a:p>
          <a:p>
            <a:r>
              <a:rPr lang="en-US" u="sng" dirty="0" smtClean="0"/>
              <a:t>Zero sum…</a:t>
            </a:r>
            <a:endParaRPr lang="en-US" u="sng" dirty="0"/>
          </a:p>
          <a:p>
            <a:pPr marL="0" indent="0">
              <a:buNone/>
            </a:pPr>
            <a:endParaRPr lang="en-US" u="sng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886200"/>
            <a:ext cx="8849616" cy="2820834"/>
          </a:xfrm>
        </p:spPr>
      </p:pic>
    </p:spTree>
    <p:extLst>
      <p:ext uri="{BB962C8B-B14F-4D97-AF65-F5344CB8AC3E}">
        <p14:creationId xmlns:p14="http://schemas.microsoft.com/office/powerpoint/2010/main" val="351718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Wealth </a:t>
            </a:r>
            <a:r>
              <a:rPr lang="en-US" dirty="0" smtClean="0"/>
              <a:t>in Mercantilism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296" y="1654791"/>
            <a:ext cx="4392304" cy="5105400"/>
          </a:xfrm>
        </p:spPr>
        <p:txBody>
          <a:bodyPr/>
          <a:lstStyle/>
          <a:p>
            <a:r>
              <a:rPr lang="en-US" dirty="0" smtClean="0"/>
              <a:t>Under the mercantilist system, people believed that the wealth of the world was constant and the only way </a:t>
            </a:r>
            <a:r>
              <a:rPr lang="en-US" u="sng" dirty="0" smtClean="0"/>
              <a:t>to gain wealth was to take it from another nation</a:t>
            </a:r>
            <a:endParaRPr lang="en-US" u="sn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72" y="1219200"/>
            <a:ext cx="4644028" cy="3496469"/>
          </a:xfrm>
        </p:spPr>
      </p:pic>
    </p:spTree>
    <p:extLst>
      <p:ext uri="{BB962C8B-B14F-4D97-AF65-F5344CB8AC3E}">
        <p14:creationId xmlns:p14="http://schemas.microsoft.com/office/powerpoint/2010/main" val="290755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Colonialism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Mercantilism led to </a:t>
            </a:r>
            <a:r>
              <a:rPr lang="en-US" u="sng" dirty="0" smtClean="0"/>
              <a:t>Colonialism, where nations sought out colonies that could supply them with materials</a:t>
            </a:r>
            <a:r>
              <a:rPr lang="en-US" dirty="0" smtClean="0"/>
              <a:t> that they could not get at home.</a:t>
            </a:r>
          </a:p>
          <a:p>
            <a:r>
              <a:rPr lang="en-US" dirty="0" smtClean="0"/>
              <a:t>This </a:t>
            </a:r>
            <a:r>
              <a:rPr lang="en-US" u="sng" dirty="0" smtClean="0"/>
              <a:t>led to the creation of </a:t>
            </a:r>
            <a:r>
              <a:rPr lang="en-US" u="sng" dirty="0" smtClean="0"/>
              <a:t>trading companies</a:t>
            </a:r>
            <a:r>
              <a:rPr lang="en-US" dirty="0"/>
              <a:t> </a:t>
            </a:r>
            <a:r>
              <a:rPr lang="en-US" dirty="0" smtClean="0"/>
              <a:t>who owned whole colonies like the Virginia Company or East India Company.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76400"/>
            <a:ext cx="4419600" cy="4419600"/>
          </a:xfrm>
        </p:spPr>
      </p:pic>
    </p:spTree>
    <p:extLst>
      <p:ext uri="{BB962C8B-B14F-4D97-AF65-F5344CB8AC3E}">
        <p14:creationId xmlns:p14="http://schemas.microsoft.com/office/powerpoint/2010/main" val="374267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686800" cy="11890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C. </a:t>
            </a:r>
            <a:r>
              <a:rPr lang="en-US" u="sng" dirty="0" smtClean="0"/>
              <a:t>Industrial </a:t>
            </a:r>
            <a:r>
              <a:rPr lang="en-US" u="sng" dirty="0" smtClean="0"/>
              <a:t>Capitalism and </a:t>
            </a:r>
            <a:r>
              <a:rPr lang="en-US" u="sng" dirty="0" smtClean="0"/>
              <a:t>laissez-faire (hands off) 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47800"/>
            <a:ext cx="4038600" cy="4876800"/>
          </a:xfrm>
        </p:spPr>
        <p:txBody>
          <a:bodyPr/>
          <a:lstStyle/>
          <a:p>
            <a:r>
              <a:rPr lang="en-US" dirty="0" smtClean="0"/>
              <a:t>In the </a:t>
            </a:r>
            <a:r>
              <a:rPr lang="en-US" u="sng" dirty="0" smtClean="0"/>
              <a:t>mid 1700’s, capitalism began to replace mercantilism </a:t>
            </a:r>
            <a:r>
              <a:rPr lang="en-US" dirty="0" smtClean="0"/>
              <a:t>as the main economic system in Western Europe and elsewhere</a:t>
            </a:r>
          </a:p>
          <a:p>
            <a:r>
              <a:rPr lang="en-US" u="sng" dirty="0" smtClean="0"/>
              <a:t>Laissez-faire means that the government does not interfere </a:t>
            </a:r>
            <a:r>
              <a:rPr lang="en-US" dirty="0" smtClean="0"/>
              <a:t>with the private economy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222" y="1752600"/>
            <a:ext cx="4710543" cy="3657599"/>
          </a:xfrm>
        </p:spPr>
      </p:pic>
    </p:spTree>
    <p:extLst>
      <p:ext uri="{BB962C8B-B14F-4D97-AF65-F5344CB8AC3E}">
        <p14:creationId xmlns:p14="http://schemas.microsoft.com/office/powerpoint/2010/main" val="325414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u="sng" dirty="0" smtClean="0"/>
              <a:t>III. Adam </a:t>
            </a:r>
            <a:r>
              <a:rPr lang="en-US" u="sng" dirty="0" smtClean="0"/>
              <a:t>Smith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1"/>
            <a:ext cx="9144000" cy="4800600"/>
          </a:xfrm>
        </p:spPr>
        <p:txBody>
          <a:bodyPr>
            <a:normAutofit/>
          </a:bodyPr>
          <a:lstStyle/>
          <a:p>
            <a:r>
              <a:rPr lang="en-US" sz="3200" u="sng" dirty="0" smtClean="0"/>
              <a:t>In 1776 he wrote “The </a:t>
            </a:r>
            <a:r>
              <a:rPr lang="en-US" sz="3200" u="sng" dirty="0" smtClean="0"/>
              <a:t>Wealth </a:t>
            </a:r>
            <a:r>
              <a:rPr lang="en-US" sz="3200" u="sng" dirty="0" smtClean="0"/>
              <a:t>of </a:t>
            </a:r>
            <a:r>
              <a:rPr lang="en-US" sz="3200" u="sng" dirty="0" smtClean="0"/>
              <a:t>Nations”</a:t>
            </a:r>
          </a:p>
          <a:p>
            <a:pPr lvl="1"/>
            <a:r>
              <a:rPr lang="en-US" sz="2800" u="sng" dirty="0" smtClean="0"/>
              <a:t>Self-</a:t>
            </a:r>
            <a:r>
              <a:rPr lang="en-US" sz="2800" u="sng" dirty="0" err="1" smtClean="0"/>
              <a:t>interst</a:t>
            </a:r>
            <a:r>
              <a:rPr lang="en-US" sz="2800" u="sng" dirty="0" smtClean="0"/>
              <a:t> helps all (invisible hand).</a:t>
            </a:r>
          </a:p>
          <a:p>
            <a:pPr lvl="1"/>
            <a:r>
              <a:rPr lang="en-US" sz="2800" u="sng" dirty="0" smtClean="0"/>
              <a:t>Division of labor</a:t>
            </a:r>
          </a:p>
          <a:p>
            <a:pPr lvl="1"/>
            <a:r>
              <a:rPr lang="en-US" sz="2800" u="sng" dirty="0" smtClean="0"/>
              <a:t>Free markets (little government interference). </a:t>
            </a:r>
            <a:endParaRPr lang="en-US" sz="3200" u="sng" dirty="0" smtClean="0"/>
          </a:p>
          <a:p>
            <a:r>
              <a:rPr lang="en-US" sz="3200" dirty="0" smtClean="0"/>
              <a:t>He believed that an </a:t>
            </a:r>
            <a:r>
              <a:rPr lang="en-US" sz="3200" u="sng" dirty="0" smtClean="0"/>
              <a:t>“invisible hand” was always at work to promote the public </a:t>
            </a:r>
            <a:r>
              <a:rPr lang="en-US" sz="3200" u="sng" dirty="0" smtClean="0"/>
              <a:t>good</a:t>
            </a:r>
            <a:endParaRPr lang="en-US" sz="3200" u="sng" dirty="0" smtClean="0"/>
          </a:p>
          <a:p>
            <a:r>
              <a:rPr lang="en-US" sz="3200" dirty="0" smtClean="0"/>
              <a:t>Known as the </a:t>
            </a:r>
            <a:r>
              <a:rPr lang="en-US" sz="3200" u="sng" dirty="0" smtClean="0"/>
              <a:t>father of modern </a:t>
            </a:r>
            <a:r>
              <a:rPr lang="en-US" sz="3200" u="sng" dirty="0" smtClean="0"/>
              <a:t>economics</a:t>
            </a:r>
          </a:p>
          <a:p>
            <a:endParaRPr lang="en-US" sz="3600" u="sng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810" y="4724400"/>
            <a:ext cx="3404170" cy="2133600"/>
          </a:xfrm>
        </p:spPr>
      </p:pic>
    </p:spTree>
    <p:extLst>
      <p:ext uri="{BB962C8B-B14F-4D97-AF65-F5344CB8AC3E}">
        <p14:creationId xmlns:p14="http://schemas.microsoft.com/office/powerpoint/2010/main" val="294936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293</Words>
  <Application>Microsoft Office PowerPoint</Application>
  <PresentationFormat>On-screen Show (4:3)</PresentationFormat>
  <Paragraphs>29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Do Now</vt:lpstr>
      <vt:lpstr>Capitalism</vt:lpstr>
      <vt:lpstr>I. Background</vt:lpstr>
      <vt:lpstr>II. Roots of Capitalism</vt:lpstr>
      <vt:lpstr>A. Mercantilism</vt:lpstr>
      <vt:lpstr>Wealth in Mercantilism</vt:lpstr>
      <vt:lpstr>B. Colonialism</vt:lpstr>
      <vt:lpstr>C. Industrial Capitalism and laissez-faire (hands off) </vt:lpstr>
      <vt:lpstr>III. Adam Smith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 Up 4/22/2013</dc:title>
  <dc:creator>Israel Morrow</dc:creator>
  <cp:lastModifiedBy>Josephine Schaller</cp:lastModifiedBy>
  <cp:revision>21</cp:revision>
  <dcterms:created xsi:type="dcterms:W3CDTF">2013-04-21T20:46:21Z</dcterms:created>
  <dcterms:modified xsi:type="dcterms:W3CDTF">2013-04-22T18:09:36Z</dcterms:modified>
</cp:coreProperties>
</file>