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4" autoAdjust="0"/>
    <p:restoredTop sz="94660"/>
  </p:normalViewPr>
  <p:slideViewPr>
    <p:cSldViewPr>
      <p:cViewPr>
        <p:scale>
          <a:sx n="70" d="100"/>
          <a:sy n="7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A019-92B3-4146-B18E-F0A68E46AD40}" type="datetimeFigureOut">
              <a:rPr lang="en-US" smtClean="0"/>
              <a:t>3/27/2012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611B-FC20-413E-9A49-CDBCAEE308C9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A019-92B3-4146-B18E-F0A68E46AD40}" type="datetimeFigureOut">
              <a:rPr lang="en-US" smtClean="0"/>
              <a:t>3/27/2012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611B-FC20-413E-9A49-CDBCAEE30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A019-92B3-4146-B18E-F0A68E46AD40}" type="datetimeFigureOut">
              <a:rPr lang="en-US" smtClean="0"/>
              <a:t>3/27/2012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611B-FC20-413E-9A49-CDBCAEE30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A019-92B3-4146-B18E-F0A68E46AD40}" type="datetimeFigureOut">
              <a:rPr lang="en-US" smtClean="0"/>
              <a:t>3/27/2012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611B-FC20-413E-9A49-CDBCAEE30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A019-92B3-4146-B18E-F0A68E46AD40}" type="datetimeFigureOut">
              <a:rPr lang="en-US" smtClean="0"/>
              <a:t>3/27/2012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611B-FC20-413E-9A49-CDBCAEE308C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A019-92B3-4146-B18E-F0A68E46AD40}" type="datetimeFigureOut">
              <a:rPr lang="en-US" smtClean="0"/>
              <a:t>3/27/2012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611B-FC20-413E-9A49-CDBCAEE30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A019-92B3-4146-B18E-F0A68E46AD40}" type="datetimeFigureOut">
              <a:rPr lang="en-US" smtClean="0"/>
              <a:t>3/27/2012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611B-FC20-413E-9A49-CDBCAEE30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A019-92B3-4146-B18E-F0A68E46AD40}" type="datetimeFigureOut">
              <a:rPr lang="en-US" smtClean="0"/>
              <a:t>3/27/2012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611B-FC20-413E-9A49-CDBCAEE30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A019-92B3-4146-B18E-F0A68E46AD40}" type="datetimeFigureOut">
              <a:rPr lang="en-US" smtClean="0"/>
              <a:t>3/27/2012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611B-FC20-413E-9A49-CDBCAEE30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A019-92B3-4146-B18E-F0A68E46AD40}" type="datetimeFigureOut">
              <a:rPr lang="en-US" smtClean="0"/>
              <a:t>3/27/2012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611B-FC20-413E-9A49-CDBCAEE308C9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A019-92B3-4146-B18E-F0A68E46AD40}" type="datetimeFigureOut">
              <a:rPr lang="en-US" smtClean="0"/>
              <a:t>3/27/2012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611B-FC20-413E-9A49-CDBCAEE308C9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279A019-92B3-4146-B18E-F0A68E46AD40}" type="datetimeFigureOut">
              <a:rPr lang="en-US" smtClean="0"/>
              <a:t>3/27/2012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0CC611B-FC20-413E-9A49-CDBCAEE308C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32" y="2057400"/>
            <a:ext cx="4790768" cy="2057400"/>
          </a:xfrm>
        </p:spPr>
        <p:txBody>
          <a:bodyPr>
            <a:normAutofit/>
          </a:bodyPr>
          <a:lstStyle/>
          <a:p>
            <a:pPr algn="ctr"/>
            <a:r>
              <a:rPr lang="en-US" sz="4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Skin/Bone/Muscle Notes</a:t>
            </a:r>
            <a:endParaRPr lang="en-US" sz="4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191000"/>
            <a:ext cx="4419600" cy="609600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Ch. 17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1816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EQ: What does the skin do to maintain homeostasis and how does it provide protection from disease and other environmental factors?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70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Skeletal System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7630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skeletal system is split up into 2 different categories:</a:t>
            </a:r>
          </a:p>
          <a:p>
            <a:pPr lvl="1"/>
            <a:r>
              <a:rPr lang="en-US" sz="2800" dirty="0" smtClean="0"/>
              <a:t>Axial skeleton </a:t>
            </a:r>
          </a:p>
          <a:p>
            <a:pPr lvl="2"/>
            <a:r>
              <a:rPr lang="en-US" sz="2800" dirty="0" smtClean="0"/>
              <a:t>Includes the skull, rib cage and spinal column</a:t>
            </a:r>
          </a:p>
          <a:p>
            <a:pPr lvl="1"/>
            <a:r>
              <a:rPr lang="en-US" sz="2800" dirty="0" smtClean="0"/>
              <a:t>Appendicular skeleton</a:t>
            </a:r>
          </a:p>
          <a:p>
            <a:pPr lvl="2"/>
            <a:r>
              <a:rPr lang="en-US" sz="2800" dirty="0" smtClean="0"/>
              <a:t>Includes shoulder blades, pelvis, legs, arms, feet and hands 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38600"/>
            <a:ext cx="230679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59628"/>
            <a:ext cx="2819400" cy="20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7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Joints and Ligaments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4906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Joint: place were two bones meet</a:t>
            </a:r>
          </a:p>
          <a:p>
            <a:r>
              <a:rPr lang="en-US" sz="2800" dirty="0" smtClean="0"/>
              <a:t>There are different types of joints and allow for different types of movement</a:t>
            </a:r>
          </a:p>
          <a:p>
            <a:pPr lvl="1"/>
            <a:r>
              <a:rPr lang="en-US" sz="2800" dirty="0" smtClean="0"/>
              <a:t>Gliding</a:t>
            </a:r>
          </a:p>
          <a:p>
            <a:pPr lvl="1"/>
            <a:r>
              <a:rPr lang="en-US" sz="2800" dirty="0" smtClean="0"/>
              <a:t>Pivot</a:t>
            </a:r>
          </a:p>
          <a:p>
            <a:pPr lvl="1"/>
            <a:r>
              <a:rPr lang="en-US" sz="2800" dirty="0" smtClean="0"/>
              <a:t>Ball-and-socket</a:t>
            </a:r>
          </a:p>
          <a:p>
            <a:pPr lvl="1"/>
            <a:r>
              <a:rPr lang="en-US" sz="2800" dirty="0" smtClean="0"/>
              <a:t>Saddle</a:t>
            </a:r>
          </a:p>
          <a:p>
            <a:pPr lvl="1"/>
            <a:r>
              <a:rPr lang="en-US" sz="2800" dirty="0" smtClean="0"/>
              <a:t>Hinge</a:t>
            </a:r>
          </a:p>
          <a:p>
            <a:r>
              <a:rPr lang="en-US" sz="2800" dirty="0" smtClean="0"/>
              <a:t>Ligaments are long bands of tissue that connect bones across a joint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62200"/>
            <a:ext cx="3628247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709" y="2971800"/>
            <a:ext cx="3719382" cy="219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68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Bone Marrow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534400" cy="513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Bone is made up of different parts:</a:t>
            </a:r>
          </a:p>
          <a:p>
            <a:pPr lvl="1"/>
            <a:r>
              <a:rPr lang="en-US" sz="2800" dirty="0" smtClean="0"/>
              <a:t>Periosteum</a:t>
            </a:r>
          </a:p>
          <a:p>
            <a:pPr lvl="1"/>
            <a:r>
              <a:rPr lang="en-US" sz="2800" dirty="0" smtClean="0"/>
              <a:t>Compact bone</a:t>
            </a:r>
          </a:p>
          <a:p>
            <a:pPr lvl="1"/>
            <a:r>
              <a:rPr lang="en-US" sz="2800" dirty="0" smtClean="0"/>
              <a:t>Spongy bone</a:t>
            </a:r>
          </a:p>
          <a:p>
            <a:pPr lvl="1"/>
            <a:r>
              <a:rPr lang="en-US" sz="2800" dirty="0" smtClean="0"/>
              <a:t>Bone Marrow</a:t>
            </a:r>
          </a:p>
          <a:p>
            <a:pPr lvl="2"/>
            <a:r>
              <a:rPr lang="en-US" sz="2800" dirty="0" smtClean="0"/>
              <a:t>In Red Bone Marrow red blood cells are produced</a:t>
            </a:r>
          </a:p>
          <a:p>
            <a:pPr lvl="2"/>
            <a:r>
              <a:rPr lang="en-US" sz="2800" dirty="0" smtClean="0"/>
              <a:t>Yellow Bone Marrow is mostly made of fat</a:t>
            </a:r>
            <a:endParaRPr lang="en-US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09800"/>
            <a:ext cx="4953000" cy="387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5638800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83" y="4572000"/>
            <a:ext cx="2560817" cy="209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02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Muscular System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5257800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Structure:</a:t>
            </a:r>
          </a:p>
          <a:p>
            <a:pPr lvl="1"/>
            <a:r>
              <a:rPr lang="en-US" sz="3600" dirty="0" smtClean="0"/>
              <a:t>Skeletal, smooth and cardiac muscle</a:t>
            </a:r>
          </a:p>
          <a:p>
            <a:pPr lvl="1"/>
            <a:endParaRPr lang="en-US" sz="3600" dirty="0" smtClean="0"/>
          </a:p>
          <a:p>
            <a:r>
              <a:rPr 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Function:</a:t>
            </a:r>
          </a:p>
          <a:p>
            <a:pPr lvl="1"/>
            <a:r>
              <a:rPr lang="en-US" sz="3600" dirty="0" smtClean="0"/>
              <a:t>Produces voluntary and involuntary movements, helps to circulate blood and move food through digestive system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9116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Muscular System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Three types of muscle tissue</a:t>
            </a:r>
          </a:p>
          <a:p>
            <a:pPr lvl="1"/>
            <a:r>
              <a:rPr lang="en-US" sz="3200" dirty="0" smtClean="0"/>
              <a:t>Skeletal Muscle</a:t>
            </a:r>
          </a:p>
          <a:p>
            <a:pPr lvl="1"/>
            <a:r>
              <a:rPr lang="en-US" sz="3200" dirty="0" smtClean="0"/>
              <a:t>Smooth muscle</a:t>
            </a:r>
          </a:p>
          <a:p>
            <a:pPr lvl="1"/>
            <a:r>
              <a:rPr lang="en-US" sz="3200" dirty="0" smtClean="0"/>
              <a:t>Cardiac muscle</a:t>
            </a:r>
          </a:p>
          <a:p>
            <a:pPr marL="365760" lvl="1" indent="0">
              <a:buNone/>
            </a:pP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273685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03687"/>
            <a:ext cx="2786063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03687"/>
            <a:ext cx="273685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35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Skeletal Muscle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Attaches to the skeleton by tendons</a:t>
            </a:r>
          </a:p>
          <a:p>
            <a:pPr lvl="1"/>
            <a:r>
              <a:rPr lang="en-US" sz="3600" dirty="0" smtClean="0"/>
              <a:t>Tendons connect muscle to bone</a:t>
            </a:r>
          </a:p>
          <a:p>
            <a:pPr lvl="1"/>
            <a:r>
              <a:rPr lang="en-US" sz="3600" dirty="0" smtClean="0"/>
              <a:t>Skeletal muscles are mostly voluntary</a:t>
            </a:r>
            <a:endParaRPr lang="en-US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41" y="3581400"/>
            <a:ext cx="428625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2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Smooth Muscle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5257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Smooth muscle lines organs and is involuntary</a:t>
            </a:r>
          </a:p>
          <a:p>
            <a:pPr lvl="1"/>
            <a:r>
              <a:rPr lang="en-US" sz="3600" dirty="0" smtClean="0"/>
              <a:t>Move food through digestive organs</a:t>
            </a:r>
          </a:p>
          <a:p>
            <a:pPr lvl="1"/>
            <a:r>
              <a:rPr lang="en-US" sz="3600" dirty="0" smtClean="0"/>
              <a:t>Empty liquid from bladder</a:t>
            </a:r>
          </a:p>
          <a:p>
            <a:pPr lvl="1"/>
            <a:r>
              <a:rPr lang="en-US" sz="3600" dirty="0" smtClean="0"/>
              <a:t>Control width of blood vessels</a:t>
            </a:r>
            <a:endParaRPr lang="en-US" sz="3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8600"/>
            <a:ext cx="4464468" cy="242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68560"/>
            <a:ext cx="3548062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79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Cardiac Muscle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029200"/>
          </a:xfrm>
        </p:spPr>
        <p:txBody>
          <a:bodyPr/>
          <a:lstStyle/>
          <a:p>
            <a:r>
              <a:rPr lang="en-US" sz="3200" dirty="0" smtClean="0"/>
              <a:t>Cardiac muscle is found only in the heart</a:t>
            </a:r>
          </a:p>
          <a:p>
            <a:pPr lvl="1"/>
            <a:r>
              <a:rPr lang="en-US" sz="3200" dirty="0" smtClean="0"/>
              <a:t>Pumps blood throughout body</a:t>
            </a:r>
          </a:p>
          <a:p>
            <a:pPr lvl="1"/>
            <a:r>
              <a:rPr lang="en-US" sz="3200" dirty="0" smtClean="0"/>
              <a:t>Controlled by pacemaker</a:t>
            </a:r>
          </a:p>
          <a:p>
            <a:pPr lvl="1"/>
            <a:r>
              <a:rPr lang="en-US" sz="3200" dirty="0" smtClean="0"/>
              <a:t>Contains more mitochondria than skeletal muscle cells</a:t>
            </a:r>
          </a:p>
          <a:p>
            <a:pPr marL="365760" lvl="1" indent="0">
              <a:buNone/>
            </a:pP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67" y="4059369"/>
            <a:ext cx="3124200" cy="241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59369"/>
            <a:ext cx="334207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86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Muscle Contraction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49069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muscular system works with the nervous system to know when to contract and how many muscle fibers to fire.</a:t>
            </a:r>
          </a:p>
          <a:p>
            <a:r>
              <a:rPr lang="en-US" sz="4000" dirty="0" smtClean="0"/>
              <a:t>Muscle Fibers</a:t>
            </a:r>
          </a:p>
          <a:p>
            <a:pPr lvl="1"/>
            <a:r>
              <a:rPr lang="en-US" sz="4000" dirty="0" smtClean="0"/>
              <a:t>Made of myofibrils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79" y="3124200"/>
            <a:ext cx="4085021" cy="336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9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Muscular Contraction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181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Each myofibril is divided into sarcomeres</a:t>
            </a:r>
          </a:p>
          <a:p>
            <a:r>
              <a:rPr lang="en-US" sz="3200" dirty="0" smtClean="0"/>
              <a:t>Sarcomeres contain filaments that cause contraction</a:t>
            </a:r>
          </a:p>
          <a:p>
            <a:pPr lvl="1"/>
            <a:r>
              <a:rPr lang="en-US" sz="3200" dirty="0" smtClean="0"/>
              <a:t>Actin filaments are pulled during contraction</a:t>
            </a:r>
          </a:p>
          <a:p>
            <a:pPr lvl="1"/>
            <a:r>
              <a:rPr lang="en-US" sz="3200" dirty="0" smtClean="0"/>
              <a:t>Myosin filaments pull actin during contraction</a:t>
            </a:r>
            <a:endParaRPr lang="en-US" sz="3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3429000"/>
            <a:ext cx="5357813" cy="306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33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Homeostasis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/>
          </a:bodyPr>
          <a:lstStyle/>
          <a:p>
            <a:r>
              <a:rPr lang="en-US" sz="3200" dirty="0"/>
              <a:t>Homeostasis is the regulation and maintenance of the internal </a:t>
            </a:r>
            <a:r>
              <a:rPr lang="en-US" sz="3200" dirty="0" smtClean="0"/>
              <a:t>environment of the human body.</a:t>
            </a:r>
          </a:p>
          <a:p>
            <a:pPr lvl="1"/>
            <a:r>
              <a:rPr lang="en-US" sz="3200" dirty="0" smtClean="0"/>
              <a:t>e.g. – temperature, nutrient levels, CO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/O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levels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19450"/>
            <a:ext cx="4495800" cy="328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8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Levels of Organization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Cells, tissues, organs, organ systems, and whole organism</a:t>
            </a:r>
            <a:endParaRPr lang="en-US" sz="3200" dirty="0"/>
          </a:p>
          <a:p>
            <a:r>
              <a:rPr lang="en-US" sz="2800" dirty="0" smtClean="0"/>
              <a:t>Tissues are groups of similar cells working together</a:t>
            </a:r>
          </a:p>
          <a:p>
            <a:pPr lvl="1"/>
            <a:r>
              <a:rPr lang="en-US" sz="2800" dirty="0" smtClean="0"/>
              <a:t>Epithelial tissue</a:t>
            </a:r>
          </a:p>
          <a:p>
            <a:pPr lvl="1"/>
            <a:r>
              <a:rPr lang="en-US" sz="2800" dirty="0" smtClean="0"/>
              <a:t>Connective tissue</a:t>
            </a:r>
          </a:p>
          <a:p>
            <a:pPr lvl="1"/>
            <a:r>
              <a:rPr lang="en-US" sz="2800" dirty="0" smtClean="0"/>
              <a:t>Muscle tissue</a:t>
            </a:r>
          </a:p>
          <a:p>
            <a:pPr lvl="1"/>
            <a:r>
              <a:rPr lang="en-US" sz="2800" dirty="0" smtClean="0"/>
              <a:t>Nervous tissue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1707253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23651"/>
            <a:ext cx="2163334" cy="242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7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Levels of Organization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059363"/>
          </a:xfrm>
        </p:spPr>
        <p:txBody>
          <a:bodyPr/>
          <a:lstStyle/>
          <a:p>
            <a:r>
              <a:rPr lang="en-US" sz="3200" dirty="0" smtClean="0"/>
              <a:t>Organs are different tissues working together</a:t>
            </a:r>
          </a:p>
          <a:p>
            <a:r>
              <a:rPr lang="en-US" sz="3200" dirty="0" smtClean="0"/>
              <a:t>Organ systems are two or more organs working together</a:t>
            </a:r>
          </a:p>
          <a:p>
            <a:r>
              <a:rPr lang="en-US" sz="3200" dirty="0" smtClean="0"/>
              <a:t>Organism is all organ systems working together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23161"/>
            <a:ext cx="3886200" cy="326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62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 Systems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2" y="1371600"/>
            <a:ext cx="877574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1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Integumentary(Skin) System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72000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Structure</a:t>
            </a:r>
          </a:p>
          <a:p>
            <a:pPr lvl="1"/>
            <a:r>
              <a:rPr lang="en-US" sz="3600" dirty="0" smtClean="0"/>
              <a:t>Skin, hair, nails, sweat and oil glands</a:t>
            </a:r>
          </a:p>
          <a:p>
            <a:r>
              <a:rPr lang="en-US" sz="4000" b="1" u="sng" dirty="0" smtClean="0"/>
              <a:t>Function</a:t>
            </a:r>
          </a:p>
          <a:p>
            <a:pPr lvl="1"/>
            <a:r>
              <a:rPr lang="en-US" sz="3600" dirty="0" smtClean="0"/>
              <a:t>Acts as a barrier against infection, injury, UV radiation; helps regulate body temperature</a:t>
            </a:r>
          </a:p>
          <a:p>
            <a:pPr lvl="2"/>
            <a:r>
              <a:rPr lang="en-US" sz="3600" dirty="0" smtClean="0"/>
              <a:t>Shivers, sweating, goose-bumps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3725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Integumentary System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334000"/>
          </a:xfrm>
        </p:spPr>
        <p:txBody>
          <a:bodyPr/>
          <a:lstStyle/>
          <a:p>
            <a:r>
              <a:rPr lang="en-US" sz="2700" dirty="0" smtClean="0"/>
              <a:t>Other important roles</a:t>
            </a:r>
          </a:p>
          <a:p>
            <a:pPr lvl="1"/>
            <a:r>
              <a:rPr lang="en-US" sz="2700" dirty="0" smtClean="0"/>
              <a:t>Removes wastes and other substances through pores and glands</a:t>
            </a:r>
          </a:p>
          <a:p>
            <a:pPr lvl="2"/>
            <a:r>
              <a:rPr lang="en-US" sz="2700" dirty="0" smtClean="0"/>
              <a:t>Water</a:t>
            </a:r>
          </a:p>
          <a:p>
            <a:pPr lvl="2"/>
            <a:r>
              <a:rPr lang="en-US" sz="2700" dirty="0" smtClean="0"/>
              <a:t>Salts</a:t>
            </a:r>
          </a:p>
          <a:p>
            <a:pPr lvl="2"/>
            <a:r>
              <a:rPr lang="en-US" sz="2700" dirty="0" smtClean="0"/>
              <a:t>Urea</a:t>
            </a:r>
          </a:p>
          <a:p>
            <a:r>
              <a:rPr lang="en-US" sz="2700" dirty="0" smtClean="0"/>
              <a:t>There are 2 main layers of the skin</a:t>
            </a:r>
          </a:p>
          <a:p>
            <a:pPr lvl="1"/>
            <a:r>
              <a:rPr lang="en-US" sz="2700" dirty="0" smtClean="0"/>
              <a:t>Epidermis</a:t>
            </a:r>
          </a:p>
          <a:p>
            <a:pPr lvl="2"/>
            <a:r>
              <a:rPr lang="en-US" sz="2700" dirty="0" smtClean="0"/>
              <a:t>Outermost layer and contains keratin which makes cells waterproof and tough</a:t>
            </a:r>
          </a:p>
          <a:p>
            <a:pPr lvl="2"/>
            <a:r>
              <a:rPr lang="en-US" sz="2700" dirty="0" smtClean="0"/>
              <a:t>Melanin is a dark pigment that absorbs UV rays</a:t>
            </a:r>
          </a:p>
          <a:p>
            <a:pPr marL="320040" lvl="1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14600"/>
            <a:ext cx="2703513" cy="213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1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Integumentary System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Dermis – lower layer of skin and contains:</a:t>
            </a:r>
          </a:p>
          <a:p>
            <a:pPr lvl="1"/>
            <a:r>
              <a:rPr lang="en-US" sz="2800" dirty="0" smtClean="0"/>
              <a:t>Sweat glands</a:t>
            </a:r>
          </a:p>
          <a:p>
            <a:pPr lvl="1"/>
            <a:r>
              <a:rPr lang="en-US" sz="2800" dirty="0" smtClean="0"/>
              <a:t>Oil glands</a:t>
            </a:r>
          </a:p>
          <a:p>
            <a:pPr lvl="1"/>
            <a:r>
              <a:rPr lang="en-US" sz="2800" dirty="0" smtClean="0"/>
              <a:t>Pressure receptors</a:t>
            </a:r>
          </a:p>
          <a:p>
            <a:pPr lvl="1"/>
            <a:r>
              <a:rPr lang="en-US" sz="2800" dirty="0" smtClean="0"/>
              <a:t>Blood vessels</a:t>
            </a:r>
          </a:p>
          <a:p>
            <a:pPr lvl="1"/>
            <a:r>
              <a:rPr lang="en-US" sz="2800" dirty="0" smtClean="0"/>
              <a:t>Hair follicle</a:t>
            </a:r>
            <a:r>
              <a:rPr lang="en-US" sz="2800" dirty="0"/>
              <a:t>s</a:t>
            </a:r>
            <a:r>
              <a:rPr lang="en-US" dirty="0" smtClean="0"/>
              <a:t> </a:t>
            </a:r>
          </a:p>
          <a:p>
            <a:pPr marL="36576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668813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37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u="sng" dirty="0" smtClean="0"/>
              <a:t>Skeletal System</a:t>
            </a: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Structure</a:t>
            </a:r>
          </a:p>
          <a:p>
            <a:pPr lvl="1"/>
            <a:r>
              <a:rPr lang="en-US" sz="3600" dirty="0" smtClean="0"/>
              <a:t>Bones, cartilage, ligaments, tendons</a:t>
            </a:r>
          </a:p>
          <a:p>
            <a:pPr lvl="1"/>
            <a:endParaRPr lang="en-US" sz="3600" dirty="0"/>
          </a:p>
          <a:p>
            <a:r>
              <a:rPr lang="en-US" sz="3600" dirty="0" smtClean="0"/>
              <a:t>Function</a:t>
            </a:r>
          </a:p>
          <a:p>
            <a:pPr lvl="1"/>
            <a:r>
              <a:rPr lang="en-US" sz="3600" dirty="0" smtClean="0"/>
              <a:t>Supports and protects vital organs, allows movement, stores minerals, serves as the site for red blood cell protection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0217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159</TotalTime>
  <Words>522</Words>
  <Application>Microsoft Office PowerPoint</Application>
  <PresentationFormat>On-screen Show (4:3)</PresentationFormat>
  <Paragraphs>104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Thatch</vt:lpstr>
      <vt:lpstr>Skin/Bone/Muscle Notes</vt:lpstr>
      <vt:lpstr>Homeostasis</vt:lpstr>
      <vt:lpstr>Levels of Organization</vt:lpstr>
      <vt:lpstr>Levels of Organization</vt:lpstr>
      <vt:lpstr>Organ Systems</vt:lpstr>
      <vt:lpstr>Integumentary(Skin) System</vt:lpstr>
      <vt:lpstr>Integumentary System</vt:lpstr>
      <vt:lpstr>Integumentary System</vt:lpstr>
      <vt:lpstr>Skeletal System</vt:lpstr>
      <vt:lpstr>Skeletal System</vt:lpstr>
      <vt:lpstr>Joints and Ligaments</vt:lpstr>
      <vt:lpstr>Bone Marrow</vt:lpstr>
      <vt:lpstr>Muscular System</vt:lpstr>
      <vt:lpstr>Muscular System</vt:lpstr>
      <vt:lpstr>Skeletal Muscle</vt:lpstr>
      <vt:lpstr>Smooth Muscle</vt:lpstr>
      <vt:lpstr>Cardiac Muscle</vt:lpstr>
      <vt:lpstr>Muscle Contraction</vt:lpstr>
      <vt:lpstr>Muscular Contraction</vt:lpstr>
    </vt:vector>
  </TitlesOfParts>
  <Company>WVUSD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Skin/Bone/Muscle Notes</dc:title>
  <dc:creator>Windows User</dc:creator>
  <cp:lastModifiedBy>Windows User</cp:lastModifiedBy>
  <cp:revision>16</cp:revision>
  <dcterms:created xsi:type="dcterms:W3CDTF">2012-03-20T03:11:48Z</dcterms:created>
  <dcterms:modified xsi:type="dcterms:W3CDTF">2012-03-27T14:44:32Z</dcterms:modified>
</cp:coreProperties>
</file>