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notesMasterIdLst>
    <p:notesMasterId r:id="rId8"/>
  </p:notesMasterIdLst>
  <p:sldIdLst>
    <p:sldId id="428" r:id="rId2"/>
    <p:sldId id="433" r:id="rId3"/>
    <p:sldId id="429" r:id="rId4"/>
    <p:sldId id="430" r:id="rId5"/>
    <p:sldId id="431" r:id="rId6"/>
    <p:sldId id="432" r:id="rId7"/>
  </p:sldIdLst>
  <p:sldSz cx="9144000" cy="6858000" type="screen4x3"/>
  <p:notesSz cx="6858000" cy="9083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B2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86" y="3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40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4025"/>
          </a:xfrm>
          <a:prstGeom prst="rect">
            <a:avLst/>
          </a:prstGeom>
        </p:spPr>
        <p:txBody>
          <a:bodyPr vert="horz" lIns="91440" tIns="45720" rIns="91440" bIns="45720" rtlCol="0"/>
          <a:lstStyle>
            <a:lvl1pPr algn="r">
              <a:defRPr sz="1200"/>
            </a:lvl1pPr>
          </a:lstStyle>
          <a:p>
            <a:fld id="{DD05D659-A997-E844-9CD2-8FC3D1B99A60}" type="datetimeFigureOut">
              <a:rPr lang="en-US" smtClean="0"/>
              <a:pPr/>
              <a:t>5/5/2014</a:t>
            </a:fld>
            <a:endParaRPr lang="en-US"/>
          </a:p>
        </p:txBody>
      </p:sp>
      <p:sp>
        <p:nvSpPr>
          <p:cNvPr id="4" name="Slide Image Placeholder 3"/>
          <p:cNvSpPr>
            <a:spLocks noGrp="1" noRot="1" noChangeAspect="1"/>
          </p:cNvSpPr>
          <p:nvPr>
            <p:ph type="sldImg" idx="2"/>
          </p:nvPr>
        </p:nvSpPr>
        <p:spPr>
          <a:xfrm>
            <a:off x="1157288" y="681038"/>
            <a:ext cx="4543425" cy="34067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14825"/>
            <a:ext cx="5486400" cy="40878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28063"/>
            <a:ext cx="2971800" cy="4540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28063"/>
            <a:ext cx="2971800" cy="454025"/>
          </a:xfrm>
          <a:prstGeom prst="rect">
            <a:avLst/>
          </a:prstGeom>
        </p:spPr>
        <p:txBody>
          <a:bodyPr vert="horz" lIns="91440" tIns="45720" rIns="91440" bIns="45720" rtlCol="0" anchor="b"/>
          <a:lstStyle>
            <a:lvl1pPr algn="r">
              <a:defRPr sz="1200"/>
            </a:lvl1pPr>
          </a:lstStyle>
          <a:p>
            <a:fld id="{FC4D31AC-BA4B-5B46-BB31-DBCB6602BB33}" type="slidenum">
              <a:rPr lang="en-US" smtClean="0"/>
              <a:pPr/>
              <a:t>‹#›</a:t>
            </a:fld>
            <a:endParaRPr lang="en-US"/>
          </a:p>
        </p:txBody>
      </p:sp>
    </p:spTree>
    <p:extLst>
      <p:ext uri="{BB962C8B-B14F-4D97-AF65-F5344CB8AC3E}">
        <p14:creationId xmlns:p14="http://schemas.microsoft.com/office/powerpoint/2010/main" val="40805373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8A6CB1BE-A477-4352-AFEA-11C77C66CB9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DF85F5-FB5E-4F79-A561-97039C58DE01}"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A6CB1BE-A477-4352-AFEA-11C77C66CB9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8A6CB1BE-A477-4352-AFEA-11C77C66CB9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A4845-A08A-4DF4-8D99-E2E7B6D41C67}" type="slidenum">
              <a:rPr/>
              <a:pPr/>
              <a:t>‹#›</a:t>
            </a:fld>
            <a:endParaRPr/>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6CB1BE-A477-4352-AFEA-11C77C66CB9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A6CB1BE-A477-4352-AFEA-11C77C66CB9D}" type="datetimeFigureOut">
              <a:rPr lang="en-US" smtClean="0"/>
              <a:pPr/>
              <a:t>5/5/2014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8A6CB1BE-A477-4352-AFEA-11C77C66CB9D}" type="datetimeFigureOut">
              <a:rPr lang="en-US" smtClean="0"/>
              <a:pPr/>
              <a:t>5/5/2014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A6CB1BE-A477-4352-AFEA-11C77C66CB9D}" type="datetimeFigureOut">
              <a:rPr lang="en-US" smtClean="0"/>
              <a:pPr/>
              <a:t>5/5/2014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6CB1BE-A477-4352-AFEA-11C77C66CB9D}" type="datetimeFigureOut">
              <a:rPr lang="en-US" smtClean="0"/>
              <a:pPr/>
              <a:t>5/5/2014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6CB1BE-A477-4352-AFEA-11C77C66CB9D}" type="datetimeFigureOut">
              <a:rPr lang="en-US" smtClean="0"/>
              <a:pPr/>
              <a:t>5/5/2014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6CB1BE-A477-4352-AFEA-11C77C66CB9D}" type="datetimeFigureOut">
              <a:rPr lang="en-US" smtClean="0"/>
              <a:pPr/>
              <a:t>5/5/2014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C4A47-5C67-4641-8AF7-6148750C8344}"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A6CB1BE-A477-4352-AFEA-11C77C66CB9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A6CB1BE-A477-4352-AFEA-11C77C66CB9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C4A47-5C67-4641-8AF7-6148750C83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8A6CB1BE-A477-4352-AFEA-11C77C66CB9D}" type="datetimeFigureOut">
              <a:rPr lang="en-US" smtClean="0"/>
              <a:pPr/>
              <a:t>5/5/2014</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AB2C4A47-5C67-4641-8AF7-6148750C83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9582"/>
          </a:xfrm>
        </p:spPr>
        <p:txBody>
          <a:bodyPr>
            <a:normAutofit/>
          </a:bodyPr>
          <a:lstStyle/>
          <a:p>
            <a:r>
              <a:rPr lang="en-US" sz="3000" dirty="0" smtClean="0"/>
              <a:t>Collaborative Writing:  Staging “Emily”</a:t>
            </a:r>
            <a:endParaRPr lang="en-US" sz="3000" dirty="0"/>
          </a:p>
        </p:txBody>
      </p:sp>
      <p:sp>
        <p:nvSpPr>
          <p:cNvPr id="3" name="Content Placeholder 2"/>
          <p:cNvSpPr>
            <a:spLocks noGrp="1"/>
          </p:cNvSpPr>
          <p:nvPr>
            <p:ph idx="1"/>
          </p:nvPr>
        </p:nvSpPr>
        <p:spPr>
          <a:xfrm>
            <a:off x="0" y="609600"/>
            <a:ext cx="9143999" cy="6248400"/>
          </a:xfrm>
        </p:spPr>
        <p:txBody>
          <a:bodyPr>
            <a:normAutofit fontScale="70000" lnSpcReduction="20000"/>
          </a:bodyPr>
          <a:lstStyle/>
          <a:p>
            <a:r>
              <a:rPr lang="en-US" dirty="0" smtClean="0"/>
              <a:t>Write a </a:t>
            </a:r>
            <a:r>
              <a:rPr lang="en-US" dirty="0" smtClean="0">
                <a:solidFill>
                  <a:srgbClr val="FF0000"/>
                </a:solidFill>
              </a:rPr>
              <a:t>short short 8 minute play </a:t>
            </a:r>
            <a:r>
              <a:rPr lang="en-US" dirty="0" smtClean="0"/>
              <a:t>(about </a:t>
            </a:r>
            <a:r>
              <a:rPr lang="en-US" dirty="0" smtClean="0">
                <a:solidFill>
                  <a:srgbClr val="FF0000"/>
                </a:solidFill>
              </a:rPr>
              <a:t>1200 words </a:t>
            </a:r>
            <a:r>
              <a:rPr lang="en-US" dirty="0" smtClean="0"/>
              <a:t>with play  format---see example uploaded on class webpage) about a </a:t>
            </a:r>
            <a:r>
              <a:rPr lang="en-US" dirty="0" smtClean="0">
                <a:solidFill>
                  <a:srgbClr val="FF0000"/>
                </a:solidFill>
              </a:rPr>
              <a:t>fictional character</a:t>
            </a:r>
            <a:r>
              <a:rPr lang="en-US" dirty="0" smtClean="0"/>
              <a:t>, and </a:t>
            </a:r>
            <a:r>
              <a:rPr lang="en-US" b="1" i="1" u="sng" dirty="0" smtClean="0">
                <a:solidFill>
                  <a:srgbClr val="FF0000"/>
                </a:solidFill>
              </a:rPr>
              <a:t>set</a:t>
            </a:r>
            <a:r>
              <a:rPr lang="en-US" u="sng" dirty="0" smtClean="0">
                <a:solidFill>
                  <a:srgbClr val="FF0000"/>
                </a:solidFill>
              </a:rPr>
              <a:t> the story in your own neighborhood </a:t>
            </a:r>
            <a:r>
              <a:rPr lang="en-US" dirty="0" smtClean="0"/>
              <a:t>or one that you know well.  Before beginning to write, think of a </a:t>
            </a:r>
            <a:r>
              <a:rPr lang="en-US" u="sng" dirty="0" smtClean="0">
                <a:solidFill>
                  <a:srgbClr val="FF0000"/>
                </a:solidFill>
              </a:rPr>
              <a:t>shocking secret that lies hidden in the character’s past</a:t>
            </a:r>
            <a:r>
              <a:rPr lang="en-US" dirty="0" smtClean="0"/>
              <a:t>, and outline the plot events that will reveal the secret.  Include </a:t>
            </a:r>
            <a:r>
              <a:rPr lang="en-US" u="sng" dirty="0" smtClean="0">
                <a:solidFill>
                  <a:srgbClr val="FF0000"/>
                </a:solidFill>
              </a:rPr>
              <a:t>vivid, descriptive details that create a mysterious atmosphere </a:t>
            </a:r>
            <a:r>
              <a:rPr lang="en-US" dirty="0" smtClean="0"/>
              <a:t>but a </a:t>
            </a:r>
            <a:r>
              <a:rPr lang="en-US" u="sng" dirty="0" smtClean="0">
                <a:solidFill>
                  <a:srgbClr val="FF0000"/>
                </a:solidFill>
              </a:rPr>
              <a:t>believable setting</a:t>
            </a:r>
            <a:r>
              <a:rPr lang="en-US" dirty="0" smtClean="0"/>
              <a:t>.  Save the startling truth for the last sentence as Faulkner does in “A Rose for Emily.”  </a:t>
            </a:r>
          </a:p>
          <a:p>
            <a:r>
              <a:rPr lang="en-US" u="sng" dirty="0" smtClean="0">
                <a:solidFill>
                  <a:srgbClr val="FF0000"/>
                </a:solidFill>
              </a:rPr>
              <a:t>REMEMBER:  You need to infuse stream of consciousness technique in your play script</a:t>
            </a:r>
          </a:p>
          <a:p>
            <a:r>
              <a:rPr lang="en-US" dirty="0" smtClean="0">
                <a:solidFill>
                  <a:srgbClr val="0000FF"/>
                </a:solidFill>
              </a:rPr>
              <a:t>OPTION:  You need to film this 8 minute play in a pre-recorder DVD.  (you are responsible to check that all sound and technology work the day before your group is to present)</a:t>
            </a:r>
          </a:p>
          <a:p>
            <a:r>
              <a:rPr lang="en-US" dirty="0" smtClean="0"/>
              <a:t>In a group of 4 or 5 people:</a:t>
            </a:r>
          </a:p>
          <a:p>
            <a:pPr>
              <a:buFont typeface="Wingdings" charset="2"/>
              <a:buChar char="ü"/>
            </a:pPr>
            <a:r>
              <a:rPr lang="en-US" dirty="0" smtClean="0"/>
              <a:t>Divide tasks:  </a:t>
            </a:r>
          </a:p>
          <a:p>
            <a:pPr>
              <a:buFont typeface="Wingdings" charset="2"/>
              <a:buChar char="ü"/>
            </a:pPr>
            <a:r>
              <a:rPr lang="en-US" dirty="0" smtClean="0"/>
              <a:t>Production Manager (props &amp; technology use, and timing)</a:t>
            </a:r>
          </a:p>
          <a:p>
            <a:pPr>
              <a:buFont typeface="Wingdings" charset="2"/>
              <a:buChar char="ü"/>
            </a:pPr>
            <a:r>
              <a:rPr lang="en-US" dirty="0" smtClean="0"/>
              <a:t>Narrator (narrate the story with fluency &amp; precision)</a:t>
            </a:r>
          </a:p>
          <a:p>
            <a:pPr>
              <a:buFont typeface="Wingdings" charset="2"/>
              <a:buChar char="ü"/>
            </a:pPr>
            <a:r>
              <a:rPr lang="en-US" dirty="0" smtClean="0"/>
              <a:t>Actors</a:t>
            </a:r>
          </a:p>
          <a:p>
            <a:pPr>
              <a:buFont typeface="Wingdings" charset="2"/>
              <a:buChar char="ü"/>
            </a:pPr>
            <a:r>
              <a:rPr lang="en-US" dirty="0" smtClean="0"/>
              <a:t>Script Writer (makes sure the final script is typed up with proper play format)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502024"/>
          </a:xfrm>
        </p:spPr>
        <p:txBody>
          <a:bodyPr/>
          <a:lstStyle/>
          <a:p>
            <a:r>
              <a:rPr lang="en-US" sz="3000" dirty="0" smtClean="0">
                <a:solidFill>
                  <a:schemeClr val="tx1"/>
                </a:solidFill>
              </a:rPr>
              <a:t>Timeline for Video Project: Staging Emily</a:t>
            </a:r>
            <a:endParaRPr lang="en-US" sz="3000"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4418008"/>
              </p:ext>
            </p:extLst>
          </p:nvPr>
        </p:nvGraphicFramePr>
        <p:xfrm>
          <a:off x="228600" y="838200"/>
          <a:ext cx="8534400" cy="5715000"/>
        </p:xfrm>
        <a:graphic>
          <a:graphicData uri="http://schemas.openxmlformats.org/drawingml/2006/table">
            <a:tbl>
              <a:tblPr firstRow="1" bandRow="1">
                <a:tableStyleId>{5C22544A-7EE6-4342-B048-85BDC9FD1C3A}</a:tableStyleId>
              </a:tblPr>
              <a:tblGrid>
                <a:gridCol w="3733800"/>
                <a:gridCol w="2514600"/>
                <a:gridCol w="2286000"/>
              </a:tblGrid>
              <a:tr h="952500">
                <a:tc>
                  <a:txBody>
                    <a:bodyPr/>
                    <a:lstStyle/>
                    <a:p>
                      <a:pPr algn="ctr"/>
                      <a:r>
                        <a:rPr lang="en-US" dirty="0" smtClean="0">
                          <a:solidFill>
                            <a:schemeClr val="tx1"/>
                          </a:solidFill>
                        </a:rPr>
                        <a:t>Steps</a:t>
                      </a:r>
                      <a:endParaRPr lang="en-US" dirty="0">
                        <a:solidFill>
                          <a:schemeClr val="tx1"/>
                        </a:solidFill>
                      </a:endParaRPr>
                    </a:p>
                  </a:txBody>
                  <a:tcPr>
                    <a:solidFill>
                      <a:schemeClr val="bg2"/>
                    </a:solidFill>
                  </a:tcPr>
                </a:tc>
                <a:tc>
                  <a:txBody>
                    <a:bodyPr/>
                    <a:lstStyle/>
                    <a:p>
                      <a:pPr algn="ctr"/>
                      <a:r>
                        <a:rPr lang="en-US" dirty="0" smtClean="0">
                          <a:solidFill>
                            <a:schemeClr val="tx1"/>
                          </a:solidFill>
                        </a:rPr>
                        <a:t>Due Dates</a:t>
                      </a:r>
                      <a:endParaRPr lang="en-US" dirty="0">
                        <a:solidFill>
                          <a:schemeClr val="tx1"/>
                        </a:solidFill>
                      </a:endParaRPr>
                    </a:p>
                  </a:txBody>
                  <a:tcPr>
                    <a:solidFill>
                      <a:schemeClr val="bg2"/>
                    </a:solidFill>
                  </a:tcPr>
                </a:tc>
                <a:tc>
                  <a:txBody>
                    <a:bodyPr/>
                    <a:lstStyle/>
                    <a:p>
                      <a:pPr algn="ctr"/>
                      <a:r>
                        <a:rPr lang="en-US" dirty="0" smtClean="0">
                          <a:solidFill>
                            <a:schemeClr val="tx1"/>
                          </a:solidFill>
                        </a:rPr>
                        <a:t>Point Value</a:t>
                      </a:r>
                      <a:endParaRPr lang="en-US" dirty="0">
                        <a:solidFill>
                          <a:schemeClr val="tx1"/>
                        </a:solidFill>
                      </a:endParaRPr>
                    </a:p>
                  </a:txBody>
                  <a:tcPr>
                    <a:solidFill>
                      <a:schemeClr val="bg2"/>
                    </a:solidFill>
                  </a:tcPr>
                </a:tc>
              </a:tr>
              <a:tr h="952500">
                <a:tc>
                  <a:txBody>
                    <a:bodyPr/>
                    <a:lstStyle/>
                    <a:p>
                      <a:pPr marL="342900" indent="-342900" algn="l">
                        <a:buAutoNum type="arabicPeriod"/>
                      </a:pPr>
                      <a:r>
                        <a:rPr lang="en-US" dirty="0" smtClean="0"/>
                        <a:t>Outline</a:t>
                      </a:r>
                      <a:r>
                        <a:rPr lang="en-US" baseline="0" dirty="0" smtClean="0"/>
                        <a:t> of story &amp;</a:t>
                      </a:r>
                    </a:p>
                    <a:p>
                      <a:pPr marL="342900" indent="-342900" algn="l">
                        <a:buAutoNum type="arabicPeriod"/>
                      </a:pPr>
                      <a:r>
                        <a:rPr lang="en-US" baseline="0" dirty="0" smtClean="0"/>
                        <a:t>List of Duties</a:t>
                      </a:r>
                      <a:endParaRPr lang="en-US" dirty="0"/>
                    </a:p>
                  </a:txBody>
                  <a:tcPr/>
                </a:tc>
                <a:tc>
                  <a:txBody>
                    <a:bodyPr/>
                    <a:lstStyle/>
                    <a:p>
                      <a:pPr algn="ctr"/>
                      <a:r>
                        <a:rPr lang="en-US" dirty="0" smtClean="0"/>
                        <a:t>Friday</a:t>
                      </a:r>
                      <a:r>
                        <a:rPr lang="en-US" baseline="0" dirty="0" smtClean="0"/>
                        <a:t> (5/9)</a:t>
                      </a:r>
                      <a:endParaRPr lang="en-US" dirty="0"/>
                    </a:p>
                  </a:txBody>
                  <a:tcPr/>
                </a:tc>
                <a:tc>
                  <a:txBody>
                    <a:bodyPr/>
                    <a:lstStyle/>
                    <a:p>
                      <a:pPr algn="ctr"/>
                      <a:r>
                        <a:rPr lang="en-US" dirty="0" smtClean="0"/>
                        <a:t>5</a:t>
                      </a:r>
                      <a:endParaRPr lang="en-US" dirty="0"/>
                    </a:p>
                  </a:txBody>
                  <a:tcPr/>
                </a:tc>
              </a:tr>
              <a:tr h="952500">
                <a:tc>
                  <a:txBody>
                    <a:bodyPr/>
                    <a:lstStyle/>
                    <a:p>
                      <a:r>
                        <a:rPr lang="en-US" dirty="0" smtClean="0"/>
                        <a:t>3.</a:t>
                      </a:r>
                      <a:r>
                        <a:rPr lang="en-US" baseline="0" dirty="0" smtClean="0"/>
                        <a:t>  Filming schedule includes list of scenes, locations, and props/materials needed.</a:t>
                      </a:r>
                      <a:endParaRPr lang="en-US" dirty="0"/>
                    </a:p>
                  </a:txBody>
                  <a:tcPr/>
                </a:tc>
                <a:tc>
                  <a:txBody>
                    <a:bodyPr/>
                    <a:lstStyle/>
                    <a:p>
                      <a:pPr algn="ctr"/>
                      <a:r>
                        <a:rPr lang="en-US" dirty="0" smtClean="0"/>
                        <a:t>Friday (5/16)</a:t>
                      </a:r>
                      <a:endParaRPr lang="en-US" dirty="0"/>
                    </a:p>
                  </a:txBody>
                  <a:tcPr/>
                </a:tc>
                <a:tc>
                  <a:txBody>
                    <a:bodyPr/>
                    <a:lstStyle/>
                    <a:p>
                      <a:pPr algn="ctr"/>
                      <a:r>
                        <a:rPr lang="en-US" dirty="0" smtClean="0"/>
                        <a:t>5</a:t>
                      </a:r>
                      <a:endParaRPr lang="en-US" dirty="0"/>
                    </a:p>
                  </a:txBody>
                  <a:tcPr/>
                </a:tc>
              </a:tr>
              <a:tr h="952500">
                <a:tc>
                  <a:txBody>
                    <a:bodyPr/>
                    <a:lstStyle/>
                    <a:p>
                      <a:r>
                        <a:rPr lang="en-US" dirty="0" smtClean="0"/>
                        <a:t>4.  Draft of</a:t>
                      </a:r>
                      <a:r>
                        <a:rPr lang="en-US" baseline="0" dirty="0" smtClean="0"/>
                        <a:t> Script</a:t>
                      </a:r>
                      <a:endParaRPr lang="en-US" dirty="0"/>
                    </a:p>
                  </a:txBody>
                  <a:tcPr/>
                </a:tc>
                <a:tc>
                  <a:txBody>
                    <a:bodyPr/>
                    <a:lstStyle/>
                    <a:p>
                      <a:pPr algn="ctr"/>
                      <a:r>
                        <a:rPr lang="en-US" dirty="0" smtClean="0"/>
                        <a:t>Tuesday (5/20)</a:t>
                      </a:r>
                      <a:endParaRPr lang="en-US" dirty="0"/>
                    </a:p>
                  </a:txBody>
                  <a:tcPr/>
                </a:tc>
                <a:tc>
                  <a:txBody>
                    <a:bodyPr/>
                    <a:lstStyle/>
                    <a:p>
                      <a:pPr algn="ctr"/>
                      <a:r>
                        <a:rPr lang="en-US" dirty="0" smtClean="0"/>
                        <a:t>10</a:t>
                      </a:r>
                      <a:endParaRPr lang="en-US" dirty="0"/>
                    </a:p>
                  </a:txBody>
                  <a:tcPr/>
                </a:tc>
              </a:tr>
              <a:tr h="952500">
                <a:tc>
                  <a:txBody>
                    <a:bodyPr/>
                    <a:lstStyle/>
                    <a:p>
                      <a:r>
                        <a:rPr lang="en-US" dirty="0" smtClean="0"/>
                        <a:t>5.  Final Draft</a:t>
                      </a:r>
                      <a:endParaRPr lang="en-US" dirty="0"/>
                    </a:p>
                  </a:txBody>
                  <a:tcPr/>
                </a:tc>
                <a:tc>
                  <a:txBody>
                    <a:bodyPr/>
                    <a:lstStyle/>
                    <a:p>
                      <a:pPr algn="ctr"/>
                      <a:r>
                        <a:rPr lang="en-US" dirty="0" smtClean="0"/>
                        <a:t>Friday (5/23)</a:t>
                      </a:r>
                      <a:endParaRPr lang="en-US" dirty="0"/>
                    </a:p>
                  </a:txBody>
                  <a:tcPr/>
                </a:tc>
                <a:tc>
                  <a:txBody>
                    <a:bodyPr/>
                    <a:lstStyle/>
                    <a:p>
                      <a:pPr algn="ctr"/>
                      <a:r>
                        <a:rPr lang="en-US" dirty="0" smtClean="0"/>
                        <a:t>50</a:t>
                      </a:r>
                      <a:endParaRPr lang="en-US" dirty="0"/>
                    </a:p>
                  </a:txBody>
                  <a:tcPr/>
                </a:tc>
              </a:tr>
              <a:tr h="952500">
                <a:tc>
                  <a:txBody>
                    <a:bodyPr/>
                    <a:lstStyle/>
                    <a:p>
                      <a:r>
                        <a:rPr lang="en-US" dirty="0" smtClean="0"/>
                        <a:t>6.  Video Project</a:t>
                      </a:r>
                      <a:r>
                        <a:rPr lang="en-US" baseline="0" dirty="0" smtClean="0"/>
                        <a:t> (Be sure title and names are written on the cover)</a:t>
                      </a:r>
                      <a:endParaRPr lang="en-US" dirty="0"/>
                    </a:p>
                  </a:txBody>
                  <a:tcPr/>
                </a:tc>
                <a:tc>
                  <a:txBody>
                    <a:bodyPr/>
                    <a:lstStyle/>
                    <a:p>
                      <a:pPr algn="ctr"/>
                      <a:r>
                        <a:rPr lang="en-US" dirty="0" smtClean="0"/>
                        <a:t>Tuesday</a:t>
                      </a:r>
                      <a:r>
                        <a:rPr lang="en-US" baseline="0" dirty="0" smtClean="0"/>
                        <a:t> (5/27)</a:t>
                      </a:r>
                      <a:endParaRPr lang="en-US" dirty="0"/>
                    </a:p>
                  </a:txBody>
                  <a:tcPr/>
                </a:tc>
                <a:tc>
                  <a:txBody>
                    <a:bodyPr/>
                    <a:lstStyle/>
                    <a:p>
                      <a:pPr algn="ctr"/>
                      <a:r>
                        <a:rPr lang="en-US" dirty="0" smtClean="0"/>
                        <a:t>50</a:t>
                      </a:r>
                      <a:endParaRPr lang="en-US" dirty="0"/>
                    </a:p>
                  </a:txBody>
                  <a:tcPr/>
                </a:tc>
              </a:tr>
            </a:tbl>
          </a:graphicData>
        </a:graphic>
      </p:graphicFrame>
    </p:spTree>
    <p:extLst>
      <p:ext uri="{BB962C8B-B14F-4D97-AF65-F5344CB8AC3E}">
        <p14:creationId xmlns:p14="http://schemas.microsoft.com/office/powerpoint/2010/main" val="3460343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576"/>
            <a:ext cx="9144000" cy="959224"/>
          </a:xfrm>
        </p:spPr>
        <p:txBody>
          <a:bodyPr/>
          <a:lstStyle/>
          <a:p>
            <a:r>
              <a:rPr lang="en-US" sz="3000" dirty="0" smtClean="0"/>
              <a:t>How Can I Do All This in 8 Minutes? </a:t>
            </a:r>
            <a:br>
              <a:rPr lang="en-US" sz="3000" dirty="0" smtClean="0"/>
            </a:br>
            <a:r>
              <a:rPr lang="en-US" sz="3000" dirty="0" smtClean="0"/>
              <a:t>Tips for Organizing Your Writing &amp; Staying Sane</a:t>
            </a:r>
            <a:endParaRPr lang="en-US" sz="3000" dirty="0"/>
          </a:p>
        </p:txBody>
      </p:sp>
      <p:sp>
        <p:nvSpPr>
          <p:cNvPr id="3" name="Content Placeholder 2"/>
          <p:cNvSpPr>
            <a:spLocks noGrp="1"/>
          </p:cNvSpPr>
          <p:nvPr>
            <p:ph idx="1"/>
          </p:nvPr>
        </p:nvSpPr>
        <p:spPr>
          <a:xfrm>
            <a:off x="457200" y="1600200"/>
            <a:ext cx="8134351" cy="4952999"/>
          </a:xfrm>
        </p:spPr>
        <p:txBody>
          <a:bodyPr>
            <a:normAutofit/>
          </a:bodyPr>
          <a:lstStyle/>
          <a:p>
            <a:r>
              <a:rPr lang="en-US" dirty="0" smtClean="0"/>
              <a:t>The first and most important rule-of-thumb: KEEP IT SIMPLE!</a:t>
            </a:r>
          </a:p>
          <a:p>
            <a:r>
              <a:rPr lang="en-US" dirty="0" smtClean="0"/>
              <a:t>Start your story as late as possible: Start your story at the moment something is about to happen to the hero. In other words, choose the last possible moment to enter the story and still have it make sense.</a:t>
            </a:r>
          </a:p>
          <a:p>
            <a:r>
              <a:rPr lang="en-US" dirty="0" smtClean="0"/>
              <a:t>Create your hero and another main character. Everybody else is an extra.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576"/>
            <a:ext cx="9144000" cy="959224"/>
          </a:xfrm>
        </p:spPr>
        <p:txBody>
          <a:bodyPr/>
          <a:lstStyle/>
          <a:p>
            <a:r>
              <a:rPr lang="en-US" sz="3000" dirty="0" smtClean="0"/>
              <a:t>How Can I Do All This in 8 Minutes? </a:t>
            </a:r>
            <a:br>
              <a:rPr lang="en-US" sz="3000" dirty="0" smtClean="0"/>
            </a:br>
            <a:r>
              <a:rPr lang="en-US" sz="3000" dirty="0" smtClean="0"/>
              <a:t>Tips for Organizing Your Writing &amp; Staying Sane</a:t>
            </a:r>
            <a:endParaRPr lang="en-US" sz="3000" dirty="0"/>
          </a:p>
        </p:txBody>
      </p:sp>
      <p:sp>
        <p:nvSpPr>
          <p:cNvPr id="3" name="Content Placeholder 2"/>
          <p:cNvSpPr>
            <a:spLocks noGrp="1"/>
          </p:cNvSpPr>
          <p:nvPr>
            <p:ph idx="1"/>
          </p:nvPr>
        </p:nvSpPr>
        <p:spPr>
          <a:xfrm>
            <a:off x="457200" y="1600200"/>
            <a:ext cx="8134351" cy="4952999"/>
          </a:xfrm>
        </p:spPr>
        <p:txBody>
          <a:bodyPr>
            <a:normAutofit/>
          </a:bodyPr>
          <a:lstStyle/>
          <a:p>
            <a:r>
              <a:rPr lang="en-US" dirty="0" smtClean="0"/>
              <a:t>Use polarities to create your protagonist (hero) and your antagonist: think of personalities that are polar opposites in terms of values, age, tastes, social position, sexual inclinations, abilities, behavior, etc. This is a simple way to create conflict as you pit one character against his opposite, and let the situation play out between them.</a:t>
            </a:r>
          </a:p>
          <a:p>
            <a:r>
              <a:rPr lang="en-US" dirty="0" smtClean="0"/>
              <a:t>Use Characterization: This means that you externalize the temperament, profession, social status, attitudes, thoughts and feelings of your characters through character behavior.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576"/>
            <a:ext cx="9144000" cy="959224"/>
          </a:xfrm>
        </p:spPr>
        <p:txBody>
          <a:bodyPr/>
          <a:lstStyle/>
          <a:p>
            <a:r>
              <a:rPr lang="en-US" sz="3000" dirty="0" smtClean="0"/>
              <a:t>How Can I Do All This in 8 Minutes? </a:t>
            </a:r>
            <a:br>
              <a:rPr lang="en-US" sz="3000" dirty="0" smtClean="0"/>
            </a:br>
            <a:r>
              <a:rPr lang="en-US" sz="3000" dirty="0" smtClean="0"/>
              <a:t>Tips for Organizing Your Writing &amp; Staying Sane</a:t>
            </a:r>
            <a:endParaRPr lang="en-US" sz="3000" dirty="0"/>
          </a:p>
        </p:txBody>
      </p:sp>
      <p:sp>
        <p:nvSpPr>
          <p:cNvPr id="3" name="Content Placeholder 2"/>
          <p:cNvSpPr>
            <a:spLocks noGrp="1"/>
          </p:cNvSpPr>
          <p:nvPr>
            <p:ph idx="1"/>
          </p:nvPr>
        </p:nvSpPr>
        <p:spPr>
          <a:xfrm>
            <a:off x="457200" y="1600200"/>
            <a:ext cx="8134351" cy="4952999"/>
          </a:xfrm>
        </p:spPr>
        <p:txBody>
          <a:bodyPr>
            <a:normAutofit/>
          </a:bodyPr>
          <a:lstStyle/>
          <a:p>
            <a:r>
              <a:rPr lang="en-US" dirty="0" smtClean="0"/>
              <a:t>Give your hero one Goal: Keep the character’s goal clear and simple. What the hero wants (or needs) to accomplish must be conveyed quickly.</a:t>
            </a:r>
          </a:p>
          <a:p>
            <a:r>
              <a:rPr lang="en-US" dirty="0" smtClean="0"/>
              <a:t>Throw one major obstacle in the hero’s way: The hero faces one major external obstacle, and/or one internal one. </a:t>
            </a:r>
          </a:p>
          <a:p>
            <a:r>
              <a:rPr lang="en-US" dirty="0" smtClean="0"/>
              <a:t>Surprise us: The resolution: there is often a twist at the end of a short film, something that adds interest, or humor to a conventional ending. Its purpose is to make the audience think, or to make them laugh (or both). </a:t>
            </a:r>
          </a:p>
          <a:p>
            <a:r>
              <a:rPr lang="en-US" dirty="0" smtClean="0"/>
              <a:t>Beware the twist that solves the hero’s problem!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576"/>
            <a:ext cx="9144000" cy="959224"/>
          </a:xfrm>
        </p:spPr>
        <p:txBody>
          <a:bodyPr/>
          <a:lstStyle/>
          <a:p>
            <a:r>
              <a:rPr lang="en-US" sz="3000" dirty="0" smtClean="0"/>
              <a:t>How Can I Do All This in 8 Minutes? </a:t>
            </a:r>
            <a:br>
              <a:rPr lang="en-US" sz="3000" dirty="0" smtClean="0"/>
            </a:br>
            <a:r>
              <a:rPr lang="en-US" sz="3000" dirty="0" smtClean="0"/>
              <a:t>Tips for Organizing Your Writing &amp; Staying Sane</a:t>
            </a:r>
            <a:endParaRPr lang="en-US" sz="3000" dirty="0"/>
          </a:p>
        </p:txBody>
      </p:sp>
      <p:sp>
        <p:nvSpPr>
          <p:cNvPr id="3" name="Content Placeholder 2"/>
          <p:cNvSpPr>
            <a:spLocks noGrp="1"/>
          </p:cNvSpPr>
          <p:nvPr>
            <p:ph idx="1"/>
          </p:nvPr>
        </p:nvSpPr>
        <p:spPr>
          <a:xfrm>
            <a:off x="457200" y="1600200"/>
            <a:ext cx="8134351" cy="4952999"/>
          </a:xfrm>
        </p:spPr>
        <p:txBody>
          <a:bodyPr>
            <a:normAutofit/>
          </a:bodyPr>
          <a:lstStyle/>
          <a:p>
            <a:r>
              <a:rPr lang="en-US" dirty="0" smtClean="0"/>
              <a:t>Choose a few locations and choose them well. </a:t>
            </a:r>
          </a:p>
          <a:p>
            <a:r>
              <a:rPr lang="en-US" dirty="0" smtClean="0"/>
              <a:t>Think of access and control: remote locations requiring driving for miles, or busy locations with a lot of traffic and noise will create insurmountable challenges for the teams.</a:t>
            </a:r>
          </a:p>
          <a:p>
            <a:r>
              <a:rPr lang="en-US" dirty="0" smtClean="0"/>
              <a:t>Choose locations that are interesting yet practical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6499</TotalTime>
  <Words>654</Words>
  <Application>Microsoft Office PowerPoint</Application>
  <PresentationFormat>On-screen Show (4:3)</PresentationFormat>
  <Paragraphs>46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Breeze</vt:lpstr>
      <vt:lpstr>Collaborative Writing:  Staging “Emily”</vt:lpstr>
      <vt:lpstr>Timeline for Video Project: Staging Emily</vt:lpstr>
      <vt:lpstr>How Can I Do All This in 8 Minutes?  Tips for Organizing Your Writing &amp; Staying Sane</vt:lpstr>
      <vt:lpstr>How Can I Do All This in 8 Minutes?  Tips for Organizing Your Writing &amp; Staying Sane</vt:lpstr>
      <vt:lpstr>How Can I Do All This in 8 Minutes?  Tips for Organizing Your Writing &amp; Staying Sane</vt:lpstr>
      <vt:lpstr>How Can I Do All This in 8 Minutes?  Tips for Organizing Your Writing &amp; Staying Sane</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Tuesday, September 22</dc:title>
  <dc:creator>Sarah</dc:creator>
  <cp:lastModifiedBy>infosys</cp:lastModifiedBy>
  <cp:revision>195</cp:revision>
  <cp:lastPrinted>2012-02-16T15:29:16Z</cp:lastPrinted>
  <dcterms:created xsi:type="dcterms:W3CDTF">2012-02-17T15:34:33Z</dcterms:created>
  <dcterms:modified xsi:type="dcterms:W3CDTF">2014-05-05T15:27:15Z</dcterms:modified>
</cp:coreProperties>
</file>