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57" r:id="rId6"/>
    <p:sldId id="258" r:id="rId7"/>
    <p:sldId id="261" r:id="rId8"/>
    <p:sldId id="262" r:id="rId9"/>
    <p:sldId id="263" r:id="rId10"/>
    <p:sldId id="266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3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1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1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1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3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8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2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9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0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6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8C6624E-9B50-4A16-B138-4A8E3F95E120}" type="datetimeFigureOut">
              <a:rPr/>
              <a:pPr/>
              <a:t>9/6/2013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6CFA3F8-AE0B-445B-B978-50ABA99B3A48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963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33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758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44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940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44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14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560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F4E7ED"/>
                </a:solidFill>
              </a:rPr>
              <a:pPr/>
              <a:t>9/6/2013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05038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67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0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9796E-5BAD-40B7-AEF4-E33C55732BEC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61B9-0ECF-4521-8A66-C5D97AA56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4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8C6624E-9B50-4A16-B138-4A8E3F95E120}" type="datetimeFigureOut">
              <a:rPr lang="en-US" smtClean="0">
                <a:solidFill>
                  <a:srgbClr val="B13F9A"/>
                </a:solidFill>
              </a:rPr>
              <a:pPr/>
              <a:t>9/6/2013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6CFA3F8-AE0B-445B-B978-50ABA99B3A48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2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u="sng" dirty="0" smtClean="0"/>
              <a:t>Warm-up #6</a:t>
            </a:r>
            <a:endParaRPr lang="en-US" sz="6600" b="1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i="1" dirty="0" smtClean="0"/>
              <a:t>Read page 59 of the Red book…</a:t>
            </a:r>
          </a:p>
          <a:p>
            <a:pPr lvl="1"/>
            <a:r>
              <a:rPr lang="en-US" sz="4800" dirty="0" smtClean="0"/>
              <a:t>How did the Enlightenment influence colonial society?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541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0"/>
            <a:ext cx="182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895600"/>
            <a:ext cx="7696200" cy="2209800"/>
          </a:xfrm>
        </p:spPr>
        <p:txBody>
          <a:bodyPr/>
          <a:lstStyle/>
          <a:p>
            <a:pPr algn="ctr"/>
            <a:r>
              <a:rPr lang="en-US" sz="7200" dirty="0" smtClean="0"/>
              <a:t>The </a:t>
            </a:r>
            <a:r>
              <a:rPr lang="en-US" sz="7200" dirty="0" err="1" smtClean="0"/>
              <a:t>enlightenmenTt</a:t>
            </a:r>
            <a:endParaRPr lang="en-US" sz="7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962400"/>
            <a:ext cx="245988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52400"/>
            <a:ext cx="1447800" cy="213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00200"/>
            <a:ext cx="1676400" cy="2186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379470"/>
            <a:ext cx="1676400" cy="191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032513"/>
            <a:ext cx="1676400" cy="18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47800" y="0"/>
            <a:ext cx="15240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43400" y="0"/>
            <a:ext cx="1600200" cy="174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11891" y="0"/>
            <a:ext cx="163210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7400" y="0"/>
            <a:ext cx="180600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407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0"/>
            <a:ext cx="27432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239000" cy="1143000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Who, what, AND WHERE?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5867400" cy="4846320"/>
          </a:xfrm>
        </p:spPr>
        <p:txBody>
          <a:bodyPr/>
          <a:lstStyle/>
          <a:p>
            <a:r>
              <a:rPr lang="en-US" dirty="0" smtClean="0"/>
              <a:t>Started in </a:t>
            </a:r>
            <a:r>
              <a:rPr lang="en-US" b="1" dirty="0" smtClean="0">
                <a:solidFill>
                  <a:srgbClr val="00B0F0"/>
                </a:solidFill>
              </a:rPr>
              <a:t>Paris</a:t>
            </a:r>
            <a:r>
              <a:rPr lang="en-US" dirty="0" smtClean="0"/>
              <a:t>, spread throughout Europe and American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Political thinkers at the heart of the movement.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Their ideas inspired democratic </a:t>
            </a:r>
            <a:r>
              <a:rPr lang="en-US" b="1" dirty="0" smtClean="0">
                <a:solidFill>
                  <a:srgbClr val="00B0F0"/>
                </a:solidFill>
              </a:rPr>
              <a:t>revolutions</a:t>
            </a:r>
            <a:r>
              <a:rPr lang="en-US" dirty="0" smtClean="0">
                <a:solidFill>
                  <a:schemeClr val="tx1"/>
                </a:solidFill>
              </a:rPr>
              <a:t> in </a:t>
            </a:r>
            <a:r>
              <a:rPr lang="en-US" b="1" dirty="0" smtClean="0">
                <a:solidFill>
                  <a:srgbClr val="00B0F0"/>
                </a:solidFill>
              </a:rPr>
              <a:t>Europe</a:t>
            </a:r>
            <a:r>
              <a:rPr lang="en-US" dirty="0" smtClean="0">
                <a:solidFill>
                  <a:schemeClr val="tx1"/>
                </a:solidFill>
              </a:rPr>
              <a:t>, U.S., and </a:t>
            </a:r>
            <a:r>
              <a:rPr lang="en-US" b="1" dirty="0" smtClean="0">
                <a:solidFill>
                  <a:srgbClr val="00B0F0"/>
                </a:solidFill>
              </a:rPr>
              <a:t>Latin America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2"/>
            <a:r>
              <a:rPr lang="en-US" dirty="0" smtClean="0"/>
              <a:t>Reason</a:t>
            </a:r>
            <a:r>
              <a:rPr lang="en-US" dirty="0" smtClean="0">
                <a:sym typeface="Wingdings" pitchFamily="2" charset="2"/>
              </a:rPr>
              <a:t> people challenge the old ways of government </a:t>
            </a:r>
            <a:r>
              <a:rPr lang="en-US" b="1" dirty="0" smtClean="0">
                <a:solidFill>
                  <a:srgbClr val="00B0F0"/>
                </a:solidFill>
                <a:sym typeface="Wingdings" pitchFamily="2" charset="2"/>
              </a:rPr>
              <a:t>absolutism 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5004234"/>
            <a:ext cx="2743200" cy="185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1828800"/>
            <a:ext cx="2743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5260398"/>
            <a:ext cx="1428750" cy="159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86200" y="64886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Louis XVI</a:t>
            </a:r>
          </a:p>
        </p:txBody>
      </p:sp>
    </p:spTree>
    <p:extLst>
      <p:ext uri="{BB962C8B-B14F-4D97-AF65-F5344CB8AC3E}">
        <p14:creationId xmlns:p14="http://schemas.microsoft.com/office/powerpoint/2010/main" val="352421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Enlightenment Thought Card Sort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Using you prior knowledge and skills of inference match the name, philosophy, and quote or reach thinker. </a:t>
            </a:r>
          </a:p>
          <a:p>
            <a:r>
              <a:rPr lang="en-US" sz="4000" dirty="0" smtClean="0"/>
              <a:t>No, you can’t use the book or any other resources (just your brains)!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39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800746"/>
          </a:xfrm>
        </p:spPr>
        <p:txBody>
          <a:bodyPr/>
          <a:lstStyle/>
          <a:p>
            <a:r>
              <a:rPr lang="en-US" b="1" u="sng" dirty="0" smtClean="0"/>
              <a:t>Enlightenment X-Rays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991600" cy="5211763"/>
          </a:xfrm>
        </p:spPr>
        <p:txBody>
          <a:bodyPr>
            <a:normAutofit fontScale="92500"/>
          </a:bodyPr>
          <a:lstStyle/>
          <a:p>
            <a:r>
              <a:rPr lang="en-US" sz="4800" dirty="0" smtClean="0"/>
              <a:t>Record what each thinker believed by their heart. </a:t>
            </a:r>
          </a:p>
          <a:p>
            <a:r>
              <a:rPr lang="en-US" sz="4800" dirty="0" smtClean="0"/>
              <a:t>Record what the said by their mouths. </a:t>
            </a:r>
          </a:p>
          <a:p>
            <a:r>
              <a:rPr lang="en-US" sz="4800" dirty="0" smtClean="0"/>
              <a:t>If you have extra time and space include how they influenced the USA somewhere by their hands or feet.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1022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0"/>
            <a:ext cx="2743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 smtClean="0"/>
              <a:t>John Locke</a:t>
            </a:r>
            <a:endParaRPr lang="en-US" sz="4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67818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English Philosopher </a:t>
            </a:r>
          </a:p>
          <a:p>
            <a:r>
              <a:rPr lang="en-US" dirty="0" smtClean="0"/>
              <a:t>Beliefs: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1. All men can reason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2. </a:t>
            </a:r>
            <a:r>
              <a:rPr lang="en-US" dirty="0" err="1" smtClean="0">
                <a:solidFill>
                  <a:schemeClr val="tx1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have </a:t>
            </a:r>
            <a:r>
              <a:rPr lang="en-US" b="1" dirty="0" smtClean="0">
                <a:solidFill>
                  <a:srgbClr val="00B0F0"/>
                </a:solidFill>
              </a:rPr>
              <a:t>natural rights </a:t>
            </a:r>
            <a:r>
              <a:rPr lang="en-US" dirty="0" smtClean="0">
                <a:solidFill>
                  <a:schemeClr val="tx1"/>
                </a:solidFill>
              </a:rPr>
              <a:t>to life, liberty, and ownership of property.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3. </a:t>
            </a:r>
            <a:r>
              <a:rPr lang="en-US" dirty="0" err="1" smtClean="0">
                <a:solidFill>
                  <a:schemeClr val="tx1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form </a:t>
            </a:r>
            <a:r>
              <a:rPr lang="en-US" b="1" dirty="0" err="1" smtClean="0">
                <a:solidFill>
                  <a:srgbClr val="00B0F0"/>
                </a:solidFill>
              </a:rPr>
              <a:t>govs</a:t>
            </a:r>
            <a:r>
              <a:rPr lang="en-US" dirty="0" smtClean="0">
                <a:solidFill>
                  <a:schemeClr val="tx1"/>
                </a:solidFill>
              </a:rPr>
              <a:t>. to protect those 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/>
                </a:solidFill>
              </a:rPr>
              <a:t>   natural </a:t>
            </a:r>
            <a:r>
              <a:rPr lang="en-US" b="1" dirty="0" smtClean="0">
                <a:solidFill>
                  <a:srgbClr val="00B0F0"/>
                </a:solidFill>
              </a:rPr>
              <a:t>rights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4. If the </a:t>
            </a:r>
            <a:r>
              <a:rPr lang="en-US" dirty="0" err="1" smtClean="0">
                <a:solidFill>
                  <a:schemeClr val="tx1"/>
                </a:solidFill>
              </a:rPr>
              <a:t>gov</a:t>
            </a:r>
            <a:r>
              <a:rPr lang="en-US" dirty="0" smtClean="0">
                <a:solidFill>
                  <a:schemeClr val="tx1"/>
                </a:solidFill>
              </a:rPr>
              <a:t>. does not protect the natural rights, </a:t>
            </a:r>
            <a:r>
              <a:rPr lang="en-US" dirty="0" err="1" smtClean="0">
                <a:solidFill>
                  <a:schemeClr val="tx1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can </a:t>
            </a:r>
            <a:r>
              <a:rPr lang="en-US" b="1" dirty="0" smtClean="0">
                <a:solidFill>
                  <a:srgbClr val="00B0F0"/>
                </a:solidFill>
              </a:rPr>
              <a:t>form a new </a:t>
            </a:r>
            <a:r>
              <a:rPr lang="en-US" b="1" dirty="0" err="1" smtClean="0">
                <a:solidFill>
                  <a:srgbClr val="00B0F0"/>
                </a:solidFill>
              </a:rPr>
              <a:t>gov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5. Gov. gets it authority from the </a:t>
            </a:r>
            <a:r>
              <a:rPr lang="en-US" b="1" dirty="0" err="1" smtClean="0">
                <a:solidFill>
                  <a:srgbClr val="00B0F0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so it should do what the </a:t>
            </a:r>
            <a:r>
              <a:rPr lang="en-US" dirty="0" err="1" smtClean="0">
                <a:solidFill>
                  <a:schemeClr val="tx1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want.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His ideas used in the </a:t>
            </a:r>
            <a:r>
              <a:rPr lang="en-US" b="1" dirty="0" smtClean="0">
                <a:solidFill>
                  <a:srgbClr val="00B0F0"/>
                </a:solidFill>
              </a:rPr>
              <a:t>Declaration of Independence </a:t>
            </a:r>
            <a:r>
              <a:rPr lang="en-US" dirty="0" smtClean="0"/>
              <a:t>by</a:t>
            </a:r>
            <a:r>
              <a:rPr lang="en-US" b="1" dirty="0" smtClean="0">
                <a:solidFill>
                  <a:srgbClr val="00B0F0"/>
                </a:solidFill>
              </a:rPr>
              <a:t> Thomas Jefferson </a:t>
            </a:r>
            <a:r>
              <a:rPr lang="en-US" dirty="0" smtClean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743200"/>
            <a:ext cx="3810000" cy="119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62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8711" y="3810000"/>
            <a:ext cx="292528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0772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u="sng" dirty="0" smtClean="0"/>
              <a:t>Charles-Louis Montesquieu</a:t>
            </a:r>
            <a:br>
              <a:rPr lang="en-US" sz="3600" u="sng" dirty="0" smtClean="0"/>
            </a:b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6705600" cy="6172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French Philosopher </a:t>
            </a:r>
          </a:p>
          <a:p>
            <a:r>
              <a:rPr lang="en-US" dirty="0" smtClean="0"/>
              <a:t>Beliefs: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1. Any person or group will try to </a:t>
            </a:r>
            <a:r>
              <a:rPr lang="en-US" b="1" dirty="0" smtClean="0">
                <a:solidFill>
                  <a:srgbClr val="00B0F0"/>
                </a:solidFill>
              </a:rPr>
              <a:t>increase</a:t>
            </a:r>
            <a:r>
              <a:rPr lang="en-US" dirty="0" smtClean="0">
                <a:solidFill>
                  <a:schemeClr val="tx1"/>
                </a:solidFill>
              </a:rPr>
              <a:t> their power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2. Gov. kept under control through </a:t>
            </a:r>
            <a:r>
              <a:rPr lang="en-US" b="1" dirty="0" smtClean="0">
                <a:solidFill>
                  <a:srgbClr val="00B0F0"/>
                </a:solidFill>
              </a:rPr>
              <a:t>separation of powers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3. Governmental balance achieved with three branches of </a:t>
            </a:r>
            <a:r>
              <a:rPr lang="en-US" dirty="0" err="1" smtClean="0">
                <a:solidFill>
                  <a:schemeClr val="tx1"/>
                </a:solidFill>
              </a:rPr>
              <a:t>gov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b="1" dirty="0" smtClean="0">
                <a:solidFill>
                  <a:srgbClr val="00B0F0"/>
                </a:solidFill>
                <a:sym typeface="Wingdings" pitchFamily="2" charset="2"/>
              </a:rPr>
              <a:t>checks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and </a:t>
            </a:r>
            <a:r>
              <a:rPr lang="en-US" b="1" dirty="0" smtClean="0">
                <a:solidFill>
                  <a:srgbClr val="00B0F0"/>
                </a:solidFill>
                <a:sym typeface="Wingdings" pitchFamily="2" charset="2"/>
              </a:rPr>
              <a:t>balances</a:t>
            </a:r>
            <a:endParaRPr lang="en-US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Ideas used in the </a:t>
            </a:r>
            <a:r>
              <a:rPr lang="en-US" b="1" dirty="0" smtClean="0">
                <a:solidFill>
                  <a:srgbClr val="00B0F0"/>
                </a:solidFill>
              </a:rPr>
              <a:t>Constitution </a:t>
            </a:r>
            <a:r>
              <a:rPr lang="en-US" dirty="0" smtClean="0"/>
              <a:t>by</a:t>
            </a:r>
            <a:r>
              <a:rPr lang="en-US" b="1" dirty="0" smtClean="0">
                <a:solidFill>
                  <a:srgbClr val="00B0F0"/>
                </a:solidFill>
              </a:rPr>
              <a:t> James Madison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4156" y="609600"/>
            <a:ext cx="2459844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1028" name="ShockwaveFlash2" r:id="rId2" imgW="6019920" imgH="2514600"/>
        </mc:Choice>
        <mc:Fallback>
          <p:control name="ShockwaveFlash2" r:id="rId2" imgW="6019920" imgH="2514600">
            <p:pic>
              <p:nvPicPr>
                <p:cNvPr id="0" name="ShockwaveFlash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3733800"/>
                  <a:ext cx="6019800" cy="2514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647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153400" cy="1447800"/>
          </a:xfrm>
        </p:spPr>
        <p:txBody>
          <a:bodyPr>
            <a:normAutofit/>
          </a:bodyPr>
          <a:lstStyle/>
          <a:p>
            <a:pPr algn="ctr"/>
            <a:r>
              <a:rPr lang="en-US" sz="4400" u="sng" dirty="0" smtClean="0"/>
              <a:t>Jean-Jacques Rousseau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990600"/>
            <a:ext cx="57150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French Philosopher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Beliefs: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1. Advocated </a:t>
            </a:r>
            <a:r>
              <a:rPr lang="en-US" b="1" dirty="0" smtClean="0">
                <a:solidFill>
                  <a:srgbClr val="00B0F0"/>
                </a:solidFill>
              </a:rPr>
              <a:t>direct democracy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he advanced democracy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2. A </a:t>
            </a:r>
            <a:r>
              <a:rPr lang="en-US" b="1" dirty="0" smtClean="0">
                <a:solidFill>
                  <a:srgbClr val="00B0F0"/>
                </a:solidFill>
              </a:rPr>
              <a:t>social contract </a:t>
            </a:r>
            <a:r>
              <a:rPr lang="en-US" dirty="0" smtClean="0">
                <a:solidFill>
                  <a:schemeClr val="tx1"/>
                </a:solidFill>
              </a:rPr>
              <a:t>exists between citizens and the </a:t>
            </a:r>
            <a:r>
              <a:rPr lang="en-US" dirty="0" err="1" smtClean="0">
                <a:solidFill>
                  <a:schemeClr val="tx1"/>
                </a:solidFill>
              </a:rPr>
              <a:t>gov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2"/>
            <a:r>
              <a:rPr lang="en-US" dirty="0" smtClean="0"/>
              <a:t>Unlike Hobbes, he believed people could live peacefully in a state of nature 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3. Gov. should respond to the people’s will—</a:t>
            </a:r>
            <a:r>
              <a:rPr lang="en-US" b="1" dirty="0" smtClean="0">
                <a:solidFill>
                  <a:srgbClr val="00B0F0"/>
                </a:solidFill>
              </a:rPr>
              <a:t>consent </a:t>
            </a:r>
            <a:r>
              <a:rPr lang="en-US" dirty="0" smtClean="0">
                <a:solidFill>
                  <a:schemeClr val="tx1"/>
                </a:solidFill>
              </a:rPr>
              <a:t>of the </a:t>
            </a:r>
            <a:r>
              <a:rPr lang="en-US" b="1" dirty="0" smtClean="0">
                <a:solidFill>
                  <a:srgbClr val="00B0F0"/>
                </a:solidFill>
              </a:rPr>
              <a:t>governed  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286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660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153400" cy="1447800"/>
          </a:xfrm>
        </p:spPr>
        <p:txBody>
          <a:bodyPr>
            <a:normAutofit/>
          </a:bodyPr>
          <a:lstStyle/>
          <a:p>
            <a:pPr algn="ctr"/>
            <a:r>
              <a:rPr lang="en-US" sz="4400" u="sng" dirty="0" smtClean="0"/>
              <a:t>Voltaire</a:t>
            </a:r>
            <a:endParaRPr lang="en-US" sz="4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990600"/>
            <a:ext cx="5715000" cy="5715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French writer, historian, and playwright. 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Beliefs: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1.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Advocated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</a:t>
            </a:r>
            <a:r>
              <a:rPr lang="en-US" b="1" dirty="0" smtClean="0">
                <a:solidFill>
                  <a:srgbClr val="00B0F0"/>
                </a:solidFill>
              </a:rPr>
              <a:t>freedom of expression, freedom of religion,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en-US" b="1" dirty="0" smtClean="0">
                <a:solidFill>
                  <a:srgbClr val="00B0F0"/>
                </a:solidFill>
              </a:rPr>
              <a:t> separation of church and state. </a:t>
            </a: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2. Arrested several times and eventually exiled for his criticism of the Church and government. </a:t>
            </a:r>
          </a:p>
        </p:txBody>
      </p:sp>
      <p:sp>
        <p:nvSpPr>
          <p:cNvPr id="4" name="AutoShape 2" descr="data:image/jpeg;base64,/9j/4AAQSkZJRgABAQAAAQABAAD/2wCEAAkGBwgHBgkIBwgKCgkLDRYPDQwMDRsUFRAWIB0iIiAdHx8kKDQsJCYxJx8fLT0tMTU3Ojo6Iys/RD84QzQ5OjcBCgoKDQwNGg8PGjclHyU3Nzc3Nzc3Nzc3Nzc3Nzc3Nzc3Nzc3Nzc3Nzc3Nzc3Nzc3Nzc3Nzc3Nzc3Nzc3Nzc3N//AABEIAKAAeQMBIgACEQEDEQH/xAAbAAABBQEBAAAAAAAAAAAAAAADAQIEBQYHAP/EADoQAAEDAgQDBQYFAwQDAAAAAAECAxEAIQQSMUEFUWETInGh8AYygZGxwRRSktHhQmLxIzNTgiRjov/EABkBAAMBAQEAAAAAAAAAAAAAAAECBAMABf/EACIRAAICAgIDAQEBAQAAAAAAAAABAhEDMQQhEiJBcVFCMv/aAAwDAQACEQMRAD8A4sa9FOua9SFFCAV4CKcKUCaFhoQJm9LloiU2qXg+HYjGEltICE6k7UHJLYyi3ohBNLlJ2rQMezjqlJzKVlm6gNqnt+z+EbT3wpSTopZvPlWD5EF9NlhkzIhNprxTWlXwXDrcAZUq4snPr/GtVOLwhYM6p500cqloV42iCE0oTR8tJk8qaxaAkbClSPH560XIeVIU3mjYKGGd9OlJ2aeaaJE+HjTsg/L5V1nECKdFeFqdTipHgm9OryRRGUZ3EjrStjJE/hXD1OkOuDu/0iNa0/D2G2UpFu6oGIIHj5+VC4e12WHbJB93uyNDH80TFPuMkLbUldxIzXF+fhUGSbm6LccEkXqlZkpaYSFFQywN/wDNLiuDYpTQCEoCzzNXHsvw1tvDIdXkW+uCVJ26Vovw4RMpBFebPK1L1KvWOzm2I4Q5hGgtxAUlI969o2+9UfFcMz2WZpYUVwZKr11TjjDf4M9241iucYwsrll8JzpVKYEGN6o42Vt9izjFxtGV7JST3kwdq9Gk9ak4zJ2kJScojLP3oawRYqzADnNemnaIJKmCyECBvYdaQoTFtaKBlBCtZrxTngSBoJBj4iimIwGWDpem9ir0KlKuuRYEm0aXptvzj5GjZxVRSivRTwK1YgoFqteCYYLxQUoApB0qtRrofhWg4Kw42QTCDrBG1YZpVFm2KNyLVZLYbbTAkC5sfVtah45ztiEgkA3UVax0qwfUAjImBl1MfSqt9ansUy2kGe0ACb3E/wAVHDvss06Oi8K4xw7huBaTjsWlqECxn4TFW2B45geI3wWIDonUAj661nGcHjkML/CIYQtQUpJdbKhmtGbLeOvSIvIueBYBTSlYjEq7R0gSMhABjvRPUW6bVBkhDxtPs0deTTIvtL7Q8M4fGHxLpLrg9xKSo+Vcy4s+nF4xLzKVIzOwQ4MpAIrZHAvM+0PG2GMQ0zjB32nFpChlUARY23I32rL+0OHfZWtzFrU8lKkdo4UZJO8edW8aEIvfYuT/AJZDxmHgrW0qSiyhtNRsuZClR8efqKsMYpx1qyYbgQLfSoDAKm4vCTYjeq1olmuxCAomDfp9aeG0xJABm9qUAZYOwi+/lT1ADudB1pjMDl7oKZJnlE0/8M7/AM3kf2pyUyEzvIvpUjIP+BH6a6wUZfaiJFqGKInSt2Zom8Oaz4hAPPnFaZtZCkDKAoDNGUa9KqOEMluXlASnSrdoyklSSQJ+NRZXbK8fSB4p1WQneYkXPX71GW+jDuoeSgSkiSNYmprKAuSSklNxMXJqp4k2vDudoAsE7RaNwKWEU+jRummdR4Vjw7h21XgpTcKvFWi+IIw+G7Z05WQSM4ST8IFZHgLjacKwpRhJBChNr1bu4/H4dlxQwS329E9m7Hdjex9cq8qWP2otaUtGf9peJYNv2kaxWDxZWXRlWUnawBHraqr2nx34hhTClEogRO0mKkcSDeJe7VrhrTLipObOTf8ASLVT+0awjs2kGV9qM0bmNvnV+GCco/0XKnCDsFjFFbSg2glkGEqOsAeNDwyZaJ1lUxrS4ZwrSFOSYImwF+VEwwGcJAhJ0j6X8Ks0ecxqW+8pOxMi2lOW3cWta+oPq9HQlPad0QYgePoUjg7w0TN7GxoJmbQjTZU4JSNQdAJB+VOyD/nT+s04IKcqiJnmK9/p/k8z+9ccZBIozIKlBIoadYNWHD2x2kq0qiTpCRVsuMC2pLUwomNqnZSG4MGdxfrpQcEvI2RKkjc7gc6UPhOJlDkgyQOtQu2yvRKUkJZLrcpn3oNAxTTSn20LGYAzJtI5efnUh1YyEgXM266VAdBSQSVFY0A1NxP18qEUwOa+m4b9nHhhUK4WpLqUiVMrMK6a+vGj4LGttsqYxrbmGeQQChYynXW+w59Kl+w/FTjcMW3SkOtiIkT+8a1o+I4RjGtBvEttuA7OJmPCajnG+pGyztOno51xfiGBaR2jCdCoibd6d/W9c8xbrmNxSnHDIzWHK9dY4j7INdqVILaM1whDZJIETf41z/i/A1cMcJz52QQkqAylJjcX12O/Sq+J4R/QcjI8iqOivaVlASUyDYgJn7i9S8OqUIUISI3T3ahtoUnLuJvpU7DL/wBIKIJA1IXpVMiZJ/QyRcjKChO0bWtTlRnEEGNLa87/ADpqFCxmRqCQPrSA2VFhpmBMDlNIAItRDkiQMsXt4TTM/wD7B8qRxzuKUq4Kpn10+9C7X+5P6R+9MmAzTScyhVrhW87gCZ0uar8Nly5iYI6Va4UAHOTAHvRtWuRsWBMWQ21lBJWkX9erU/h2HDmID2LdTAOcIG5GgNVj+KQVmBCZso2miYPHFp0KBIn8to9WrNQdCZMyv1LPFPZX1jMdT3jqPh8qQuNMqWu5zWJJnT/NV7mKzJU2qCkGBI0FRH8S6Vk2hRkHYeNMsQqy3stMHxs8PxzbqCfeFpuLifpXYuB8TY4pg+2w7hywCUyAUzJGnr4iuBpguFxagVE3tarvgHHnuD4xt5orDf8AUE6gHUawRoYPIGss/GU1a2Pjzf5kdmxT5cwudpUwkmLWUBp8fpWf41gFugOZB2IQUGyRMRCTvpmFuQ5TR/Z32gw/EluNLCcrhzpSki8+8E3ve8G8E61K4i28jDYrs1gtLl1JWLApBkeJBGn5dqgScZUVpODOYcX4cnCYhX4dJDajKUkkkeifKoyRlEGy5sc0xFTfaVRYSqCoOdpdWkHlY23061Ss48qJDoEi5MR9/GvQinKFmeSajOiybKpEKJJNjOulIpcOFRMmPem+1MaczZVaeB0NI6sFV7nTxoUKI7/t2ykEXM60DtBya8/3pzqoSBF4iSP4oMq/MPnRQCpa1/apWJxBbaCJ1AKv2qOlQQBGguajOuFQufhVKjbsnySpUGS6onnOxooUYmMpGonUc6hoUD06UdCgpNwcwiDr/mnowDpXIJTzvQluFSI601KoWcpkRIv5UMnvnlcRXUMESuRB5gUTDOAOZVXDhvOx2NAmFg9aaN512rji+wGMXgnVNKUQjtEyJiDBgjrXWeH8TRxjBvMOOKKkNozvJScqyRsDpNwY563rmnDl4B7gC3XE/wDmlJulsKlQgCSdrE2B1IqZ7McWGEdWGyAhZKF5fdk6eZPwPQVDyMfl2j0ePcoqDf4S/axvtWg2SO1lbqoHIwOVoB+dYiYRkPOw0nrXQvaBxvEBrFqBDgUWzMkxBN78/qda546gMOqSQnKklOUiPC9PxZetB50ElGf9JWExJRCZGQnTlU8E7nKB/FUwWRGu23j/ABVhgHiqUFXeSBHhWmSH1EuOfxhlkFRsZKdJqP8A9z+g/vUlwwmJVcVEv6JrNGpVOLISR0tUZR60RSpFAKr1bFEU5WwiFRRUgmOyKZF40NR0mKd7ven4jSjQgTOqSoi++16I8ZczAQCAoDxAP3oLiswlXeMX9b091YKWuYQB8rfauoJ4m/hSgyOVCza09J0oHEztynAloXBUSZ29RU72cdSzxJsqb7RGRQUnSbfbX4VVpSXFIabSorUQAlIupRsBUl3BYnBlCnkFHfJSrUZk6xSSSao0xScZeRq+IPrXhsBJie0QpCbQqbeQ8zWW4kVDGOgCxMmOsVdvNO4nhbeIbAT2bn5gbkDTnt5VScQ74afSkQ4mI6i37VhhXiz0OS1LH187I6DYiFa6AU5DpbeC7g8xQAekUouZygGKpo8+6LlKsyAoGQRQf+qflQsA8CwUK1Bt4UXMjl/91M14uiiLtFILiKCdaIk5Uk9KFqZqxET2OmnoWRoYoVKJBrgBM0HQfCknROwmKbc6ikmDQCPBuaKgyUD+4VHBozRlQ6XrjiQ2+rDYxt9N1NOBaQehmrPi3H1cUabDqVh1AKcx/qEQPX3JJonF5lk8682SDblQ8UOptKka3hT3b8NXhVpgEZkLSLhQFxa8EQPEJqtcPaNuM5UgRmRA0VG1JwfFBnKe9KF5hG3rrR+KjssUkoaQ0kQUhBOWIERubbnnU+pF1rwXZTqVpClWoYXCpMz1OtHxLZS6opEoUSQQYqMoKChmmqF2QvphkuFtQUkmpH4z+yoFstzSynmPka5xTOUqGjSKAsQoiik0N0yZpkJJjZpySaaNa9NEQcTekm9em1JNChrF1p6VZZjWhzS1x1jpE1dv4TAsYPDhKnF4hSAt1c9xBP8ASBziCTVFRRiHCjJaNJi9BoaLS2S8AqSU3JI2FaHGsl3hzBUSl1CApSQQTlkifCAD6FUXDQMypSTaK0nCXwFuLBS4qBkKxoBqPDT4VPkft+FuKHpZS4pHZLJb0PujSBy89KhvpUtA3jTpV7xLDtMvNZoKHWwtsE7EkEdFA/MEHeqjEt9m6sJ/28xEE+FvpTwZjNFa5MyAI6UyTUpcKlJTHMigZE/mFa2Yt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wgHBgkIBwgKCgkLDRYPDQwMDRsUFRAWIB0iIiAdHx8kKDQsJCYxJx8fLT0tMTU3Ojo6Iys/RD84QzQ5OjcBCgoKDQwNGg8PGjclHyU3Nzc3Nzc3Nzc3Nzc3Nzc3Nzc3Nzc3Nzc3Nzc3Nzc3Nzc3Nzc3Nzc3Nzc3Nzc3Nzc3N//AABEIAKAAeQMBIgACEQEDEQH/xAAbAAABBQEBAAAAAAAAAAAAAAADAQIEBQYHAP/EADoQAAEDAgQDBQYFAwQDAAAAAAECAxEAIQQSMUEFUWETInGh8AYygZGxwRRSktHhQmLxIzNTgiRjov/EABkBAAMBAQEAAAAAAAAAAAAAAAECBAMABf/EACIRAAICAgIDAQEBAQAAAAAAAAABAhEDMQQhEiJBcVFCMv/aAAwDAQACEQMRAD8A4sa9FOua9SFFCAV4CKcKUCaFhoQJm9LloiU2qXg+HYjGEltICE6k7UHJLYyi3ohBNLlJ2rQMezjqlJzKVlm6gNqnt+z+EbT3wpSTopZvPlWD5EF9NlhkzIhNprxTWlXwXDrcAZUq4snPr/GtVOLwhYM6p500cqloV42iCE0oTR8tJk8qaxaAkbClSPH560XIeVIU3mjYKGGd9OlJ2aeaaJE+HjTsg/L5V1nECKdFeFqdTipHgm9OryRRGUZ3EjrStjJE/hXD1OkOuDu/0iNa0/D2G2UpFu6oGIIHj5+VC4e12WHbJB93uyNDH80TFPuMkLbUldxIzXF+fhUGSbm6LccEkXqlZkpaYSFFQywN/wDNLiuDYpTQCEoCzzNXHsvw1tvDIdXkW+uCVJ26Vovw4RMpBFebPK1L1KvWOzm2I4Q5hGgtxAUlI969o2+9UfFcMz2WZpYUVwZKr11TjjDf4M9241iucYwsrll8JzpVKYEGN6o42Vt9izjFxtGV7JST3kwdq9Gk9ak4zJ2kJScojLP3oawRYqzADnNemnaIJKmCyECBvYdaQoTFtaKBlBCtZrxTngSBoJBj4iimIwGWDpem9ir0KlKuuRYEm0aXptvzj5GjZxVRSivRTwK1YgoFqteCYYLxQUoApB0qtRrofhWg4Kw42QTCDrBG1YZpVFm2KNyLVZLYbbTAkC5sfVtah45ztiEgkA3UVax0qwfUAjImBl1MfSqt9ansUy2kGe0ACb3E/wAVHDvss06Oi8K4xw7huBaTjsWlqECxn4TFW2B45geI3wWIDonUAj661nGcHjkML/CIYQtQUpJdbKhmtGbLeOvSIvIueBYBTSlYjEq7R0gSMhABjvRPUW6bVBkhDxtPs0deTTIvtL7Q8M4fGHxLpLrg9xKSo+Vcy4s+nF4xLzKVIzOwQ4MpAIrZHAvM+0PG2GMQ0zjB32nFpChlUARY23I32rL+0OHfZWtzFrU8lKkdo4UZJO8edW8aEIvfYuT/AJZDxmHgrW0qSiyhtNRsuZClR8efqKsMYpx1qyYbgQLfSoDAKm4vCTYjeq1olmuxCAomDfp9aeG0xJABm9qUAZYOwi+/lT1ADudB1pjMDl7oKZJnlE0/8M7/AM3kf2pyUyEzvIvpUjIP+BH6a6wUZfaiJFqGKInSt2Zom8Oaz4hAPPnFaZtZCkDKAoDNGUa9KqOEMluXlASnSrdoyklSSQJ+NRZXbK8fSB4p1WQneYkXPX71GW+jDuoeSgSkiSNYmprKAuSSklNxMXJqp4k2vDudoAsE7RaNwKWEU+jRummdR4Vjw7h21XgpTcKvFWi+IIw+G7Z05WQSM4ST8IFZHgLjacKwpRhJBChNr1bu4/H4dlxQwS329E9m7Hdjex9cq8qWP2otaUtGf9peJYNv2kaxWDxZWXRlWUnawBHraqr2nx34hhTClEogRO0mKkcSDeJe7VrhrTLipObOTf8ASLVT+0awjs2kGV9qM0bmNvnV+GCco/0XKnCDsFjFFbSg2glkGEqOsAeNDwyZaJ1lUxrS4ZwrSFOSYImwF+VEwwGcJAhJ0j6X8Ks0ecxqW+8pOxMi2lOW3cWta+oPq9HQlPad0QYgePoUjg7w0TN7GxoJmbQjTZU4JSNQdAJB+VOyD/nT+s04IKcqiJnmK9/p/k8z+9ccZBIozIKlBIoadYNWHD2x2kq0qiTpCRVsuMC2pLUwomNqnZSG4MGdxfrpQcEvI2RKkjc7gc6UPhOJlDkgyQOtQu2yvRKUkJZLrcpn3oNAxTTSn20LGYAzJtI5efnUh1YyEgXM266VAdBSQSVFY0A1NxP18qEUwOa+m4b9nHhhUK4WpLqUiVMrMK6a+vGj4LGttsqYxrbmGeQQChYynXW+w59Kl+w/FTjcMW3SkOtiIkT+8a1o+I4RjGtBvEttuA7OJmPCajnG+pGyztOno51xfiGBaR2jCdCoibd6d/W9c8xbrmNxSnHDIzWHK9dY4j7INdqVILaM1whDZJIETf41z/i/A1cMcJz52QQkqAylJjcX12O/Sq+J4R/QcjI8iqOivaVlASUyDYgJn7i9S8OqUIUISI3T3ahtoUnLuJvpU7DL/wBIKIJA1IXpVMiZJ/QyRcjKChO0bWtTlRnEEGNLa87/ADpqFCxmRqCQPrSA2VFhpmBMDlNIAItRDkiQMsXt4TTM/wD7B8qRxzuKUq4Kpn10+9C7X+5P6R+9MmAzTScyhVrhW87gCZ0uar8Nly5iYI6Va4UAHOTAHvRtWuRsWBMWQ21lBJWkX9erU/h2HDmID2LdTAOcIG5GgNVj+KQVmBCZso2miYPHFp0KBIn8to9WrNQdCZMyv1LPFPZX1jMdT3jqPh8qQuNMqWu5zWJJnT/NV7mKzJU2qCkGBI0FRH8S6Vk2hRkHYeNMsQqy3stMHxs8PxzbqCfeFpuLifpXYuB8TY4pg+2w7hywCUyAUzJGnr4iuBpguFxagVE3tarvgHHnuD4xt5orDf8AUE6gHUawRoYPIGss/GU1a2Pjzf5kdmxT5cwudpUwkmLWUBp8fpWf41gFugOZB2IQUGyRMRCTvpmFuQ5TR/Z32gw/EluNLCcrhzpSki8+8E3ve8G8E61K4i28jDYrs1gtLl1JWLApBkeJBGn5dqgScZUVpODOYcX4cnCYhX4dJDajKUkkkeifKoyRlEGy5sc0xFTfaVRYSqCoOdpdWkHlY23061Ss48qJDoEi5MR9/GvQinKFmeSajOiybKpEKJJNjOulIpcOFRMmPem+1MaczZVaeB0NI6sFV7nTxoUKI7/t2ykEXM60DtBya8/3pzqoSBF4iSP4oMq/MPnRQCpa1/apWJxBbaCJ1AKv2qOlQQBGguajOuFQufhVKjbsnySpUGS6onnOxooUYmMpGonUc6hoUD06UdCgpNwcwiDr/mnowDpXIJTzvQluFSI601KoWcpkRIv5UMnvnlcRXUMESuRB5gUTDOAOZVXDhvOx2NAmFg9aaN512rji+wGMXgnVNKUQjtEyJiDBgjrXWeH8TRxjBvMOOKKkNozvJScqyRsDpNwY563rmnDl4B7gC3XE/wDmlJulsKlQgCSdrE2B1IqZ7McWGEdWGyAhZKF5fdk6eZPwPQVDyMfl2j0ePcoqDf4S/axvtWg2SO1lbqoHIwOVoB+dYiYRkPOw0nrXQvaBxvEBrFqBDgUWzMkxBN78/qda546gMOqSQnKklOUiPC9PxZetB50ElGf9JWExJRCZGQnTlU8E7nKB/FUwWRGu23j/ABVhgHiqUFXeSBHhWmSH1EuOfxhlkFRsZKdJqP8A9z+g/vUlwwmJVcVEv6JrNGpVOLISR0tUZR60RSpFAKr1bFEU5WwiFRRUgmOyKZF40NR0mKd7ven4jSjQgTOqSoi++16I8ZczAQCAoDxAP3oLiswlXeMX9b091YKWuYQB8rfauoJ4m/hSgyOVCza09J0oHEztynAloXBUSZ29RU72cdSzxJsqb7RGRQUnSbfbX4VVpSXFIabSorUQAlIupRsBUl3BYnBlCnkFHfJSrUZk6xSSSao0xScZeRq+IPrXhsBJie0QpCbQqbeQ8zWW4kVDGOgCxMmOsVdvNO4nhbeIbAT2bn5gbkDTnt5VScQ74afSkQ4mI6i37VhhXiz0OS1LH187I6DYiFa6AU5DpbeC7g8xQAekUouZygGKpo8+6LlKsyAoGQRQf+qflQsA8CwUK1Bt4UXMjl/91M14uiiLtFILiKCdaIk5Uk9KFqZqxET2OmnoWRoYoVKJBrgBM0HQfCknROwmKbc6ikmDQCPBuaKgyUD+4VHBozRlQ6XrjiQ2+rDYxt9N1NOBaQehmrPi3H1cUabDqVh1AKcx/qEQPX3JJonF5lk8682SDblQ8UOptKka3hT3b8NXhVpgEZkLSLhQFxa8EQPEJqtcPaNuM5UgRmRA0VG1JwfFBnKe9KF5hG3rrR+KjssUkoaQ0kQUhBOWIERubbnnU+pF1rwXZTqVpClWoYXCpMz1OtHxLZS6opEoUSQQYqMoKChmmqF2QvphkuFtQUkmpH4z+yoFstzSynmPka5xTOUqGjSKAsQoiik0N0yZpkJJjZpySaaNa9NEQcTekm9em1JNChrF1p6VZZjWhzS1x1jpE1dv4TAsYPDhKnF4hSAt1c9xBP8ASBziCTVFRRiHCjJaNJi9BoaLS2S8AqSU3JI2FaHGsl3hzBUSl1CApSQQTlkifCAD6FUXDQMypSTaK0nCXwFuLBS4qBkKxoBqPDT4VPkft+FuKHpZS4pHZLJb0PujSBy89KhvpUtA3jTpV7xLDtMvNZoKHWwtsE7EkEdFA/MEHeqjEt9m6sJ/28xEE+FvpTwZjNFa5MyAI6UyTUpcKlJTHMigZE/mFa2Yt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://upload.wikimedia.org/wikipedia/commons/thumb/c/cc/D'apr%C3%A8s_Nicolas_de_Largilli%C3%A8re,_portrait_de_Voltaire_(Institut_et_Mus%C3%A9e_Voltaire)_-002.jpg/220px-D'apr%C3%A8s_Nicolas_de_Largilli%C3%A8re,_portrait_de_Voltaire_(Institut_et_Mus%C3%A9e_Voltaire)_-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3" y="1600200"/>
            <a:ext cx="225446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1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u="sng" dirty="0" smtClean="0"/>
              <a:t>Thomas Jefferson</a:t>
            </a:r>
            <a:endParaRPr lang="en-US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5486400" cy="4846320"/>
          </a:xfrm>
        </p:spPr>
        <p:txBody>
          <a:bodyPr>
            <a:normAutofit/>
          </a:bodyPr>
          <a:lstStyle/>
          <a:p>
            <a:r>
              <a:rPr lang="en-US" dirty="0" smtClean="0"/>
              <a:t>Beliefs: Influenced by </a:t>
            </a:r>
            <a:r>
              <a:rPr lang="en-US" b="1" dirty="0" smtClean="0">
                <a:solidFill>
                  <a:srgbClr val="00B0F0"/>
                </a:solidFill>
              </a:rPr>
              <a:t>Locke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1. Rights received at birth (</a:t>
            </a:r>
            <a:r>
              <a:rPr lang="en-US" b="1" dirty="0" smtClean="0">
                <a:solidFill>
                  <a:srgbClr val="00B0F0"/>
                </a:solidFill>
              </a:rPr>
              <a:t>unalienable rights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2.Government in power because the </a:t>
            </a:r>
            <a:r>
              <a:rPr lang="en-US" dirty="0" err="1" smtClean="0">
                <a:solidFill>
                  <a:schemeClr val="tx1"/>
                </a:solidFill>
              </a:rPr>
              <a:t>ppl</a:t>
            </a:r>
            <a:r>
              <a:rPr lang="en-US" dirty="0" smtClean="0">
                <a:solidFill>
                  <a:schemeClr val="tx1"/>
                </a:solidFill>
              </a:rPr>
              <a:t>. put it </a:t>
            </a:r>
            <a:r>
              <a:rPr lang="en-US" dirty="0" err="1" smtClean="0">
                <a:solidFill>
                  <a:schemeClr val="tx1"/>
                </a:solidFill>
              </a:rPr>
              <a:t>there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gov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. must do what the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ppl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. </a:t>
            </a:r>
            <a:r>
              <a:rPr lang="en-US" b="1" dirty="0" smtClean="0">
                <a:solidFill>
                  <a:srgbClr val="00B0F0"/>
                </a:solidFill>
                <a:sym typeface="Wingdings" pitchFamily="2" charset="2"/>
              </a:rPr>
              <a:t>want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Main author of the </a:t>
            </a:r>
            <a:r>
              <a:rPr lang="en-US" b="1" dirty="0" smtClean="0">
                <a:solidFill>
                  <a:srgbClr val="00B0F0"/>
                </a:solidFill>
              </a:rPr>
              <a:t>Declaration of Independence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His statement, “Life, liberty, and the pursuit of happiness” is similar to Locke’s idea.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447800"/>
            <a:ext cx="2971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330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3800"/>
            <a:ext cx="54864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733800"/>
            <a:ext cx="365759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6172200"/>
            <a:ext cx="860898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 smtClean="0"/>
              <a:t>James Madison</a:t>
            </a:r>
            <a:endParaRPr lang="en-US" sz="4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001000" cy="5227320"/>
          </a:xfrm>
        </p:spPr>
        <p:txBody>
          <a:bodyPr/>
          <a:lstStyle/>
          <a:p>
            <a:r>
              <a:rPr lang="en-US" dirty="0" smtClean="0"/>
              <a:t>Know as the “</a:t>
            </a:r>
            <a:r>
              <a:rPr lang="en-US" b="1" dirty="0" smtClean="0">
                <a:solidFill>
                  <a:srgbClr val="00B0F0"/>
                </a:solidFill>
              </a:rPr>
              <a:t>Father</a:t>
            </a:r>
            <a:r>
              <a:rPr lang="en-US" dirty="0" smtClean="0"/>
              <a:t> of the </a:t>
            </a:r>
            <a:r>
              <a:rPr lang="en-US" b="1" dirty="0" smtClean="0">
                <a:solidFill>
                  <a:srgbClr val="00B0F0"/>
                </a:solidFill>
              </a:rPr>
              <a:t>Constitution” </a:t>
            </a:r>
          </a:p>
          <a:p>
            <a:r>
              <a:rPr lang="en-US" dirty="0" smtClean="0"/>
              <a:t>Created the </a:t>
            </a:r>
            <a:r>
              <a:rPr lang="en-US" b="1" dirty="0" smtClean="0">
                <a:solidFill>
                  <a:srgbClr val="00B0F0"/>
                </a:solidFill>
              </a:rPr>
              <a:t>Federal</a:t>
            </a:r>
            <a:r>
              <a:rPr lang="en-US" dirty="0" smtClean="0"/>
              <a:t> system</a:t>
            </a:r>
          </a:p>
          <a:p>
            <a:pPr lvl="1"/>
            <a:r>
              <a:rPr lang="en-US" b="1" dirty="0" smtClean="0">
                <a:solidFill>
                  <a:srgbClr val="00B0F0"/>
                </a:solidFill>
              </a:rPr>
              <a:t>Gov. power </a:t>
            </a:r>
            <a:r>
              <a:rPr lang="en-US" dirty="0" smtClean="0"/>
              <a:t>divided between a </a:t>
            </a:r>
            <a:r>
              <a:rPr lang="en-US" b="1" dirty="0" smtClean="0">
                <a:solidFill>
                  <a:srgbClr val="00B0F0"/>
                </a:solidFill>
              </a:rPr>
              <a:t>central</a:t>
            </a:r>
            <a:r>
              <a:rPr lang="en-US" dirty="0" smtClean="0"/>
              <a:t> </a:t>
            </a:r>
            <a:r>
              <a:rPr lang="en-US" dirty="0" err="1" smtClean="0"/>
              <a:t>gov</a:t>
            </a:r>
            <a:r>
              <a:rPr lang="en-US" dirty="0" smtClean="0"/>
              <a:t>. and </a:t>
            </a:r>
            <a:r>
              <a:rPr lang="en-US" b="1" dirty="0" smtClean="0">
                <a:solidFill>
                  <a:srgbClr val="00B0F0"/>
                </a:solidFill>
              </a:rPr>
              <a:t>local </a:t>
            </a:r>
            <a:r>
              <a:rPr lang="en-US" dirty="0" err="1" smtClean="0"/>
              <a:t>gov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Came up with the idea for the </a:t>
            </a:r>
            <a:r>
              <a:rPr lang="en-US" b="1" dirty="0" smtClean="0">
                <a:solidFill>
                  <a:srgbClr val="00B0F0"/>
                </a:solidFill>
              </a:rPr>
              <a:t>Great Compromise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b="1" dirty="0" smtClean="0">
                <a:solidFill>
                  <a:srgbClr val="00B0F0"/>
                </a:solidFill>
                <a:sym typeface="Wingdings" pitchFamily="2" charset="2"/>
              </a:rPr>
              <a:t> bicameral </a:t>
            </a:r>
            <a:r>
              <a:rPr lang="en-US" dirty="0" smtClean="0">
                <a:sym typeface="Wingdings" pitchFamily="2" charset="2"/>
              </a:rPr>
              <a:t>Congress </a:t>
            </a:r>
            <a:r>
              <a:rPr lang="en-US" dirty="0" smtClean="0"/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033565"/>
            <a:ext cx="1447800" cy="82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6172200"/>
            <a:ext cx="534600" cy="89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19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510</Words>
  <Application>Microsoft Office PowerPoint</Application>
  <PresentationFormat>On-screen Show (4:3)</PresentationFormat>
  <Paragraphs>83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Opulent</vt:lpstr>
      <vt:lpstr>Warm-up #6</vt:lpstr>
      <vt:lpstr>The enlightenmenTt</vt:lpstr>
      <vt:lpstr>Who, what, AND WHERE?</vt:lpstr>
      <vt:lpstr>Enlightenment Thought Card Sort </vt:lpstr>
      <vt:lpstr>Enlightenment X-Rays</vt:lpstr>
      <vt:lpstr>John Locke</vt:lpstr>
      <vt:lpstr>Charles-Louis Montesquieu </vt:lpstr>
      <vt:lpstr>Jean-Jacques Rousseau</vt:lpstr>
      <vt:lpstr>Voltaire</vt:lpstr>
      <vt:lpstr>Thomas Jefferson</vt:lpstr>
      <vt:lpstr>James Madison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Josephine Schaller</dc:creator>
  <cp:lastModifiedBy>Josephine Schaller</cp:lastModifiedBy>
  <cp:revision>7</cp:revision>
  <dcterms:created xsi:type="dcterms:W3CDTF">2013-09-06T22:51:34Z</dcterms:created>
  <dcterms:modified xsi:type="dcterms:W3CDTF">2013-09-06T23:32:48Z</dcterms:modified>
</cp:coreProperties>
</file>