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1" r:id="rId9"/>
    <p:sldId id="263" r:id="rId10"/>
    <p:sldId id="264" r:id="rId11"/>
    <p:sldId id="266" r:id="rId12"/>
    <p:sldId id="267" r:id="rId13"/>
    <p:sldId id="272" r:id="rId14"/>
    <p:sldId id="273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9" d="100"/>
          <a:sy n="49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DD76F-7EFB-084B-845E-DDAF37DA8500}" type="datetimeFigureOut">
              <a:rPr lang="en-US" smtClean="0"/>
              <a:t>5/21/13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2937E-0BED-8A43-9C6E-55924A97B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96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054F69-CA1B-4F41-945E-72B706C8008A}" type="slidenum">
              <a:rPr lang="en-US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38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64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2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3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9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4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7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1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3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4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9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D91EA-7100-5F43-BECB-414975C32D52}" type="datetimeFigureOut">
              <a:rPr lang="en-US" smtClean="0"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5A41F-6D18-D34B-8BAC-E28472F49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9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Annotating a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 Quinta World History</a:t>
            </a:r>
          </a:p>
          <a:p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84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P90042372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14792" y="178976"/>
            <a:ext cx="509801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prstClr val="whit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Our goal with complex text is to </a:t>
            </a:r>
            <a:r>
              <a:rPr lang="en-US" sz="6000" b="1" dirty="0" smtClean="0">
                <a:solidFill>
                  <a:prstClr val="whit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slow </a:t>
            </a:r>
            <a:r>
              <a:rPr lang="en-US" sz="5000" b="1" dirty="0" smtClean="0">
                <a:solidFill>
                  <a:srgbClr val="008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you</a:t>
            </a:r>
            <a:r>
              <a:rPr lang="en-US" sz="6000" b="1" dirty="0" smtClean="0">
                <a:solidFill>
                  <a:prstClr val="whit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, </a:t>
            </a:r>
            <a:r>
              <a:rPr lang="en-US" sz="4800" b="1" dirty="0">
                <a:solidFill>
                  <a:prstClr val="whit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the </a:t>
            </a:r>
            <a:r>
              <a:rPr lang="en-US" sz="4800" b="1" dirty="0" smtClean="0">
                <a:solidFill>
                  <a:prstClr val="whit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reader, </a:t>
            </a:r>
            <a:r>
              <a:rPr lang="en-US" sz="4800" b="1" dirty="0">
                <a:solidFill>
                  <a:prstClr val="whit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down. </a:t>
            </a:r>
          </a:p>
        </p:txBody>
      </p:sp>
    </p:spTree>
    <p:extLst>
      <p:ext uri="{BB962C8B-B14F-4D97-AF65-F5344CB8AC3E}">
        <p14:creationId xmlns:p14="http://schemas.microsoft.com/office/powerpoint/2010/main" val="586372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3782" y="627196"/>
            <a:ext cx="623336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8000"/>
                </a:solidFill>
                <a:latin typeface="Calibri"/>
              </a:rPr>
              <a:t>Annotation</a:t>
            </a:r>
            <a:r>
              <a:rPr lang="en-US" sz="4000" dirty="0" smtClean="0">
                <a:solidFill>
                  <a:prstClr val="black"/>
                </a:solidFill>
                <a:latin typeface="Calibri"/>
              </a:rPr>
              <a:t> is a </a:t>
            </a:r>
            <a:r>
              <a:rPr lang="en-US" sz="5400" dirty="0" smtClean="0">
                <a:solidFill>
                  <a:prstClr val="black"/>
                </a:solidFill>
                <a:latin typeface="Calibri"/>
              </a:rPr>
              <a:t>note</a:t>
            </a:r>
            <a:r>
              <a:rPr lang="en-US" sz="4000" dirty="0" smtClean="0">
                <a:solidFill>
                  <a:prstClr val="black"/>
                </a:solidFill>
                <a:latin typeface="Calibri"/>
              </a:rPr>
              <a:t> of any form made while </a:t>
            </a:r>
            <a:r>
              <a:rPr lang="en-US" sz="5400" dirty="0" smtClean="0">
                <a:solidFill>
                  <a:prstClr val="black"/>
                </a:solidFill>
                <a:latin typeface="Calibri"/>
              </a:rPr>
              <a:t>reading</a:t>
            </a:r>
            <a:r>
              <a:rPr lang="en-US" sz="4000" dirty="0" smtClean="0">
                <a:solidFill>
                  <a:prstClr val="black"/>
                </a:solidFill>
                <a:latin typeface="Calibri"/>
              </a:rPr>
              <a:t> text. </a:t>
            </a: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 descr="pencil-ti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334000" y="3048000"/>
            <a:ext cx="38100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2455" y="5817246"/>
            <a:ext cx="8685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prstClr val="black"/>
                </a:solidFill>
                <a:latin typeface="Chalkduster"/>
                <a:cs typeface="Chalkduster"/>
              </a:rPr>
              <a:t>“Reading with a pencil.”</a:t>
            </a:r>
            <a:endParaRPr lang="en-US" sz="4800" dirty="0">
              <a:solidFill>
                <a:prstClr val="black"/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3524680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ginali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86" y="1805824"/>
            <a:ext cx="4445000" cy="3136900"/>
          </a:xfrm>
          <a:prstGeom prst="rect">
            <a:avLst/>
          </a:prstGeom>
          <a:ln w="76200" cmpd="sng">
            <a:solidFill>
              <a:schemeClr val="accent2">
                <a:lumMod val="75000"/>
              </a:schemeClr>
            </a:solidFill>
          </a:ln>
          <a:effectLst>
            <a:glow rad="241300">
              <a:schemeClr val="accent2">
                <a:lumMod val="75000"/>
                <a:alpha val="75000"/>
              </a:schemeClr>
            </a:glow>
          </a:effectLst>
        </p:spPr>
      </p:pic>
      <p:pic>
        <p:nvPicPr>
          <p:cNvPr id="5" name="Picture 4" descr="marginal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0216" y="2919904"/>
            <a:ext cx="4495640" cy="35694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  <a:effectLst>
            <a:glow rad="203200">
              <a:schemeClr val="accent6">
                <a:lumMod val="75000"/>
                <a:alpha val="75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2224596" y="188159"/>
            <a:ext cx="66812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>
                <a:solidFill>
                  <a:srgbClr val="008000"/>
                </a:solidFill>
                <a:latin typeface="Calibri"/>
              </a:rPr>
              <a:t>People have been annotating texts since there have been texts to annotate</a:t>
            </a:r>
            <a:r>
              <a:rPr lang="en-US" sz="4000" dirty="0" smtClean="0">
                <a:solidFill>
                  <a:prstClr val="white"/>
                </a:solidFill>
                <a:latin typeface="Calibri"/>
              </a:rPr>
              <a:t>.</a:t>
            </a:r>
            <a:endParaRPr lang="en-US" sz="40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3119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ighlight-in-book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8492"/>
            <a:ext cx="9144000" cy="58695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0345" y="280606"/>
            <a:ext cx="6483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8000"/>
                </a:solidFill>
                <a:latin typeface="Calibri"/>
              </a:rPr>
              <a:t>Annotation is </a:t>
            </a:r>
            <a:r>
              <a:rPr lang="en-US" sz="4000" u="sng" dirty="0" smtClean="0">
                <a:solidFill>
                  <a:srgbClr val="008000"/>
                </a:solidFill>
                <a:latin typeface="Calibri"/>
              </a:rPr>
              <a:t>not</a:t>
            </a:r>
            <a:r>
              <a:rPr lang="en-US" sz="4000" dirty="0" smtClean="0">
                <a:solidFill>
                  <a:srgbClr val="008000"/>
                </a:solidFill>
                <a:latin typeface="Calibri"/>
              </a:rPr>
              <a:t> highlighting. </a:t>
            </a:r>
            <a:endParaRPr lang="en-US" sz="4000" dirty="0">
              <a:solidFill>
                <a:srgbClr val="008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1699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324" y="803560"/>
            <a:ext cx="45360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8000"/>
                </a:solidFill>
                <a:latin typeface="Calibri"/>
              </a:rPr>
              <a:t>Annotation </a:t>
            </a:r>
            <a:r>
              <a:rPr lang="en-US" sz="5400" dirty="0" smtClean="0">
                <a:solidFill>
                  <a:prstClr val="black"/>
                </a:solidFill>
                <a:latin typeface="Calibri"/>
              </a:rPr>
              <a:t>slows down you, the reader, </a:t>
            </a:r>
            <a:r>
              <a:rPr lang="en-US" sz="4000" dirty="0" smtClean="0">
                <a:solidFill>
                  <a:prstClr val="black"/>
                </a:solidFill>
                <a:latin typeface="Calibri"/>
              </a:rPr>
              <a:t>in order to </a:t>
            </a:r>
            <a:r>
              <a:rPr lang="en-US" sz="5400" dirty="0" smtClean="0">
                <a:solidFill>
                  <a:prstClr val="black"/>
                </a:solidFill>
                <a:latin typeface="Calibri"/>
              </a:rPr>
              <a:t>deepen understanding</a:t>
            </a:r>
            <a:r>
              <a:rPr lang="en-US" sz="4000" dirty="0" smtClean="0">
                <a:solidFill>
                  <a:prstClr val="black"/>
                </a:solidFill>
                <a:latin typeface="Calibri"/>
              </a:rPr>
              <a:t>. </a:t>
            </a: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 descr="the-next-step_image-4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517" y="0"/>
            <a:ext cx="4678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74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Annotations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 fontScale="85000" lnSpcReduction="10000"/>
          </a:bodyPr>
          <a:lstStyle/>
          <a:p>
            <a:r>
              <a:rPr lang="en-US" u="sng" dirty="0" smtClean="0">
                <a:solidFill>
                  <a:srgbClr val="008000"/>
                </a:solidFill>
              </a:rPr>
              <a:t>Underline</a:t>
            </a:r>
            <a:r>
              <a:rPr lang="en-US" dirty="0" smtClean="0"/>
              <a:t> for major points/Vertical lines    in the margin for statements that are too long to be underlined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Star</a:t>
            </a:r>
            <a:r>
              <a:rPr lang="en-US" dirty="0" smtClean="0"/>
              <a:t>      to emphasize the most important statements</a:t>
            </a:r>
          </a:p>
          <a:p>
            <a:r>
              <a:rPr lang="en-US" b="1" dirty="0" smtClean="0"/>
              <a:t>Numerate arguments (</a:t>
            </a:r>
            <a:r>
              <a:rPr lang="en-US" b="1" dirty="0" smtClean="0">
                <a:solidFill>
                  <a:srgbClr val="008000"/>
                </a:solidFill>
              </a:rPr>
              <a:t>numbers</a:t>
            </a:r>
            <a:r>
              <a:rPr lang="en-US" b="1" dirty="0" smtClean="0"/>
              <a:t>)</a:t>
            </a:r>
            <a:r>
              <a:rPr lang="en-US" dirty="0" smtClean="0"/>
              <a:t> in the margins to indicate sequence of points to develop an argument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Draw an arrow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8000"/>
                </a:solidFill>
              </a:rPr>
              <a:t>↵</a:t>
            </a:r>
            <a:r>
              <a:rPr lang="en-US" dirty="0" smtClean="0"/>
              <a:t>) when you make a connection to something inside the text, or to an idea or experience outside the text. Briefly note your connections. </a:t>
            </a:r>
          </a:p>
          <a:p>
            <a:r>
              <a:rPr lang="en-US" dirty="0" smtClean="0"/>
              <a:t>Mark </a:t>
            </a:r>
            <a:r>
              <a:rPr lang="en-US" dirty="0" smtClean="0">
                <a:solidFill>
                  <a:srgbClr val="008000"/>
                </a:solidFill>
              </a:rPr>
              <a:t>EX</a:t>
            </a:r>
            <a:r>
              <a:rPr lang="en-US" dirty="0" smtClean="0"/>
              <a:t> when the author provides an example.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635750" y="1600200"/>
            <a:ext cx="0" cy="46037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1476375" y="2857500"/>
            <a:ext cx="365125" cy="317500"/>
          </a:xfrm>
          <a:prstGeom prst="star5">
            <a:avLst/>
          </a:prstGeom>
          <a:ln>
            <a:solidFill>
              <a:srgbClr val="008000"/>
            </a:solidFill>
          </a:ln>
          <a:effectLst>
            <a:outerShdw blurRad="40000" dist="23000" dir="5400000" rotWithShape="0">
              <a:srgbClr val="008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46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nut 3"/>
          <p:cNvSpPr/>
          <p:nvPr/>
        </p:nvSpPr>
        <p:spPr>
          <a:xfrm>
            <a:off x="587375" y="2492375"/>
            <a:ext cx="1619250" cy="730250"/>
          </a:xfrm>
          <a:prstGeom prst="donut">
            <a:avLst/>
          </a:prstGeom>
          <a:ln>
            <a:solidFill>
              <a:srgbClr val="008000"/>
            </a:solidFill>
          </a:ln>
          <a:effectLst>
            <a:outerShdw blurRad="40000" dist="23000" dir="5400000" rotWithShape="0">
              <a:srgbClr val="008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Annotations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Page numbers </a:t>
            </a:r>
            <a:r>
              <a:rPr lang="en-US" dirty="0" smtClean="0"/>
              <a:t>in the margin to indicate other places the author makes the same point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Circles</a:t>
            </a:r>
            <a:r>
              <a:rPr lang="en-US" dirty="0" smtClean="0"/>
              <a:t> for key words or phrases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Questions (?)</a:t>
            </a:r>
            <a:r>
              <a:rPr lang="en-US" b="1" dirty="0" smtClean="0"/>
              <a:t> </a:t>
            </a:r>
            <a:r>
              <a:rPr lang="en-US" dirty="0" smtClean="0"/>
              <a:t>in the margin or at the top or bottom of the page that come to mind while reading</a:t>
            </a:r>
          </a:p>
          <a:p>
            <a:r>
              <a:rPr lang="en-US" b="1" dirty="0">
                <a:solidFill>
                  <a:srgbClr val="008000"/>
                </a:solidFill>
              </a:rPr>
              <a:t>E</a:t>
            </a:r>
            <a:r>
              <a:rPr lang="en-US" b="1" dirty="0" smtClean="0">
                <a:solidFill>
                  <a:srgbClr val="008000"/>
                </a:solidFill>
              </a:rPr>
              <a:t>xclamation mark (!) </a:t>
            </a:r>
            <a:r>
              <a:rPr lang="en-US" dirty="0" smtClean="0"/>
              <a:t>for things that surprise you, and briefly note what it was that caught your attention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182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notated-text-1-21d4bek-985x102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3060" y="0"/>
            <a:ext cx="659680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3609" y="1390876"/>
            <a:ext cx="2389007" cy="23083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Modeled annotation in </a:t>
            </a:r>
            <a:r>
              <a:rPr lang="en-US" sz="3600" dirty="0">
                <a:solidFill>
                  <a:prstClr val="black"/>
                </a:solidFill>
                <a:latin typeface="Calibri"/>
              </a:rPr>
              <a:t>S</a:t>
            </a:r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eventh Grade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7142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ent annotation 6th.JPG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491" y="289696"/>
            <a:ext cx="4662995" cy="62173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53590" y="1827314"/>
            <a:ext cx="30918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prstClr val="black"/>
                </a:solidFill>
                <a:latin typeface="Calibri"/>
              </a:rPr>
              <a:t>Student annotation in 6</a:t>
            </a:r>
            <a:r>
              <a:rPr lang="en-US" sz="4400" baseline="30000" dirty="0" smtClean="0">
                <a:solidFill>
                  <a:prstClr val="black"/>
                </a:solidFill>
                <a:latin typeface="Calibri"/>
              </a:rPr>
              <a:t>th</a:t>
            </a:r>
            <a:r>
              <a:rPr lang="en-US" sz="4400" dirty="0" smtClean="0">
                <a:solidFill>
                  <a:prstClr val="black"/>
                </a:solidFill>
                <a:latin typeface="Calibri"/>
              </a:rPr>
              <a:t> grade</a:t>
            </a:r>
            <a:endParaRPr lang="en-US" sz="4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3589" y="5738255"/>
            <a:ext cx="3336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Student sample from Leigh McEwen, AEA 9, Iowa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893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ad not taken annotation.jpg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48465" y="1517504"/>
            <a:ext cx="1617871" cy="18158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/>
              <a:t>Modeling in 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Grade English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489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ggingannotated000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373" y="0"/>
            <a:ext cx="53726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8007" y="952448"/>
            <a:ext cx="31147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Student annotation in 11</a:t>
            </a:r>
            <a:r>
              <a:rPr lang="en-US" sz="4800" baseline="30000" dirty="0" smtClean="0"/>
              <a:t>th</a:t>
            </a:r>
            <a:r>
              <a:rPr lang="en-US" sz="4800" dirty="0" smtClean="0"/>
              <a:t> grade English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30300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you annotate- what next?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you annotate, transfer your margin notes into the “8 stages of flow-map chart”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708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fellow writers talk?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Tell your fellow write what you liked best.</a:t>
            </a:r>
          </a:p>
          <a:p>
            <a:r>
              <a:rPr lang="en-US" dirty="0" smtClean="0"/>
              <a:t>2. Retell the story or main ideas in your own words.</a:t>
            </a:r>
          </a:p>
          <a:p>
            <a:r>
              <a:rPr lang="en-US" dirty="0" smtClean="0"/>
              <a:t>3. Ask questions about the parts you don’t understand.</a:t>
            </a:r>
          </a:p>
          <a:p>
            <a:r>
              <a:rPr lang="en-US" dirty="0" smtClean="0"/>
              <a:t>4. Give your fellow writer your good ideas about making it even better.</a:t>
            </a:r>
          </a:p>
          <a:p>
            <a:r>
              <a:rPr lang="en-US" dirty="0" smtClean="0"/>
              <a:t>5. Thank the writer for sharing his or her writing with you.</a:t>
            </a:r>
          </a:p>
        </p:txBody>
      </p:sp>
    </p:spTree>
    <p:extLst>
      <p:ext uri="{BB962C8B-B14F-4D97-AF65-F5344CB8AC3E}">
        <p14:creationId xmlns:p14="http://schemas.microsoft.com/office/powerpoint/2010/main" val="277290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863600"/>
            <a:ext cx="7772400" cy="5994400"/>
          </a:xfrm>
          <a:solidFill>
            <a:schemeClr val="bg1"/>
          </a:solidFill>
          <a:ln w="57150">
            <a:solidFill>
              <a:srgbClr val="E3138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Times" charset="0"/>
              </a:rPr>
              <a:t>Making a claim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I think that_________, because ________________.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Although I agree that ______________, I still think that _________.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She says ______, and I agree, because _________.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Times" charset="0"/>
              </a:rPr>
              <a:t>Supporting/critiquing a claim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Her idea that __________ is supported by _______________, ___________, and _______.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For example, ________________ shows that ________________.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They say that ___________ , but  _______, _____, and ____ say differently.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Times" charset="0"/>
              </a:rPr>
              <a:t>Introducing and addressing a counterargument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Of course, you might disagree and say that _________________.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Some might say _________, but I would say that _____________.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While it is true that __________, that does not always mean that _________.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Times" charset="0"/>
              </a:rPr>
              <a:t>Stating a conclusion or summing up an argument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In conclusion, I believe ____________________.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In sum: _____________ is shown by _____________ and ______________.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dirty="0">
                <a:latin typeface="Times" charset="0"/>
              </a:rPr>
              <a:t>For these reasons, _______________ should be ________________.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1750"/>
            <a:ext cx="8229600" cy="920750"/>
          </a:xfrm>
        </p:spPr>
        <p:txBody>
          <a:bodyPr/>
          <a:lstStyle/>
          <a:p>
            <a:r>
              <a:rPr lang="en-US" dirty="0" smtClean="0"/>
              <a:t>Sample:  Applying Text to Speaking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6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62341"/>
            <a:ext cx="7907867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Develop </a:t>
            </a:r>
            <a:r>
              <a:rPr lang="en-US" b="1" dirty="0" smtClean="0"/>
              <a:t>Text</a:t>
            </a:r>
            <a:r>
              <a:rPr lang="en-US" b="1" dirty="0"/>
              <a:t>-dependent </a:t>
            </a:r>
            <a:r>
              <a:rPr lang="en-US" b="1" dirty="0" smtClean="0"/>
              <a:t>Questions </a:t>
            </a:r>
            <a:r>
              <a:rPr lang="en-US" b="1" dirty="0"/>
              <a:t>for Y</a:t>
            </a:r>
            <a:r>
              <a:rPr lang="en-US" b="1" dirty="0" smtClean="0"/>
              <a:t>our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08" y="1805341"/>
            <a:ext cx="6894526" cy="430759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q"/>
            </a:pPr>
            <a:r>
              <a:rPr lang="en-US" dirty="0"/>
              <a:t>Do the questions require the reader to return to the text?</a:t>
            </a:r>
          </a:p>
          <a:p>
            <a:pPr>
              <a:buFont typeface="Wingdings" charset="2"/>
              <a:buChar char="q"/>
            </a:pPr>
            <a:r>
              <a:rPr lang="en-US" dirty="0"/>
              <a:t>Do the questions require the reader to use evidence to support his or her ideas or claims?</a:t>
            </a:r>
          </a:p>
          <a:p>
            <a:pPr>
              <a:buFont typeface="Wingdings" charset="2"/>
              <a:buChar char="q"/>
            </a:pPr>
            <a:r>
              <a:rPr lang="en-US" dirty="0"/>
              <a:t>Do the questions move from text-explicit to text-implicit knowledge?</a:t>
            </a:r>
          </a:p>
          <a:p>
            <a:pPr>
              <a:buFont typeface="Wingdings" charset="2"/>
              <a:buChar char="q"/>
            </a:pPr>
            <a:r>
              <a:rPr lang="en-US" dirty="0"/>
              <a:t>Are there questions that require the reader to analyze, evaluate, and create?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question mar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134" y="4498154"/>
            <a:ext cx="1457795" cy="14577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476748">
            <a:off x="6671734" y="2500703"/>
            <a:ext cx="219708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Table Leaders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2175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1824</TotalTime>
  <Words>581</Words>
  <Application>Microsoft Macintosh PowerPoint</Application>
  <PresentationFormat>On-screen Show (4:3)</PresentationFormat>
  <Paragraphs>57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Annotating a Text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 Annotations</vt:lpstr>
      <vt:lpstr>General Annotations</vt:lpstr>
      <vt:lpstr>PowerPoint Presentation</vt:lpstr>
      <vt:lpstr>PowerPoint Presentation</vt:lpstr>
      <vt:lpstr>PowerPoint Presentation</vt:lpstr>
      <vt:lpstr>PowerPoint Presentation</vt:lpstr>
      <vt:lpstr>After you annotate- what next?</vt:lpstr>
      <vt:lpstr>How fellow writers talk?</vt:lpstr>
      <vt:lpstr>Sample:  Applying Text to Speaking</vt:lpstr>
      <vt:lpstr>Develop Text-dependent Questions for Your Reading</vt:lpstr>
    </vt:vector>
  </TitlesOfParts>
  <Company>La Quinta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 Fisher</dc:creator>
  <cp:lastModifiedBy>Teacher Wells</cp:lastModifiedBy>
  <cp:revision>4</cp:revision>
  <dcterms:created xsi:type="dcterms:W3CDTF">2013-05-20T20:53:34Z</dcterms:created>
  <dcterms:modified xsi:type="dcterms:W3CDTF">2013-05-22T19:30:01Z</dcterms:modified>
</cp:coreProperties>
</file>