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9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9A41-9BD9-466A-A1D4-72E06C426076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C5836D-0485-4E14-944F-4D5B9AA4A92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9A41-9BD9-466A-A1D4-72E06C426076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5836D-0485-4E14-944F-4D5B9AA4A9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9A41-9BD9-466A-A1D4-72E06C426076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5836D-0485-4E14-944F-4D5B9AA4A9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A19A41-9BD9-466A-A1D4-72E06C426076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1C5836D-0485-4E14-944F-4D5B9AA4A92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9A41-9BD9-466A-A1D4-72E06C426076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5836D-0485-4E14-944F-4D5B9AA4A92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9A41-9BD9-466A-A1D4-72E06C426076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5836D-0485-4E14-944F-4D5B9AA4A92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5836D-0485-4E14-944F-4D5B9AA4A92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9A41-9BD9-466A-A1D4-72E06C426076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9A41-9BD9-466A-A1D4-72E06C426076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5836D-0485-4E14-944F-4D5B9AA4A92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9A41-9BD9-466A-A1D4-72E06C426076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5836D-0485-4E14-944F-4D5B9AA4A9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A19A41-9BD9-466A-A1D4-72E06C426076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C5836D-0485-4E14-944F-4D5B9AA4A92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9A41-9BD9-466A-A1D4-72E06C426076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C5836D-0485-4E14-944F-4D5B9AA4A92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7A19A41-9BD9-466A-A1D4-72E06C426076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1C5836D-0485-4E14-944F-4D5B9AA4A92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b="1" dirty="0" smtClean="0"/>
              <a:t>EQ: How do scientist use </a:t>
            </a:r>
            <a:r>
              <a:rPr lang="en-US" sz="3200" b="1" dirty="0" err="1" smtClean="0"/>
              <a:t>Punnett</a:t>
            </a:r>
            <a:r>
              <a:rPr lang="en-US" sz="3200" b="1" dirty="0" smtClean="0"/>
              <a:t> squares to predict the genetics of an individual?</a:t>
            </a:r>
            <a:endParaRPr lang="en-US" sz="32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305800" cy="2957732"/>
          </a:xfrm>
        </p:spPr>
        <p:txBody>
          <a:bodyPr/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5-1</a:t>
            </a:r>
            <a:b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Mendel Genetics </a:t>
            </a:r>
            <a:b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Heredity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418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offspring of crosses between parents with different traits are called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Alleles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Hybrids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Gametes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Dominant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67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particular form of a trait is always present when the allele controlling it is present, then the allele must be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Mixed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Recessive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Hybrid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Dominant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14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likelihood that an event will occur is called probability</a:t>
            </a:r>
          </a:p>
          <a:p>
            <a:r>
              <a:rPr lang="en-US" dirty="0" smtClean="0"/>
              <a:t>The principle of probability can be used to predict the outcomes of genetic crosses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Genetics and Probability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76600"/>
            <a:ext cx="2971800" cy="343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67087"/>
            <a:ext cx="338137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67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possible gene combinations resulting from a genetic cross can be determined by using a </a:t>
            </a:r>
            <a:r>
              <a:rPr lang="en-US" dirty="0" err="1" smtClean="0"/>
              <a:t>Punnett</a:t>
            </a:r>
            <a:r>
              <a:rPr lang="en-US" dirty="0" smtClean="0"/>
              <a:t> Square</a:t>
            </a:r>
          </a:p>
          <a:p>
            <a:r>
              <a:rPr lang="en-US" dirty="0" smtClean="0"/>
              <a:t>Capital letter represent the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dominant allele</a:t>
            </a:r>
          </a:p>
          <a:p>
            <a:r>
              <a:rPr lang="en-US" dirty="0" smtClean="0"/>
              <a:t>Lowercase letter represents </a:t>
            </a:r>
          </a:p>
          <a:p>
            <a:pPr marL="0" indent="0">
              <a:buNone/>
            </a:pPr>
            <a:r>
              <a:rPr lang="en-US" dirty="0" smtClean="0"/>
              <a:t>   the recessive allele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Punnett</a:t>
            </a:r>
            <a:r>
              <a:rPr lang="en-US" dirty="0" smtClean="0"/>
              <a:t> Squares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90800"/>
            <a:ext cx="3403415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672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Organisms that have two identical alleles for a trait are called homozygous (TT or </a:t>
            </a:r>
            <a:r>
              <a:rPr lang="en-US" dirty="0" err="1" smtClean="0"/>
              <a:t>tt</a:t>
            </a:r>
            <a:r>
              <a:rPr lang="en-US" dirty="0" smtClean="0"/>
              <a:t>); considered to be true-breeding for a trait</a:t>
            </a:r>
          </a:p>
          <a:p>
            <a:r>
              <a:rPr lang="en-US" dirty="0" smtClean="0"/>
              <a:t>Organisms that have two different alleles for a trait are called heterozygous (</a:t>
            </a:r>
            <a:r>
              <a:rPr lang="en-US" dirty="0" err="1" smtClean="0"/>
              <a:t>Tt</a:t>
            </a:r>
            <a:r>
              <a:rPr lang="en-US" dirty="0" smtClean="0"/>
              <a:t>); considered to be a hybrid for a trait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Punnett</a:t>
            </a:r>
            <a:r>
              <a:rPr lang="en-US" dirty="0" smtClean="0"/>
              <a:t> Squares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74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3999"/>
            <a:ext cx="4038600" cy="5059363"/>
          </a:xfrm>
        </p:spPr>
        <p:txBody>
          <a:bodyPr/>
          <a:lstStyle/>
          <a:p>
            <a:r>
              <a:rPr lang="en-US" dirty="0" smtClean="0"/>
              <a:t>Phenotype: physical characteristic</a:t>
            </a:r>
          </a:p>
          <a:p>
            <a:r>
              <a:rPr lang="en-US" dirty="0" smtClean="0"/>
              <a:t>Genotype: the genetic makeup</a:t>
            </a:r>
          </a:p>
          <a:p>
            <a:r>
              <a:rPr lang="en-US" dirty="0" err="1" smtClean="0"/>
              <a:t>Punnett</a:t>
            </a:r>
            <a:r>
              <a:rPr lang="en-US" dirty="0" smtClean="0"/>
              <a:t> square to the right has only 2 phenotypes: Tall or Short</a:t>
            </a:r>
          </a:p>
          <a:p>
            <a:r>
              <a:rPr lang="en-US" dirty="0" smtClean="0"/>
              <a:t>Genotypes: TT, </a:t>
            </a:r>
            <a:r>
              <a:rPr lang="en-US" dirty="0" err="1" smtClean="0"/>
              <a:t>Tt</a:t>
            </a:r>
            <a:r>
              <a:rPr lang="en-US" dirty="0" smtClean="0"/>
              <a:t> and </a:t>
            </a:r>
            <a:r>
              <a:rPr lang="en-US" dirty="0" err="1" smtClean="0"/>
              <a:t>tt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Punnett</a:t>
            </a:r>
            <a:r>
              <a:rPr lang="en-US" dirty="0" smtClean="0"/>
              <a:t> Squares	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4191000" cy="5097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16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3999"/>
            <a:ext cx="3581400" cy="4900613"/>
          </a:xfrm>
        </p:spPr>
        <p:txBody>
          <a:bodyPr/>
          <a:lstStyle/>
          <a:p>
            <a:r>
              <a:rPr lang="en-US" dirty="0" smtClean="0"/>
              <a:t>The plants have different genotypes (TT and </a:t>
            </a:r>
            <a:r>
              <a:rPr lang="en-US" dirty="0" err="1" smtClean="0"/>
              <a:t>Tt</a:t>
            </a:r>
            <a:r>
              <a:rPr lang="en-US" dirty="0" smtClean="0"/>
              <a:t>), but they have the same phenotype (tall)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Punnett</a:t>
            </a:r>
            <a:r>
              <a:rPr lang="en-US" dirty="0" smtClean="0"/>
              <a:t> Squares	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62000"/>
            <a:ext cx="3962400" cy="572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16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524000"/>
            <a:ext cx="4191000" cy="4572000"/>
          </a:xfrm>
        </p:spPr>
        <p:txBody>
          <a:bodyPr/>
          <a:lstStyle/>
          <a:p>
            <a:r>
              <a:rPr lang="en-US" dirty="0" smtClean="0"/>
              <a:t>¼ of the F</a:t>
            </a:r>
            <a:r>
              <a:rPr lang="en-US" baseline="-25000" dirty="0" smtClean="0"/>
              <a:t>2 </a:t>
            </a:r>
            <a:r>
              <a:rPr lang="en-US" dirty="0" smtClean="0"/>
              <a:t>plants have two alleles for tallness (TT)</a:t>
            </a:r>
          </a:p>
          <a:p>
            <a:r>
              <a:rPr lang="en-US" dirty="0" smtClean="0"/>
              <a:t>2/4 or half have allele for tall (T) and one for short (t)</a:t>
            </a:r>
          </a:p>
          <a:p>
            <a:r>
              <a:rPr lang="en-US" dirty="0" smtClean="0"/>
              <a:t>¼ of the F</a:t>
            </a:r>
            <a:r>
              <a:rPr lang="en-US" baseline="-25000" dirty="0" smtClean="0"/>
              <a:t>2</a:t>
            </a:r>
            <a:r>
              <a:rPr lang="en-US" dirty="0" smtClean="0"/>
              <a:t> have two alleles for short (</a:t>
            </a:r>
            <a:r>
              <a:rPr lang="en-US" dirty="0" err="1" smtClean="0"/>
              <a:t>tt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and Segregation	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47799"/>
            <a:ext cx="4303713" cy="46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87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Organisms that have two different alleles for a particular trait are said to be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Hybrid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Heterozygous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Homozygous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Recessive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82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F</a:t>
            </a:r>
            <a:r>
              <a:rPr lang="en-US" baseline="-25000" dirty="0" smtClean="0"/>
              <a:t>1</a:t>
            </a:r>
            <a:r>
              <a:rPr lang="en-US" dirty="0" smtClean="0"/>
              <a:t> plants that are homozygous for shortness (</a:t>
            </a:r>
            <a:r>
              <a:rPr lang="en-US" dirty="0" err="1" smtClean="0"/>
              <a:t>tt</a:t>
            </a:r>
            <a:r>
              <a:rPr lang="en-US" dirty="0" smtClean="0"/>
              <a:t>) are crossed. What percentage of the offspring will be tall?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100%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50%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0%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25%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88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5715000" cy="4572000"/>
          </a:xfrm>
        </p:spPr>
        <p:txBody>
          <a:bodyPr/>
          <a:lstStyle/>
          <a:p>
            <a:r>
              <a:rPr lang="en-US" dirty="0" smtClean="0"/>
              <a:t>Genetics is the scientific study of heredity.</a:t>
            </a:r>
          </a:p>
          <a:p>
            <a:endParaRPr lang="en-US" dirty="0"/>
          </a:p>
          <a:p>
            <a:r>
              <a:rPr lang="en-US" dirty="0" err="1" smtClean="0"/>
              <a:t>Gregor</a:t>
            </a:r>
            <a:r>
              <a:rPr lang="en-US" dirty="0" smtClean="0"/>
              <a:t> Mendel was an Austrian monk . His work was important to the understanding of heredity</a:t>
            </a:r>
          </a:p>
          <a:p>
            <a:endParaRPr lang="en-US" dirty="0"/>
          </a:p>
          <a:p>
            <a:r>
              <a:rPr lang="en-US" dirty="0" smtClean="0"/>
              <a:t>Mendel carried out his work with ordinary peas.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Gregor</a:t>
            </a:r>
            <a:r>
              <a:rPr lang="en-US" dirty="0" smtClean="0"/>
              <a:t> Mendel’s Peas	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31623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51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52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4038600" cy="4572000"/>
          </a:xfrm>
        </p:spPr>
        <p:txBody>
          <a:bodyPr/>
          <a:lstStyle/>
          <a:p>
            <a:r>
              <a:rPr lang="en-US" dirty="0" smtClean="0"/>
              <a:t>Cross-Pollination</a:t>
            </a:r>
          </a:p>
          <a:p>
            <a:pPr lvl="1"/>
            <a:r>
              <a:rPr lang="en-US" dirty="0" smtClean="0"/>
              <a:t>Mendel was able to produce</a:t>
            </a:r>
          </a:p>
          <a:p>
            <a:pPr marL="365760" lvl="1" indent="0">
              <a:buNone/>
            </a:pPr>
            <a:r>
              <a:rPr lang="en-US" dirty="0"/>
              <a:t> </a:t>
            </a:r>
            <a:r>
              <a:rPr lang="en-US" dirty="0" smtClean="0"/>
              <a:t>   seeds that had two                                                       different parents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Gregor</a:t>
            </a:r>
            <a:r>
              <a:rPr lang="en-US" dirty="0" smtClean="0"/>
              <a:t> Mendel’s Peas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86840"/>
            <a:ext cx="4495800" cy="373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82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724400" cy="4572000"/>
          </a:xfrm>
        </p:spPr>
        <p:txBody>
          <a:bodyPr/>
          <a:lstStyle/>
          <a:p>
            <a:r>
              <a:rPr lang="en-US" dirty="0" smtClean="0"/>
              <a:t>A trait is a specific characteristic that varies form one individual to another</a:t>
            </a:r>
          </a:p>
          <a:p>
            <a:r>
              <a:rPr lang="en-US" dirty="0" smtClean="0"/>
              <a:t>Mendel studied seven pea plant traits, each with two contrasting expressions.</a:t>
            </a:r>
          </a:p>
          <a:p>
            <a:r>
              <a:rPr lang="en-US" dirty="0" smtClean="0"/>
              <a:t>Mendel studied the off-spring of parent plants that were cross-pollinated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 and Dominance	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"/>
            <a:ext cx="228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49" y="4038600"/>
            <a:ext cx="3092451" cy="231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76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offspring (F</a:t>
            </a:r>
            <a:r>
              <a:rPr lang="en-US" baseline="-25000" dirty="0" smtClean="0"/>
              <a:t>1</a:t>
            </a:r>
            <a:r>
              <a:rPr lang="en-US" dirty="0"/>
              <a:t>)</a:t>
            </a:r>
            <a:r>
              <a:rPr lang="en-US" dirty="0" smtClean="0"/>
              <a:t> of crosses between parents (P) with different traits are called hybrids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 and Dominance	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20274"/>
            <a:ext cx="5562600" cy="420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20274"/>
            <a:ext cx="55626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97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Mendel’s first conclusion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that biological inheritance is determined by factors that are passed from one generation to the next.</a:t>
            </a:r>
          </a:p>
          <a:p>
            <a:r>
              <a:rPr lang="en-US" dirty="0" smtClean="0"/>
              <a:t>Today, scientists call the factors that determine traits genes</a:t>
            </a:r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352800"/>
            <a:ext cx="4401532" cy="336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46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trait Mendel studied was controlled by one gene that occurred in two contrasting forms that produced different expressions</a:t>
            </a:r>
          </a:p>
          <a:p>
            <a:r>
              <a:rPr lang="en-US" dirty="0" smtClean="0"/>
              <a:t>The different forms of a gene are called alleles</a:t>
            </a:r>
          </a:p>
          <a:p>
            <a:endParaRPr lang="en-US" dirty="0"/>
          </a:p>
          <a:p>
            <a:r>
              <a:rPr lang="en-US" dirty="0" smtClean="0"/>
              <a:t>Mendel’s second conclusion is called the principle of dominance</a:t>
            </a:r>
          </a:p>
          <a:p>
            <a:r>
              <a:rPr lang="en-US" dirty="0" smtClean="0"/>
              <a:t>The </a:t>
            </a:r>
            <a:r>
              <a:rPr lang="en-US" dirty="0"/>
              <a:t>principle of dominance states that some alleles are dominant and others are recessive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Mendel’s Conclusions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41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r>
              <a:rPr lang="en-US" dirty="0" smtClean="0"/>
              <a:t>Mendel crossed the F</a:t>
            </a:r>
            <a:r>
              <a:rPr lang="en-US" baseline="-25000" dirty="0" smtClean="0"/>
              <a:t>1</a:t>
            </a:r>
            <a:r>
              <a:rPr lang="en-US" dirty="0" smtClean="0"/>
              <a:t> generation with itself to produce the F</a:t>
            </a:r>
            <a:r>
              <a:rPr lang="en-US" baseline="-25000" dirty="0" smtClean="0"/>
              <a:t>2 </a:t>
            </a:r>
            <a:r>
              <a:rPr lang="en-US" dirty="0"/>
              <a:t> </a:t>
            </a:r>
            <a:r>
              <a:rPr lang="en-US" dirty="0" smtClean="0"/>
              <a:t>generation</a:t>
            </a:r>
          </a:p>
          <a:p>
            <a:r>
              <a:rPr lang="en-US" dirty="0" smtClean="0"/>
              <a:t>The traits controlled by recessive alleles reappeared in one fourth of the F</a:t>
            </a:r>
            <a:r>
              <a:rPr lang="en-US" baseline="-25000" dirty="0" smtClean="0"/>
              <a:t>2</a:t>
            </a:r>
            <a:r>
              <a:rPr lang="en-US" dirty="0" smtClean="0"/>
              <a:t> plants.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Segregation	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599"/>
            <a:ext cx="8305800" cy="3671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reappearance of the trait controlled by the recessive allele indicated that at some point the allele for shortness had been segregated from the allele for tallness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Segregation	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95600"/>
            <a:ext cx="4286250" cy="3784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50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93</TotalTime>
  <Words>577</Words>
  <Application>Microsoft Office PowerPoint</Application>
  <PresentationFormat>On-screen Show (4:3)</PresentationFormat>
  <Paragraphs>82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Paper</vt:lpstr>
      <vt:lpstr>Ch. 5-1 Mendel Genetics  and Heredity</vt:lpstr>
      <vt:lpstr>Gregor Mendel’s Peas </vt:lpstr>
      <vt:lpstr>Gregor Mendel’s Peas</vt:lpstr>
      <vt:lpstr>Genes and Dominance </vt:lpstr>
      <vt:lpstr>Genes and Dominance </vt:lpstr>
      <vt:lpstr>Mendel’s first conclusion </vt:lpstr>
      <vt:lpstr>Mendel’s Conclusions </vt:lpstr>
      <vt:lpstr>Segregation </vt:lpstr>
      <vt:lpstr>Segregation </vt:lpstr>
      <vt:lpstr>Question 1</vt:lpstr>
      <vt:lpstr>Question 2 </vt:lpstr>
      <vt:lpstr>Genetics and Probability</vt:lpstr>
      <vt:lpstr>Punnett Squares</vt:lpstr>
      <vt:lpstr>Punnett Squares</vt:lpstr>
      <vt:lpstr>Punnett Squares </vt:lpstr>
      <vt:lpstr>Punnett Squares </vt:lpstr>
      <vt:lpstr>Probability and Segregation </vt:lpstr>
      <vt:lpstr>Question 3</vt:lpstr>
      <vt:lpstr>Question 4</vt:lpstr>
      <vt:lpstr>PowerPoint Presentation</vt:lpstr>
    </vt:vector>
  </TitlesOfParts>
  <Company>WVUSD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5-1 Mendel Genetics  and Heredity</dc:title>
  <dc:creator>Windows User</dc:creator>
  <cp:lastModifiedBy>Windows User</cp:lastModifiedBy>
  <cp:revision>9</cp:revision>
  <dcterms:created xsi:type="dcterms:W3CDTF">2012-11-27T04:41:19Z</dcterms:created>
  <dcterms:modified xsi:type="dcterms:W3CDTF">2012-11-27T06:14:25Z</dcterms:modified>
</cp:coreProperties>
</file>