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3" r:id="rId3"/>
    <p:sldId id="258" r:id="rId4"/>
    <p:sldId id="260" r:id="rId5"/>
    <p:sldId id="264" r:id="rId6"/>
    <p:sldId id="265" r:id="rId7"/>
    <p:sldId id="262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418" autoAdjust="0"/>
  </p:normalViewPr>
  <p:slideViewPr>
    <p:cSldViewPr>
      <p:cViewPr>
        <p:scale>
          <a:sx n="66" d="100"/>
          <a:sy n="66" d="100"/>
        </p:scale>
        <p:origin x="-642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2A7C01E-C608-4A12-8216-3490DA4FA25E}" type="datetimeFigureOut">
              <a:rPr lang="en-US"/>
              <a:pPr>
                <a:defRPr/>
              </a:pPr>
              <a:t>4/24/2012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652E16C-7E7D-4187-B5B1-CD73B09EF5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Schoolhouse Rock Video!</a:t>
            </a:r>
          </a:p>
          <a:p>
            <a:r>
              <a:rPr lang="en-US" smtClean="0"/>
              <a:t>http://www.youtube.com/watch?v=nlka6fTnDnI </a:t>
            </a:r>
          </a:p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11B4FF9-FA98-4137-A6C2-6DCB9071460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*Focus on the “floor of house” section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Purpose of Congress= to make laws=legislative branch.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*Tell students to copy down the first 5 steps in their notes.</a:t>
            </a: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ED0E8CA-B274-40B6-9DB5-F26CC74A00E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An example of this is how they wrote letters to their representatives, they (students) are constituents. 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Tell students to copy down information about committees</a:t>
            </a: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2D9942D-736C-4DB5-8F6C-41C488ECCCF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</a:pPr>
            <a:r>
              <a:rPr lang="en-US" smtClean="0"/>
              <a:t>Sections of an actual bill about immigration</a:t>
            </a:r>
          </a:p>
          <a:p>
            <a:pPr eaLnBrk="1" hangingPunct="1">
              <a:lnSpc>
                <a:spcPct val="80000"/>
              </a:lnSpc>
            </a:pPr>
            <a:r>
              <a:rPr lang="en-US" smtClean="0"/>
              <a:t>Information in brackets, I added in.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At the end of the individual work, Think. Pair. Share. (2 minutes)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Have 3 students share out for each of the boxes, show my answers on the doc cam for each one.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When students are sharing, have them share out one pro and one con per group.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After the vote, tell students that this bill was passed in reality in the House of Representatives in 2005.</a:t>
            </a:r>
          </a:p>
          <a:p>
            <a:pPr marL="171450" indent="-171450">
              <a:buFont typeface="Arial"/>
              <a:buChar char="•"/>
              <a:defRPr/>
            </a:pPr>
            <a:r>
              <a:rPr lang="en-US" dirty="0" smtClean="0"/>
              <a:t>Sparked massive protests and lots of students walked out from the schools.</a:t>
            </a:r>
          </a:p>
          <a:p>
            <a:pPr marL="171450" indent="-171450">
              <a:buFont typeface="Arial"/>
              <a:buChar char="•"/>
              <a:defRPr/>
            </a:pPr>
            <a:r>
              <a:rPr lang="en-US" dirty="0" smtClean="0"/>
              <a:t>It was not passed by the Senate, so the bill died. </a:t>
            </a:r>
          </a:p>
          <a:p>
            <a:pPr marL="171450" indent="-171450">
              <a:buFont typeface="Arial"/>
              <a:buChar char="•"/>
              <a:defRPr/>
            </a:pPr>
            <a:endParaRPr lang="en-US" dirty="0" smtClean="0"/>
          </a:p>
          <a:p>
            <a:pPr marL="171450" lvl="2" indent="-171450">
              <a:buFont typeface="Arial"/>
              <a:buChar char="•"/>
              <a:defRPr/>
            </a:pPr>
            <a:r>
              <a:rPr lang="en-US" dirty="0" smtClean="0"/>
              <a:t>Review the steps on the chart in the </a:t>
            </a:r>
            <a:r>
              <a:rPr lang="en-US" dirty="0" err="1" smtClean="0"/>
              <a:t>powerpoint</a:t>
            </a:r>
            <a:r>
              <a:rPr lang="en-US" dirty="0" smtClean="0"/>
              <a:t> for how a bill becomes a law (refer to what we did in class that outlines the steps).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2C33F3-FAD3-4B3E-9240-B067C48C54E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If some time is left, ask students to share out responses.</a:t>
            </a:r>
          </a:p>
          <a:p>
            <a:r>
              <a:rPr lang="en-US" smtClean="0"/>
              <a:t>Ask one student to state first step, another student 2</a:t>
            </a:r>
            <a:r>
              <a:rPr lang="en-US" baseline="30000" smtClean="0"/>
              <a:t>nd</a:t>
            </a:r>
            <a:r>
              <a:rPr lang="en-US" smtClean="0"/>
              <a:t> step etc.</a:t>
            </a:r>
          </a:p>
          <a:p>
            <a:r>
              <a:rPr lang="en-US" smtClean="0"/>
              <a:t>Ask students to share out what bill they would make and what would it say?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E02BD38-5336-459E-9EE2-D30CE2CE610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2C5C6-943C-49CA-ABC2-AAF2397794C5}" type="datetimeFigureOut">
              <a:rPr lang="en-US"/>
              <a:pPr>
                <a:defRPr/>
              </a:pPr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8B752-8BCD-420C-98A7-9B0262FE88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FDCA6-AD76-4C1A-A722-1A69088332E2}" type="datetimeFigureOut">
              <a:rPr lang="en-US"/>
              <a:pPr>
                <a:defRPr/>
              </a:pPr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6E64B-B70E-4118-A192-DBCBDFB3D8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E4C83E-05B5-4EAB-8591-72C47B97667F}" type="datetimeFigureOut">
              <a:rPr lang="en-US"/>
              <a:pPr>
                <a:defRPr/>
              </a:pPr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11B6C-5845-4C69-BF39-C45980F182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E87CA-C2EE-4579-A1DC-282C267F0085}" type="datetimeFigureOut">
              <a:rPr lang="en-US"/>
              <a:pPr>
                <a:defRPr/>
              </a:pPr>
              <a:t>4/24/2012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C014BF-9E47-465D-996E-665C71E466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451B8-2B0D-407F-800C-DFDB4249CD64}" type="datetimeFigureOut">
              <a:rPr lang="en-US"/>
              <a:pPr>
                <a:defRPr/>
              </a:pPr>
              <a:t>4/24/2012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72FD01-90AD-4B33-B481-3B0F12B7C8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810A6-FB24-410E-AF28-EC922D1A5A73}" type="datetimeFigureOut">
              <a:rPr lang="en-US"/>
              <a:pPr>
                <a:defRPr/>
              </a:pPr>
              <a:t>4/24/2012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CC675-DC29-49CD-BB76-A725AC2AA0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28A31-D2A1-497F-BC75-2BE8A4F03AB0}" type="datetimeFigureOut">
              <a:rPr lang="en-US"/>
              <a:pPr>
                <a:defRPr/>
              </a:pPr>
              <a:t>4/24/2012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76FF72-4CCE-4F4A-9F21-D75FDD1366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8B68B-FE3B-4663-9F08-04DFBA290E4D}" type="datetimeFigureOut">
              <a:rPr lang="en-US"/>
              <a:pPr>
                <a:defRPr/>
              </a:pPr>
              <a:t>4/24/2012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38F2B-3BFF-423B-AFF6-71786511A8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19DB1-F502-4DA3-9A89-8F401CD3F1F8}" type="datetimeFigureOut">
              <a:rPr lang="en-US"/>
              <a:pPr>
                <a:defRPr/>
              </a:pPr>
              <a:t>4/24/2012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916C9C-0E3E-44E2-A2F9-A62BE84C1C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EEC9D-99DD-40D4-BDA6-D91055DA648A}" type="datetimeFigureOut">
              <a:rPr lang="en-US"/>
              <a:pPr>
                <a:defRPr/>
              </a:pPr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C056D-815B-481C-A7B0-0DF25CEE83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9C621-A4CB-44AF-BEFC-81F9C30AD62E}" type="datetimeFigureOut">
              <a:rPr lang="en-US"/>
              <a:pPr>
                <a:defRPr/>
              </a:pPr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49304-E123-4C72-AB48-F36C6533B8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4E8544-C3B8-4041-A1FF-9282D66CF626}" type="datetimeFigureOut">
              <a:rPr lang="en-US"/>
              <a:pPr>
                <a:defRPr/>
              </a:pPr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0B0FC58-8CFD-4D5D-A3C0-DCDB7B927F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ctrTitle"/>
          </p:nvPr>
        </p:nvSpPr>
        <p:spPr>
          <a:xfrm>
            <a:off x="685800" y="2187575"/>
            <a:ext cx="7772400" cy="1470025"/>
          </a:xfrm>
        </p:spPr>
        <p:txBody>
          <a:bodyPr/>
          <a:lstStyle/>
          <a:p>
            <a:pPr eaLnBrk="1" hangingPunct="1"/>
            <a:r>
              <a:rPr lang="en-US" smtClean="0"/>
              <a:t>How does a bill become a law?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Ms. Mendoza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PLHS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Government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12</a:t>
            </a:r>
            <a:r>
              <a:rPr lang="en-US" baseline="30000" dirty="0" smtClean="0"/>
              <a:t>th</a:t>
            </a:r>
            <a:r>
              <a:rPr lang="en-US" dirty="0" smtClean="0"/>
              <a:t> Grade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Notes</a:t>
            </a:r>
          </a:p>
        </p:txBody>
      </p:sp>
      <p:sp>
        <p:nvSpPr>
          <p:cNvPr id="15362" name="Rectangle 3"/>
          <p:cNvSpPr>
            <a:spLocks noGrp="1"/>
          </p:cNvSpPr>
          <p:nvPr>
            <p:ph type="body" idx="1"/>
          </p:nvPr>
        </p:nvSpPr>
        <p:spPr>
          <a:xfrm>
            <a:off x="457200" y="838200"/>
            <a:ext cx="8229600" cy="4525963"/>
          </a:xfrm>
        </p:spPr>
        <p:txBody>
          <a:bodyPr/>
          <a:lstStyle/>
          <a:p>
            <a:pPr eaLnBrk="1" hangingPunct="1"/>
            <a:r>
              <a:rPr lang="en-US" sz="2800" smtClean="0"/>
              <a:t>On a blank piece of paper write the following information:</a:t>
            </a:r>
          </a:p>
          <a:p>
            <a:pPr lvl="1" eaLnBrk="1" hangingPunct="1"/>
            <a:r>
              <a:rPr lang="en-US" sz="2400" smtClean="0"/>
              <a:t>Name</a:t>
            </a:r>
          </a:p>
          <a:p>
            <a:pPr lvl="1" eaLnBrk="1" hangingPunct="1"/>
            <a:r>
              <a:rPr lang="en-US" sz="2400" smtClean="0"/>
              <a:t>Date</a:t>
            </a:r>
          </a:p>
          <a:p>
            <a:pPr lvl="1" eaLnBrk="1" hangingPunct="1"/>
            <a:r>
              <a:rPr lang="en-US" sz="2400" smtClean="0"/>
              <a:t>Period</a:t>
            </a:r>
          </a:p>
          <a:p>
            <a:pPr lvl="1" eaLnBrk="1" hangingPunct="1"/>
            <a:r>
              <a:rPr lang="en-US" sz="2400" smtClean="0"/>
              <a:t>Notes: How Does a Bill Become a Law?</a:t>
            </a:r>
          </a:p>
          <a:p>
            <a:pPr lvl="1" eaLnBrk="1" hangingPunct="1"/>
            <a:r>
              <a:rPr lang="en-US" sz="2400" smtClean="0"/>
              <a:t>Warm up Question: What does the word “alien” make you think of?</a:t>
            </a:r>
          </a:p>
          <a:p>
            <a:pPr eaLnBrk="1" hangingPunct="1"/>
            <a:r>
              <a:rPr lang="en-US" sz="2800" smtClean="0"/>
              <a:t>I will tell you what to write down in your notes.</a:t>
            </a:r>
          </a:p>
          <a:p>
            <a:pPr lvl="1" eaLnBrk="1" hangingPunct="1"/>
            <a:r>
              <a:rPr lang="en-US" sz="2400" smtClean="0"/>
              <a:t>Feel free to write additional notes (I WON’T STOP YOU!)</a:t>
            </a:r>
          </a:p>
        </p:txBody>
      </p:sp>
      <p:pic>
        <p:nvPicPr>
          <p:cNvPr id="15363" name="Picture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5270500"/>
            <a:ext cx="158750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6400" y="5386388"/>
            <a:ext cx="1230313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TextBox 3"/>
          <p:cNvSpPr txBox="1">
            <a:spLocks noChangeArrowheads="1"/>
          </p:cNvSpPr>
          <p:nvPr/>
        </p:nvSpPr>
        <p:spPr bwMode="auto">
          <a:xfrm>
            <a:off x="6934200" y="5943600"/>
            <a:ext cx="1676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Green Light for Notes!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38" y="0"/>
            <a:ext cx="5300662" cy="661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The </a:t>
            </a:r>
            <a:r>
              <a:rPr lang="en-US" u="sng" dirty="0" smtClean="0"/>
              <a:t>House </a:t>
            </a:r>
            <a:r>
              <a:rPr lang="en-US" dirty="0" smtClean="0"/>
              <a:t>has 435 members, how does any work get done?!</a:t>
            </a:r>
            <a:endParaRPr lang="en-US" dirty="0"/>
          </a:p>
        </p:txBody>
      </p:sp>
      <p:sp>
        <p:nvSpPr>
          <p:cNvPr id="19458" name="Content Placeholder 2"/>
          <p:cNvSpPr>
            <a:spLocks noGrp="1"/>
          </p:cNvSpPr>
          <p:nvPr>
            <p:ph sz="half" idx="2"/>
          </p:nvPr>
        </p:nvSpPr>
        <p:spPr>
          <a:xfrm>
            <a:off x="457200" y="2027238"/>
            <a:ext cx="8458200" cy="4830762"/>
          </a:xfrm>
        </p:spPr>
        <p:txBody>
          <a:bodyPr/>
          <a:lstStyle/>
          <a:p>
            <a:pPr eaLnBrk="1" hangingPunct="1"/>
            <a:r>
              <a:rPr lang="en-US" b="1" smtClean="0"/>
              <a:t>Committees </a:t>
            </a:r>
            <a:r>
              <a:rPr lang="en-US" smtClean="0"/>
              <a:t>do </a:t>
            </a:r>
            <a:r>
              <a:rPr lang="en-US" b="1" smtClean="0"/>
              <a:t>most</a:t>
            </a:r>
            <a:r>
              <a:rPr lang="en-US" smtClean="0"/>
              <a:t> of the work in Congress</a:t>
            </a:r>
          </a:p>
          <a:p>
            <a:pPr lvl="1" eaLnBrk="1" hangingPunct="1"/>
            <a:r>
              <a:rPr lang="en-US" smtClean="0"/>
              <a:t>Work = making bills to make them into laws</a:t>
            </a:r>
          </a:p>
          <a:p>
            <a:pPr lvl="1" eaLnBrk="1" hangingPunct="1"/>
            <a:r>
              <a:rPr lang="en-US" smtClean="0"/>
              <a:t>Work is more efficient through committees</a:t>
            </a:r>
          </a:p>
          <a:p>
            <a:pPr lvl="1" eaLnBrk="1" hangingPunct="1"/>
            <a:r>
              <a:rPr lang="en-US" smtClean="0"/>
              <a:t>Representatives have more influence in committees than House floor</a:t>
            </a:r>
          </a:p>
          <a:p>
            <a:pPr eaLnBrk="1" hangingPunct="1"/>
            <a:r>
              <a:rPr lang="en-US" smtClean="0"/>
              <a:t>Members of the House of Representatives focus on issues from </a:t>
            </a:r>
            <a:r>
              <a:rPr lang="en-US" b="1" smtClean="0"/>
              <a:t>constituents</a:t>
            </a:r>
            <a:r>
              <a:rPr lang="en-US" smtClean="0"/>
              <a:t> (people they represent)</a:t>
            </a:r>
          </a:p>
        </p:txBody>
      </p:sp>
      <p:pic>
        <p:nvPicPr>
          <p:cNvPr id="19459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4489450"/>
            <a:ext cx="3505200" cy="233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H.R. 4437 Committee Handout</a:t>
            </a:r>
          </a:p>
        </p:txBody>
      </p:sp>
      <p:sp>
        <p:nvSpPr>
          <p:cNvPr id="21506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H.R. = House of Representatives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This bill has gone through STEP #1 of making a bill into a law, it has been written.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Now you will do STEP #2=Send the bill to committee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As members of the committee you have to figure out what this bill is saying.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Take notes on what the bill is trying to do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PLEASE WRITE DOWN YOUR NAME, DATE, PERIOD.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You have 4 minutes.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u="sng" smtClean="0"/>
              <a:t>If you finish early</a:t>
            </a:r>
            <a:r>
              <a:rPr lang="en-US" sz="2400" smtClean="0"/>
              <a:t>, begin to write down pros &amp; cons of the bill in the margins or on the back.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STEP #3: Floor of House-</a:t>
            </a:r>
            <a:br>
              <a:rPr lang="en-US" sz="4000" smtClean="0"/>
            </a:br>
            <a:r>
              <a:rPr lang="en-US" sz="4000" smtClean="0"/>
              <a:t>For Debate &amp; Vote</a:t>
            </a:r>
          </a:p>
        </p:txBody>
      </p:sp>
      <p:sp>
        <p:nvSpPr>
          <p:cNvPr id="2355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Groups of 5-6 people</a:t>
            </a:r>
          </a:p>
          <a:p>
            <a:pPr lvl="1" eaLnBrk="1" hangingPunct="1"/>
            <a:r>
              <a:rPr lang="en-US" sz="2400" smtClean="0"/>
              <a:t>I will assign them</a:t>
            </a:r>
          </a:p>
          <a:p>
            <a:pPr eaLnBrk="1" hangingPunct="1"/>
            <a:r>
              <a:rPr lang="en-US" sz="2800" smtClean="0"/>
              <a:t>Your whole group needs ONE sheet of paper</a:t>
            </a:r>
          </a:p>
          <a:p>
            <a:pPr lvl="1" eaLnBrk="1" hangingPunct="1"/>
            <a:r>
              <a:rPr lang="en-US" sz="2400" smtClean="0"/>
              <a:t>Write down all group member’s names, date, period.</a:t>
            </a:r>
          </a:p>
          <a:p>
            <a:pPr lvl="1" eaLnBrk="1" hangingPunct="1"/>
            <a:r>
              <a:rPr lang="en-US" sz="2400" smtClean="0"/>
              <a:t>In two columns labeled “pros and cons” write down reasons you are for the bill and reasons you are against the bill.</a:t>
            </a:r>
          </a:p>
          <a:p>
            <a:pPr lvl="1" eaLnBrk="1" hangingPunct="1"/>
            <a:r>
              <a:rPr lang="en-US" sz="2400" smtClean="0"/>
              <a:t>You have 4 minutes.</a:t>
            </a:r>
          </a:p>
          <a:p>
            <a:pPr lvl="1" eaLnBrk="1" hangingPunct="1"/>
            <a:r>
              <a:rPr lang="en-US" sz="2400" smtClean="0"/>
              <a:t>Then your group will share.</a:t>
            </a:r>
          </a:p>
          <a:p>
            <a:pPr lvl="1" eaLnBrk="1" hangingPunct="1"/>
            <a:r>
              <a:rPr lang="en-US" sz="2400" smtClean="0"/>
              <a:t>We will VOTE!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title"/>
          </p:nvPr>
        </p:nvSpPr>
        <p:spPr>
          <a:xfrm>
            <a:off x="381000" y="-2286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Exit Slip!</a:t>
            </a:r>
          </a:p>
        </p:txBody>
      </p:sp>
      <p:sp>
        <p:nvSpPr>
          <p:cNvPr id="25602" name="Rectangle 3"/>
          <p:cNvSpPr>
            <a:spLocks noGrp="1"/>
          </p:cNvSpPr>
          <p:nvPr>
            <p:ph type="body" idx="1"/>
          </p:nvPr>
        </p:nvSpPr>
        <p:spPr>
          <a:xfrm>
            <a:off x="381000" y="685800"/>
            <a:ext cx="8229600" cy="5257800"/>
          </a:xfrm>
        </p:spPr>
        <p:txBody>
          <a:bodyPr/>
          <a:lstStyle/>
          <a:p>
            <a:pPr eaLnBrk="1" hangingPunct="1"/>
            <a:r>
              <a:rPr lang="en-US" sz="2600" smtClean="0"/>
              <a:t>Turn over your “H.R. 4437” handout onto the blank side.</a:t>
            </a:r>
          </a:p>
          <a:p>
            <a:pPr eaLnBrk="1" hangingPunct="1"/>
            <a:r>
              <a:rPr lang="en-US" sz="2600" smtClean="0"/>
              <a:t>Answer these </a:t>
            </a:r>
            <a:r>
              <a:rPr lang="en-US" sz="2600" u="sng" smtClean="0"/>
              <a:t>REQUIRED</a:t>
            </a:r>
            <a:r>
              <a:rPr lang="en-US" sz="2600" smtClean="0"/>
              <a:t> questions:</a:t>
            </a:r>
          </a:p>
          <a:p>
            <a:pPr lvl="1" eaLnBrk="1" hangingPunct="1"/>
            <a:r>
              <a:rPr lang="en-US" sz="2600" smtClean="0"/>
              <a:t>Describe the five steps to make a bill into a law.</a:t>
            </a:r>
          </a:p>
          <a:p>
            <a:pPr lvl="1" eaLnBrk="1" hangingPunct="1"/>
            <a:r>
              <a:rPr lang="en-US" sz="2600" smtClean="0"/>
              <a:t>What purpose do committees serve in Congress?</a:t>
            </a:r>
          </a:p>
          <a:p>
            <a:pPr eaLnBrk="1" hangingPunct="1"/>
            <a:r>
              <a:rPr lang="en-US" sz="2600" u="sng" smtClean="0"/>
              <a:t>If you finish early </a:t>
            </a:r>
            <a:r>
              <a:rPr lang="en-US" sz="2600" smtClean="0"/>
              <a:t>answer these questions:</a:t>
            </a:r>
          </a:p>
          <a:p>
            <a:pPr lvl="1" eaLnBrk="1" hangingPunct="1"/>
            <a:r>
              <a:rPr lang="en-US" sz="2600" smtClean="0"/>
              <a:t>Why are committees more important in the House than in the Senate?</a:t>
            </a:r>
          </a:p>
          <a:p>
            <a:pPr lvl="1" eaLnBrk="1" hangingPunct="1"/>
            <a:r>
              <a:rPr lang="en-US" sz="2600" smtClean="0"/>
              <a:t>If you were a member of Congress what kind of bill would you write and what would it say?</a:t>
            </a:r>
          </a:p>
          <a:p>
            <a:pPr eaLnBrk="1" hangingPunct="1"/>
            <a:r>
              <a:rPr lang="en-US" sz="2600" smtClean="0"/>
              <a:t>Pass your completed handout/exit slip forward to the front of your row.</a:t>
            </a:r>
          </a:p>
          <a:p>
            <a:pPr eaLnBrk="1" hangingPunct="1"/>
            <a:r>
              <a:rPr lang="en-US" sz="2600" smtClean="0"/>
              <a:t>Homework: pg. 137 #4 &amp; #5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</TotalTime>
  <Words>602</Words>
  <Application>Microsoft Macintosh PowerPoint</Application>
  <PresentationFormat>On-screen Show (4:3)</PresentationFormat>
  <Paragraphs>77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How does a bill become a law?</vt:lpstr>
      <vt:lpstr>Notes</vt:lpstr>
      <vt:lpstr>Slide 3</vt:lpstr>
      <vt:lpstr>The House has 435 members, how does any work get done?!</vt:lpstr>
      <vt:lpstr>H.R. 4437 Committee Handout</vt:lpstr>
      <vt:lpstr>STEP #3: Floor of House- For Debate &amp; Vote</vt:lpstr>
      <vt:lpstr>Exit Slip!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Alexis</dc:creator>
  <cp:lastModifiedBy>PLHS</cp:lastModifiedBy>
  <cp:revision>35</cp:revision>
  <dcterms:created xsi:type="dcterms:W3CDTF">2012-04-20T01:20:17Z</dcterms:created>
  <dcterms:modified xsi:type="dcterms:W3CDTF">2012-04-24T20:21:44Z</dcterms:modified>
</cp:coreProperties>
</file>