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7" r:id="rId2"/>
    <p:sldId id="259" r:id="rId3"/>
    <p:sldId id="260" r:id="rId4"/>
    <p:sldId id="261" r:id="rId5"/>
    <p:sldId id="263" r:id="rId6"/>
    <p:sldId id="264" r:id="rId7"/>
    <p:sldId id="265" r:id="rId8"/>
    <p:sldId id="266" r:id="rId9"/>
    <p:sldId id="268" r:id="rId10"/>
    <p:sldId id="269" r:id="rId11"/>
    <p:sldId id="270" r:id="rId12"/>
    <p:sldId id="271" r:id="rId13"/>
    <p:sldId id="272" r:id="rId14"/>
    <p:sldId id="275" r:id="rId15"/>
    <p:sldId id="276" r:id="rId16"/>
    <p:sldId id="277"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04"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AA85B1B-CFF3-4370-B17B-395F48D39042}" type="datetimeFigureOut">
              <a:rPr lang="en-US" smtClean="0"/>
              <a:t>9/9/2013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9B03ABE-C9E5-4D5C-9548-CB15744A0E97}" type="slidenum">
              <a:rPr lang="en-US" smtClean="0"/>
              <a:t>‹#›</a:t>
            </a:fld>
            <a:endParaRPr lang="en-US"/>
          </a:p>
        </p:txBody>
      </p:sp>
    </p:spTree>
    <p:extLst>
      <p:ext uri="{BB962C8B-B14F-4D97-AF65-F5344CB8AC3E}">
        <p14:creationId xmlns:p14="http://schemas.microsoft.com/office/powerpoint/2010/main" val="17106918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ChangeArrowheads="1" noTextEdit="1"/>
          </p:cNvSpPr>
          <p:nvPr>
            <p:ph type="sldImg"/>
          </p:nvPr>
        </p:nvSpPr>
        <p:spPr>
          <a:ln/>
        </p:spPr>
      </p:sp>
      <p:sp>
        <p:nvSpPr>
          <p:cNvPr id="91139"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ChangeArrowheads="1" noTextEdit="1"/>
          </p:cNvSpPr>
          <p:nvPr>
            <p:ph type="sldImg"/>
          </p:nvPr>
        </p:nvSpPr>
        <p:spPr>
          <a:ln/>
        </p:spPr>
      </p:sp>
      <p:sp>
        <p:nvSpPr>
          <p:cNvPr id="97283" name="Rectangle 3"/>
          <p:cNvSpPr>
            <a:spLocks noGrp="1" noChangeArrowheads="1"/>
          </p:cNvSpPr>
          <p:nvPr>
            <p:ph type="body" idx="1"/>
          </p:nvPr>
        </p:nvSpPr>
        <p:spPr/>
        <p:txBody>
          <a:bodyPr/>
          <a:lstStyle/>
          <a:p>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2671490-F0B6-4589-A0C1-14507F9E80E3}" type="datetimeFigureOut">
              <a:rPr lang="en-US" smtClean="0"/>
              <a:t>9/9/2013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CAFF0E9-CD8E-4EF1-A2E8-FA2D85706ED5}" type="slidenum">
              <a:rPr lang="en-US" smtClean="0"/>
              <a:t>‹#›</a:t>
            </a:fld>
            <a:endParaRPr lang="en-US"/>
          </a:p>
        </p:txBody>
      </p:sp>
    </p:spTree>
    <p:extLst>
      <p:ext uri="{BB962C8B-B14F-4D97-AF65-F5344CB8AC3E}">
        <p14:creationId xmlns:p14="http://schemas.microsoft.com/office/powerpoint/2010/main" val="39843365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2671490-F0B6-4589-A0C1-14507F9E80E3}" type="datetimeFigureOut">
              <a:rPr lang="en-US" smtClean="0"/>
              <a:t>9/9/2013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CAFF0E9-CD8E-4EF1-A2E8-FA2D85706ED5}" type="slidenum">
              <a:rPr lang="en-US" smtClean="0"/>
              <a:t>‹#›</a:t>
            </a:fld>
            <a:endParaRPr lang="en-US"/>
          </a:p>
        </p:txBody>
      </p:sp>
    </p:spTree>
    <p:extLst>
      <p:ext uri="{BB962C8B-B14F-4D97-AF65-F5344CB8AC3E}">
        <p14:creationId xmlns:p14="http://schemas.microsoft.com/office/powerpoint/2010/main" val="26919068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2671490-F0B6-4589-A0C1-14507F9E80E3}" type="datetimeFigureOut">
              <a:rPr lang="en-US" smtClean="0"/>
              <a:t>9/9/2013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CAFF0E9-CD8E-4EF1-A2E8-FA2D85706ED5}" type="slidenum">
              <a:rPr lang="en-US" smtClean="0"/>
              <a:t>‹#›</a:t>
            </a:fld>
            <a:endParaRPr lang="en-US"/>
          </a:p>
        </p:txBody>
      </p:sp>
    </p:spTree>
    <p:extLst>
      <p:ext uri="{BB962C8B-B14F-4D97-AF65-F5344CB8AC3E}">
        <p14:creationId xmlns:p14="http://schemas.microsoft.com/office/powerpoint/2010/main" val="367279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2671490-F0B6-4589-A0C1-14507F9E80E3}" type="datetimeFigureOut">
              <a:rPr lang="en-US" smtClean="0"/>
              <a:t>9/9/2013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CAFF0E9-CD8E-4EF1-A2E8-FA2D85706ED5}" type="slidenum">
              <a:rPr lang="en-US" smtClean="0"/>
              <a:t>‹#›</a:t>
            </a:fld>
            <a:endParaRPr lang="en-US"/>
          </a:p>
        </p:txBody>
      </p:sp>
    </p:spTree>
    <p:extLst>
      <p:ext uri="{BB962C8B-B14F-4D97-AF65-F5344CB8AC3E}">
        <p14:creationId xmlns:p14="http://schemas.microsoft.com/office/powerpoint/2010/main" val="16741723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2671490-F0B6-4589-A0C1-14507F9E80E3}" type="datetimeFigureOut">
              <a:rPr lang="en-US" smtClean="0"/>
              <a:t>9/9/2013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CAFF0E9-CD8E-4EF1-A2E8-FA2D85706ED5}" type="slidenum">
              <a:rPr lang="en-US" smtClean="0"/>
              <a:t>‹#›</a:t>
            </a:fld>
            <a:endParaRPr lang="en-US"/>
          </a:p>
        </p:txBody>
      </p:sp>
    </p:spTree>
    <p:extLst>
      <p:ext uri="{BB962C8B-B14F-4D97-AF65-F5344CB8AC3E}">
        <p14:creationId xmlns:p14="http://schemas.microsoft.com/office/powerpoint/2010/main" val="4352569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2671490-F0B6-4589-A0C1-14507F9E80E3}" type="datetimeFigureOut">
              <a:rPr lang="en-US" smtClean="0"/>
              <a:t>9/9/2013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CAFF0E9-CD8E-4EF1-A2E8-FA2D85706ED5}" type="slidenum">
              <a:rPr lang="en-US" smtClean="0"/>
              <a:t>‹#›</a:t>
            </a:fld>
            <a:endParaRPr lang="en-US"/>
          </a:p>
        </p:txBody>
      </p:sp>
    </p:spTree>
    <p:extLst>
      <p:ext uri="{BB962C8B-B14F-4D97-AF65-F5344CB8AC3E}">
        <p14:creationId xmlns:p14="http://schemas.microsoft.com/office/powerpoint/2010/main" val="34789616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2671490-F0B6-4589-A0C1-14507F9E80E3}" type="datetimeFigureOut">
              <a:rPr lang="en-US" smtClean="0"/>
              <a:t>9/9/2013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CAFF0E9-CD8E-4EF1-A2E8-FA2D85706ED5}" type="slidenum">
              <a:rPr lang="en-US" smtClean="0"/>
              <a:t>‹#›</a:t>
            </a:fld>
            <a:endParaRPr lang="en-US"/>
          </a:p>
        </p:txBody>
      </p:sp>
    </p:spTree>
    <p:extLst>
      <p:ext uri="{BB962C8B-B14F-4D97-AF65-F5344CB8AC3E}">
        <p14:creationId xmlns:p14="http://schemas.microsoft.com/office/powerpoint/2010/main" val="14072458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2671490-F0B6-4589-A0C1-14507F9E80E3}" type="datetimeFigureOut">
              <a:rPr lang="en-US" smtClean="0"/>
              <a:t>9/9/2013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CAFF0E9-CD8E-4EF1-A2E8-FA2D85706ED5}" type="slidenum">
              <a:rPr lang="en-US" smtClean="0"/>
              <a:t>‹#›</a:t>
            </a:fld>
            <a:endParaRPr lang="en-US"/>
          </a:p>
        </p:txBody>
      </p:sp>
    </p:spTree>
    <p:extLst>
      <p:ext uri="{BB962C8B-B14F-4D97-AF65-F5344CB8AC3E}">
        <p14:creationId xmlns:p14="http://schemas.microsoft.com/office/powerpoint/2010/main" val="31177851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2671490-F0B6-4589-A0C1-14507F9E80E3}" type="datetimeFigureOut">
              <a:rPr lang="en-US" smtClean="0"/>
              <a:t>9/9/2013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CAFF0E9-CD8E-4EF1-A2E8-FA2D85706ED5}" type="slidenum">
              <a:rPr lang="en-US" smtClean="0"/>
              <a:t>‹#›</a:t>
            </a:fld>
            <a:endParaRPr lang="en-US"/>
          </a:p>
        </p:txBody>
      </p:sp>
    </p:spTree>
    <p:extLst>
      <p:ext uri="{BB962C8B-B14F-4D97-AF65-F5344CB8AC3E}">
        <p14:creationId xmlns:p14="http://schemas.microsoft.com/office/powerpoint/2010/main" val="25480598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2671490-F0B6-4589-A0C1-14507F9E80E3}" type="datetimeFigureOut">
              <a:rPr lang="en-US" smtClean="0"/>
              <a:t>9/9/2013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CAFF0E9-CD8E-4EF1-A2E8-FA2D85706ED5}" type="slidenum">
              <a:rPr lang="en-US" smtClean="0"/>
              <a:t>‹#›</a:t>
            </a:fld>
            <a:endParaRPr lang="en-US"/>
          </a:p>
        </p:txBody>
      </p:sp>
    </p:spTree>
    <p:extLst>
      <p:ext uri="{BB962C8B-B14F-4D97-AF65-F5344CB8AC3E}">
        <p14:creationId xmlns:p14="http://schemas.microsoft.com/office/powerpoint/2010/main" val="21693858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2671490-F0B6-4589-A0C1-14507F9E80E3}" type="datetimeFigureOut">
              <a:rPr lang="en-US" smtClean="0"/>
              <a:t>9/9/2013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CAFF0E9-CD8E-4EF1-A2E8-FA2D85706ED5}" type="slidenum">
              <a:rPr lang="en-US" smtClean="0"/>
              <a:t>‹#›</a:t>
            </a:fld>
            <a:endParaRPr lang="en-US"/>
          </a:p>
        </p:txBody>
      </p:sp>
    </p:spTree>
    <p:extLst>
      <p:ext uri="{BB962C8B-B14F-4D97-AF65-F5344CB8AC3E}">
        <p14:creationId xmlns:p14="http://schemas.microsoft.com/office/powerpoint/2010/main" val="3356590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2671490-F0B6-4589-A0C1-14507F9E80E3}" type="datetimeFigureOut">
              <a:rPr lang="en-US" smtClean="0"/>
              <a:t>9/9/2013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CAFF0E9-CD8E-4EF1-A2E8-FA2D85706ED5}" type="slidenum">
              <a:rPr lang="en-US" smtClean="0"/>
              <a:t>‹#›</a:t>
            </a:fld>
            <a:endParaRPr lang="en-US"/>
          </a:p>
        </p:txBody>
      </p:sp>
    </p:spTree>
    <p:extLst>
      <p:ext uri="{BB962C8B-B14F-4D97-AF65-F5344CB8AC3E}">
        <p14:creationId xmlns:p14="http://schemas.microsoft.com/office/powerpoint/2010/main" val="33168382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8"/>
          <p:cNvSpPr>
            <a:spLocks noGrp="1" noChangeArrowheads="1"/>
          </p:cNvSpPr>
          <p:nvPr>
            <p:ph type="sldNum" sz="quarter" idx="4294967295"/>
          </p:nvPr>
        </p:nvSpPr>
        <p:spPr>
          <a:xfrm>
            <a:off x="6553200" y="6248400"/>
            <a:ext cx="2133600" cy="457200"/>
          </a:xfrm>
          <a:prstGeom prst="rect">
            <a:avLst/>
          </a:prstGeom>
        </p:spPr>
        <p:txBody>
          <a:bodyPr/>
          <a:lstStyle/>
          <a:p>
            <a:fld id="{CD40BC03-C932-4B95-9865-C2523A1394E8}" type="slidenum">
              <a:rPr lang="en-US" altLang="en-US"/>
              <a:pPr/>
              <a:t>1</a:t>
            </a:fld>
            <a:endParaRPr lang="en-US" altLang="en-US"/>
          </a:p>
        </p:txBody>
      </p:sp>
      <p:sp>
        <p:nvSpPr>
          <p:cNvPr id="2050" name="Rectangle 2"/>
          <p:cNvSpPr>
            <a:spLocks noGrp="1" noChangeArrowheads="1"/>
          </p:cNvSpPr>
          <p:nvPr>
            <p:ph type="ctrTitle"/>
          </p:nvPr>
        </p:nvSpPr>
        <p:spPr>
          <a:xfrm>
            <a:off x="1219200" y="1524000"/>
            <a:ext cx="7772400" cy="1981200"/>
          </a:xfrm>
        </p:spPr>
        <p:txBody>
          <a:bodyPr>
            <a:normAutofit fontScale="90000"/>
          </a:bodyPr>
          <a:lstStyle/>
          <a:p>
            <a:r>
              <a:rPr lang="en-US" altLang="en-US" sz="5500">
                <a:solidFill>
                  <a:schemeClr val="tx1"/>
                </a:solidFill>
                <a:latin typeface="Garamond" pitchFamily="18" charset="0"/>
              </a:rPr>
              <a:t>The Personal Statement:</a:t>
            </a:r>
            <a:r>
              <a:rPr lang="en-US" altLang="en-US" sz="5000" b="0">
                <a:solidFill>
                  <a:schemeClr val="tx1"/>
                </a:solidFill>
                <a:latin typeface="Garamond" pitchFamily="18" charset="0"/>
              </a:rPr>
              <a:t>  </a:t>
            </a:r>
            <a:r>
              <a:rPr lang="en-US" altLang="en-US" sz="4700" b="0">
                <a:solidFill>
                  <a:schemeClr val="tx1"/>
                </a:solidFill>
                <a:latin typeface="Garamond" pitchFamily="18" charset="0"/>
              </a:rPr>
              <a:t>Strategies for Supporting Freshman Applicants</a:t>
            </a:r>
          </a:p>
        </p:txBody>
      </p:sp>
      <p:sp>
        <p:nvSpPr>
          <p:cNvPr id="2052" name="Rectangle 4"/>
          <p:cNvSpPr>
            <a:spLocks noChangeArrowheads="1"/>
          </p:cNvSpPr>
          <p:nvPr/>
        </p:nvSpPr>
        <p:spPr bwMode="auto">
          <a:xfrm>
            <a:off x="0" y="5181600"/>
            <a:ext cx="9144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lgn="ctr">
              <a:spcBef>
                <a:spcPct val="20000"/>
              </a:spcBef>
              <a:buClr>
                <a:schemeClr val="tx1"/>
              </a:buClr>
              <a:defRPr sz="3200">
                <a:solidFill>
                  <a:schemeClr val="tx1"/>
                </a:solidFill>
                <a:effectLst>
                  <a:outerShdw blurRad="38100" dist="38100" dir="2700000" algn="tl">
                    <a:srgbClr val="000000"/>
                  </a:outerShdw>
                </a:effectLst>
                <a:latin typeface="Garamond" pitchFamily="18" charset="0"/>
              </a:defRPr>
            </a:lvl1pPr>
            <a:lvl2pPr marL="742950" indent="-285750" algn="ctr">
              <a:spcBef>
                <a:spcPct val="20000"/>
              </a:spcBef>
              <a:buClr>
                <a:schemeClr val="tx1"/>
              </a:buClr>
              <a:buSzPct val="80000"/>
              <a:buFont typeface="Wingdings" pitchFamily="2" charset="2"/>
              <a:defRPr sz="2800">
                <a:solidFill>
                  <a:schemeClr val="tx1"/>
                </a:solidFill>
                <a:effectLst>
                  <a:outerShdw blurRad="38100" dist="38100" dir="2700000" algn="tl">
                    <a:srgbClr val="000000"/>
                  </a:outerShdw>
                </a:effectLst>
                <a:latin typeface="Garamond" pitchFamily="18" charset="0"/>
              </a:defRPr>
            </a:lvl2pPr>
            <a:lvl3pPr marL="1143000" indent="-228600" algn="ctr">
              <a:spcBef>
                <a:spcPct val="20000"/>
              </a:spcBef>
              <a:buClr>
                <a:schemeClr val="tx1"/>
              </a:buClr>
              <a:buFont typeface="Wingdings" pitchFamily="2" charset="2"/>
              <a:defRPr sz="2400">
                <a:solidFill>
                  <a:schemeClr val="tx1"/>
                </a:solidFill>
                <a:effectLst>
                  <a:outerShdw blurRad="38100" dist="38100" dir="2700000" algn="tl">
                    <a:srgbClr val="000000"/>
                  </a:outerShdw>
                </a:effectLst>
                <a:latin typeface="Garamond" pitchFamily="18" charset="0"/>
              </a:defRPr>
            </a:lvl3pPr>
            <a:lvl4pPr marL="1600200" indent="-228600" algn="ctr">
              <a:spcBef>
                <a:spcPct val="20000"/>
              </a:spcBef>
              <a:defRPr sz="2000">
                <a:solidFill>
                  <a:schemeClr val="tx1"/>
                </a:solidFill>
                <a:effectLst>
                  <a:outerShdw blurRad="38100" dist="38100" dir="2700000" algn="tl">
                    <a:srgbClr val="000000"/>
                  </a:outerShdw>
                </a:effectLst>
                <a:latin typeface="Garamond" pitchFamily="18" charset="0"/>
              </a:defRPr>
            </a:lvl4pPr>
            <a:lvl5pPr marL="2057400" indent="-228600" algn="ctr">
              <a:spcBef>
                <a:spcPct val="20000"/>
              </a:spcBef>
              <a:buClr>
                <a:schemeClr val="hlink"/>
              </a:buClr>
              <a:buFont typeface="Wingdings" pitchFamily="2" charset="2"/>
              <a:defRPr sz="2000">
                <a:solidFill>
                  <a:schemeClr val="tx1"/>
                </a:solidFill>
                <a:effectLst>
                  <a:outerShdw blurRad="38100" dist="38100" dir="2700000" algn="tl">
                    <a:srgbClr val="000000"/>
                  </a:outerShdw>
                </a:effectLst>
                <a:latin typeface="Garamond" pitchFamily="18" charset="0"/>
              </a:defRPr>
            </a:lvl5pPr>
            <a:lvl6pPr marL="2514600" indent="-228600" algn="ctr" fontAlgn="base">
              <a:spcBef>
                <a:spcPct val="20000"/>
              </a:spcBef>
              <a:spcAft>
                <a:spcPct val="0"/>
              </a:spcAft>
              <a:buClr>
                <a:schemeClr val="hlink"/>
              </a:buClr>
              <a:buFont typeface="Wingdings" pitchFamily="2" charset="2"/>
              <a:defRPr sz="2000">
                <a:solidFill>
                  <a:schemeClr val="tx1"/>
                </a:solidFill>
                <a:effectLst>
                  <a:outerShdw blurRad="38100" dist="38100" dir="2700000" algn="tl">
                    <a:srgbClr val="000000"/>
                  </a:outerShdw>
                </a:effectLst>
                <a:latin typeface="Garamond" pitchFamily="18" charset="0"/>
              </a:defRPr>
            </a:lvl6pPr>
            <a:lvl7pPr marL="2971800" indent="-228600" algn="ctr" fontAlgn="base">
              <a:spcBef>
                <a:spcPct val="20000"/>
              </a:spcBef>
              <a:spcAft>
                <a:spcPct val="0"/>
              </a:spcAft>
              <a:buClr>
                <a:schemeClr val="hlink"/>
              </a:buClr>
              <a:buFont typeface="Wingdings" pitchFamily="2" charset="2"/>
              <a:defRPr sz="2000">
                <a:solidFill>
                  <a:schemeClr val="tx1"/>
                </a:solidFill>
                <a:effectLst>
                  <a:outerShdw blurRad="38100" dist="38100" dir="2700000" algn="tl">
                    <a:srgbClr val="000000"/>
                  </a:outerShdw>
                </a:effectLst>
                <a:latin typeface="Garamond" pitchFamily="18" charset="0"/>
              </a:defRPr>
            </a:lvl7pPr>
            <a:lvl8pPr marL="3429000" indent="-228600" algn="ctr" fontAlgn="base">
              <a:spcBef>
                <a:spcPct val="20000"/>
              </a:spcBef>
              <a:spcAft>
                <a:spcPct val="0"/>
              </a:spcAft>
              <a:buClr>
                <a:schemeClr val="hlink"/>
              </a:buClr>
              <a:buFont typeface="Wingdings" pitchFamily="2" charset="2"/>
              <a:defRPr sz="2000">
                <a:solidFill>
                  <a:schemeClr val="tx1"/>
                </a:solidFill>
                <a:effectLst>
                  <a:outerShdw blurRad="38100" dist="38100" dir="2700000" algn="tl">
                    <a:srgbClr val="000000"/>
                  </a:outerShdw>
                </a:effectLst>
                <a:latin typeface="Garamond" pitchFamily="18" charset="0"/>
              </a:defRPr>
            </a:lvl8pPr>
            <a:lvl9pPr marL="3886200" indent="-228600" algn="ctr" fontAlgn="base">
              <a:spcBef>
                <a:spcPct val="20000"/>
              </a:spcBef>
              <a:spcAft>
                <a:spcPct val="0"/>
              </a:spcAft>
              <a:buClr>
                <a:schemeClr val="hlink"/>
              </a:buClr>
              <a:buFont typeface="Wingdings" pitchFamily="2" charset="2"/>
              <a:defRPr sz="2000">
                <a:solidFill>
                  <a:schemeClr val="tx1"/>
                </a:solidFill>
                <a:effectLst>
                  <a:outerShdw blurRad="38100" dist="38100" dir="2700000" algn="tl">
                    <a:srgbClr val="000000"/>
                  </a:outerShdw>
                </a:effectLst>
                <a:latin typeface="Garamond" pitchFamily="18" charset="0"/>
              </a:defRPr>
            </a:lvl9pPr>
          </a:lstStyle>
          <a:p>
            <a:pPr eaLnBrk="1" hangingPunct="1"/>
            <a:r>
              <a:rPr lang="en-US" altLang="en-US" sz="3600"/>
              <a:t>UC Counselor Conference 2008</a:t>
            </a:r>
          </a:p>
        </p:txBody>
      </p:sp>
      <p:pic>
        <p:nvPicPr>
          <p:cNvPr id="205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6200" y="152400"/>
            <a:ext cx="1447800" cy="1447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2796165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0D4F4878-9CD7-43E2-AE53-14C7AD27D40B}" type="slidenum">
              <a:rPr lang="en-US" altLang="en-US"/>
              <a:pPr/>
              <a:t>2</a:t>
            </a:fld>
            <a:endParaRPr lang="en-US" altLang="en-US"/>
          </a:p>
        </p:txBody>
      </p:sp>
      <p:sp>
        <p:nvSpPr>
          <p:cNvPr id="10242" name="Rectangle 2"/>
          <p:cNvSpPr>
            <a:spLocks noGrp="1" noChangeArrowheads="1"/>
          </p:cNvSpPr>
          <p:nvPr>
            <p:ph type="title"/>
          </p:nvPr>
        </p:nvSpPr>
        <p:spPr>
          <a:xfrm>
            <a:off x="76200" y="274638"/>
            <a:ext cx="9067800" cy="1143000"/>
          </a:xfrm>
        </p:spPr>
        <p:txBody>
          <a:bodyPr/>
          <a:lstStyle/>
          <a:p>
            <a:r>
              <a:rPr lang="en-US" altLang="en-US" sz="4700">
                <a:latin typeface="Garamond" pitchFamily="18" charset="0"/>
              </a:rPr>
              <a:t>Purpose of the Personal Statement</a:t>
            </a:r>
          </a:p>
        </p:txBody>
      </p:sp>
      <p:sp>
        <p:nvSpPr>
          <p:cNvPr id="10243" name="Rectangle 3"/>
          <p:cNvSpPr>
            <a:spLocks noGrp="1" noChangeArrowheads="1"/>
          </p:cNvSpPr>
          <p:nvPr>
            <p:ph type="body" idx="1"/>
          </p:nvPr>
        </p:nvSpPr>
        <p:spPr>
          <a:xfrm>
            <a:off x="228600" y="1600200"/>
            <a:ext cx="8610600" cy="5105400"/>
          </a:xfrm>
        </p:spPr>
        <p:txBody>
          <a:bodyPr/>
          <a:lstStyle/>
          <a:p>
            <a:pPr>
              <a:spcBef>
                <a:spcPct val="55000"/>
              </a:spcBef>
            </a:pPr>
            <a:r>
              <a:rPr lang="en-US" altLang="en-US" sz="3400"/>
              <a:t>Part of UC’s comprehensive review process</a:t>
            </a:r>
          </a:p>
          <a:p>
            <a:pPr>
              <a:spcBef>
                <a:spcPct val="55000"/>
              </a:spcBef>
            </a:pPr>
            <a:r>
              <a:rPr lang="en-US" altLang="en-US" sz="3400"/>
              <a:t>Opportunity to provide information that supports and augments the review process</a:t>
            </a:r>
          </a:p>
          <a:p>
            <a:pPr>
              <a:spcBef>
                <a:spcPct val="55000"/>
              </a:spcBef>
            </a:pPr>
            <a:r>
              <a:rPr lang="en-US" altLang="en-US" sz="3400"/>
              <a:t>Helps readers know and understand applicants</a:t>
            </a:r>
          </a:p>
        </p:txBody>
      </p:sp>
      <p:sp>
        <p:nvSpPr>
          <p:cNvPr id="10244" name="Line 4"/>
          <p:cNvSpPr>
            <a:spLocks noChangeShapeType="1"/>
          </p:cNvSpPr>
          <p:nvPr/>
        </p:nvSpPr>
        <p:spPr bwMode="auto">
          <a:xfrm>
            <a:off x="0" y="1295400"/>
            <a:ext cx="91440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val="134395828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D2ABA756-807F-4E4A-A2FA-694752100DE5}" type="slidenum">
              <a:rPr lang="en-US" altLang="en-US"/>
              <a:pPr/>
              <a:t>3</a:t>
            </a:fld>
            <a:endParaRPr lang="en-US" altLang="en-US"/>
          </a:p>
        </p:txBody>
      </p:sp>
      <p:sp>
        <p:nvSpPr>
          <p:cNvPr id="11267" name="Rectangle 3"/>
          <p:cNvSpPr>
            <a:spLocks noGrp="1" noChangeArrowheads="1"/>
          </p:cNvSpPr>
          <p:nvPr>
            <p:ph type="body" idx="1"/>
          </p:nvPr>
        </p:nvSpPr>
        <p:spPr>
          <a:xfrm>
            <a:off x="304800" y="1524000"/>
            <a:ext cx="8382000" cy="4953000"/>
          </a:xfrm>
        </p:spPr>
        <p:txBody>
          <a:bodyPr/>
          <a:lstStyle/>
          <a:p>
            <a:pPr>
              <a:spcBef>
                <a:spcPct val="75000"/>
              </a:spcBef>
            </a:pPr>
            <a:r>
              <a:rPr lang="en-US" altLang="en-US" sz="3400"/>
              <a:t>Adds clarity, depth and meaning to information collected in other parts of the UC application</a:t>
            </a:r>
          </a:p>
          <a:p>
            <a:pPr>
              <a:spcBef>
                <a:spcPct val="75000"/>
              </a:spcBef>
            </a:pPr>
            <a:r>
              <a:rPr lang="en-US" altLang="en-US" sz="3400"/>
              <a:t>Completes the application for admission</a:t>
            </a:r>
          </a:p>
          <a:p>
            <a:pPr>
              <a:spcBef>
                <a:spcPct val="75000"/>
              </a:spcBef>
            </a:pPr>
            <a:r>
              <a:rPr lang="en-US" altLang="en-US" sz="3400"/>
              <a:t>An admission decision will never be based on the content of a personal statement alone</a:t>
            </a:r>
          </a:p>
        </p:txBody>
      </p:sp>
      <p:sp>
        <p:nvSpPr>
          <p:cNvPr id="11269" name="Rectangle 5"/>
          <p:cNvSpPr>
            <a:spLocks noGrp="1" noRot="1" noChangeArrowheads="1"/>
          </p:cNvSpPr>
          <p:nvPr>
            <p:ph type="title"/>
          </p:nvPr>
        </p:nvSpPr>
        <p:spPr>
          <a:xfrm>
            <a:off x="76200" y="274638"/>
            <a:ext cx="9067800" cy="1143000"/>
          </a:xfrm>
          <a:noFill/>
          <a:ln/>
        </p:spPr>
        <p:txBody>
          <a:bodyPr/>
          <a:lstStyle/>
          <a:p>
            <a:r>
              <a:rPr lang="en-US" altLang="en-US" sz="4700">
                <a:latin typeface="Garamond" pitchFamily="18" charset="0"/>
              </a:rPr>
              <a:t>Purpose of the Personal Statement</a:t>
            </a:r>
          </a:p>
        </p:txBody>
      </p:sp>
      <p:sp>
        <p:nvSpPr>
          <p:cNvPr id="11270" name="Line 6"/>
          <p:cNvSpPr>
            <a:spLocks noChangeShapeType="1"/>
          </p:cNvSpPr>
          <p:nvPr/>
        </p:nvSpPr>
        <p:spPr bwMode="auto">
          <a:xfrm>
            <a:off x="0" y="1295400"/>
            <a:ext cx="91440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val="313805990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D0B4AAD4-2277-4365-A37E-741E551E1524}" type="slidenum">
              <a:rPr lang="en-US" altLang="en-US"/>
              <a:pPr/>
              <a:t>4</a:t>
            </a:fld>
            <a:endParaRPr lang="en-US" altLang="en-US"/>
          </a:p>
        </p:txBody>
      </p:sp>
      <p:sp>
        <p:nvSpPr>
          <p:cNvPr id="12290" name="Rectangle 2"/>
          <p:cNvSpPr>
            <a:spLocks noGrp="1" noChangeArrowheads="1"/>
          </p:cNvSpPr>
          <p:nvPr>
            <p:ph type="title"/>
          </p:nvPr>
        </p:nvSpPr>
        <p:spPr>
          <a:xfrm>
            <a:off x="457200" y="152400"/>
            <a:ext cx="8385175" cy="1431925"/>
          </a:xfrm>
        </p:spPr>
        <p:txBody>
          <a:bodyPr/>
          <a:lstStyle/>
          <a:p>
            <a:r>
              <a:rPr lang="en-US" altLang="en-US" sz="5200">
                <a:latin typeface="Garamond" pitchFamily="18" charset="0"/>
              </a:rPr>
              <a:t>A Message From UC Faculty</a:t>
            </a:r>
          </a:p>
        </p:txBody>
      </p:sp>
      <p:sp>
        <p:nvSpPr>
          <p:cNvPr id="12291" name="Rectangle 3"/>
          <p:cNvSpPr>
            <a:spLocks noGrp="1" noChangeArrowheads="1"/>
          </p:cNvSpPr>
          <p:nvPr>
            <p:ph type="body" idx="1"/>
          </p:nvPr>
        </p:nvSpPr>
        <p:spPr>
          <a:xfrm>
            <a:off x="228600" y="1600200"/>
            <a:ext cx="8458200" cy="4648200"/>
          </a:xfrm>
        </p:spPr>
        <p:txBody>
          <a:bodyPr/>
          <a:lstStyle/>
          <a:p>
            <a:r>
              <a:rPr lang="en-US" altLang="en-US" sz="3400"/>
              <a:t>While it is acceptable to receive feedback or helpful suggestions, applicants’ personal statements </a:t>
            </a:r>
            <a:r>
              <a:rPr lang="en-US" altLang="en-US" sz="3400" b="1">
                <a:solidFill>
                  <a:srgbClr val="FFCC00"/>
                </a:solidFill>
              </a:rPr>
              <a:t>should reflect their own ideas and</a:t>
            </a:r>
            <a:r>
              <a:rPr lang="en-US" altLang="en-US" sz="3400"/>
              <a:t> </a:t>
            </a:r>
            <a:r>
              <a:rPr lang="en-US" altLang="en-US" sz="3400" b="1">
                <a:solidFill>
                  <a:srgbClr val="FFCC00"/>
                </a:solidFill>
              </a:rPr>
              <a:t>be written by them alone.</a:t>
            </a:r>
          </a:p>
        </p:txBody>
      </p:sp>
      <p:sp>
        <p:nvSpPr>
          <p:cNvPr id="12292" name="Line 4"/>
          <p:cNvSpPr>
            <a:spLocks noChangeShapeType="1"/>
          </p:cNvSpPr>
          <p:nvPr/>
        </p:nvSpPr>
        <p:spPr bwMode="auto">
          <a:xfrm>
            <a:off x="0" y="1295400"/>
            <a:ext cx="91440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val="174973984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8"/>
          <p:cNvSpPr>
            <a:spLocks noGrp="1" noChangeArrowheads="1"/>
          </p:cNvSpPr>
          <p:nvPr>
            <p:ph type="sldNum" sz="quarter" idx="4294967295"/>
          </p:nvPr>
        </p:nvSpPr>
        <p:spPr>
          <a:xfrm>
            <a:off x="6553200" y="6248400"/>
            <a:ext cx="2133600" cy="457200"/>
          </a:xfrm>
          <a:prstGeom prst="rect">
            <a:avLst/>
          </a:prstGeom>
        </p:spPr>
        <p:txBody>
          <a:bodyPr/>
          <a:lstStyle/>
          <a:p>
            <a:fld id="{A0A2790B-AF06-432A-88B2-F1EA0A2978AA}" type="slidenum">
              <a:rPr lang="en-US" altLang="en-US"/>
              <a:pPr/>
              <a:t>5</a:t>
            </a:fld>
            <a:endParaRPr lang="en-US" altLang="en-US"/>
          </a:p>
        </p:txBody>
      </p:sp>
      <p:sp>
        <p:nvSpPr>
          <p:cNvPr id="13314" name="Rectangle 2"/>
          <p:cNvSpPr>
            <a:spLocks noGrp="1" noChangeArrowheads="1"/>
          </p:cNvSpPr>
          <p:nvPr>
            <p:ph type="ctrTitle"/>
          </p:nvPr>
        </p:nvSpPr>
        <p:spPr>
          <a:xfrm>
            <a:off x="838200" y="1828800"/>
            <a:ext cx="8001000" cy="1920875"/>
          </a:xfrm>
        </p:spPr>
        <p:txBody>
          <a:bodyPr/>
          <a:lstStyle/>
          <a:p>
            <a:r>
              <a:rPr lang="en-US" altLang="en-US" sz="6000">
                <a:latin typeface="Garamond" pitchFamily="18" charset="0"/>
              </a:rPr>
              <a:t>Instructions and Prompts</a:t>
            </a:r>
          </a:p>
        </p:txBody>
      </p:sp>
    </p:spTree>
    <p:extLst>
      <p:ext uri="{BB962C8B-B14F-4D97-AF65-F5344CB8AC3E}">
        <p14:creationId xmlns:p14="http://schemas.microsoft.com/office/powerpoint/2010/main" val="57448022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4EDC2E1E-51D8-4102-8213-F4F5AF442952}" type="slidenum">
              <a:rPr lang="en-US" altLang="en-US"/>
              <a:pPr/>
              <a:t>6</a:t>
            </a:fld>
            <a:endParaRPr lang="en-US" altLang="en-US"/>
          </a:p>
        </p:txBody>
      </p:sp>
      <p:sp>
        <p:nvSpPr>
          <p:cNvPr id="14338" name="Rectangle 2"/>
          <p:cNvSpPr>
            <a:spLocks noGrp="1" noChangeArrowheads="1"/>
          </p:cNvSpPr>
          <p:nvPr>
            <p:ph type="title"/>
          </p:nvPr>
        </p:nvSpPr>
        <p:spPr>
          <a:xfrm>
            <a:off x="457200" y="152400"/>
            <a:ext cx="8385175" cy="1431925"/>
          </a:xfrm>
        </p:spPr>
        <p:txBody>
          <a:bodyPr/>
          <a:lstStyle/>
          <a:p>
            <a:r>
              <a:rPr lang="en-US" altLang="en-US" sz="5200">
                <a:latin typeface="Garamond" pitchFamily="18" charset="0"/>
              </a:rPr>
              <a:t>Instructions</a:t>
            </a:r>
          </a:p>
        </p:txBody>
      </p:sp>
      <p:sp>
        <p:nvSpPr>
          <p:cNvPr id="14339" name="Rectangle 3"/>
          <p:cNvSpPr>
            <a:spLocks noGrp="1" noChangeArrowheads="1"/>
          </p:cNvSpPr>
          <p:nvPr>
            <p:ph type="body" idx="1"/>
          </p:nvPr>
        </p:nvSpPr>
        <p:spPr>
          <a:xfrm>
            <a:off x="222250" y="1371600"/>
            <a:ext cx="8693150" cy="5181600"/>
          </a:xfrm>
        </p:spPr>
        <p:txBody>
          <a:bodyPr/>
          <a:lstStyle/>
          <a:p>
            <a:pPr>
              <a:lnSpc>
                <a:spcPct val="90000"/>
              </a:lnSpc>
            </a:pPr>
            <a:r>
              <a:rPr lang="en-US" altLang="en-US" sz="3400"/>
              <a:t>Two questions</a:t>
            </a:r>
          </a:p>
          <a:p>
            <a:pPr>
              <a:lnSpc>
                <a:spcPct val="90000"/>
              </a:lnSpc>
              <a:buFontTx/>
              <a:buNone/>
            </a:pPr>
            <a:endParaRPr lang="en-US" altLang="en-US" sz="900"/>
          </a:p>
          <a:p>
            <a:pPr>
              <a:lnSpc>
                <a:spcPct val="90000"/>
              </a:lnSpc>
            </a:pPr>
            <a:r>
              <a:rPr lang="en-US" altLang="en-US" sz="3400"/>
              <a:t>Students respond to both questions.</a:t>
            </a:r>
          </a:p>
          <a:p>
            <a:pPr lvl="1">
              <a:lnSpc>
                <a:spcPct val="90000"/>
              </a:lnSpc>
            </a:pPr>
            <a:r>
              <a:rPr lang="en-US" altLang="en-US" sz="3000"/>
              <a:t>A maximum of 1,000 words total</a:t>
            </a:r>
          </a:p>
          <a:p>
            <a:pPr lvl="1">
              <a:lnSpc>
                <a:spcPct val="90000"/>
              </a:lnSpc>
            </a:pPr>
            <a:r>
              <a:rPr lang="en-US" altLang="en-US" sz="3000"/>
              <a:t>Students should stay within the word limit as closely as they can. A little over—1,012 words, for example—is fine.</a:t>
            </a:r>
            <a:r>
              <a:rPr lang="en-US" altLang="en-US" sz="3200"/>
              <a:t> </a:t>
            </a:r>
          </a:p>
          <a:p>
            <a:pPr>
              <a:lnSpc>
                <a:spcPct val="90000"/>
              </a:lnSpc>
              <a:buFontTx/>
              <a:buNone/>
            </a:pPr>
            <a:endParaRPr lang="en-US" altLang="en-US" sz="900"/>
          </a:p>
          <a:p>
            <a:pPr>
              <a:lnSpc>
                <a:spcPct val="90000"/>
              </a:lnSpc>
            </a:pPr>
            <a:r>
              <a:rPr lang="en-US" altLang="en-US" sz="3400"/>
              <a:t>Students choose length of each response.</a:t>
            </a:r>
          </a:p>
          <a:p>
            <a:pPr lvl="1">
              <a:lnSpc>
                <a:spcPct val="90000"/>
              </a:lnSpc>
            </a:pPr>
            <a:r>
              <a:rPr lang="en-US" altLang="en-US" sz="3000"/>
              <a:t>If they choose to respond to one prompt at greater length, we suggest the shorter answer be no less than 250 words. </a:t>
            </a:r>
          </a:p>
        </p:txBody>
      </p:sp>
      <p:sp>
        <p:nvSpPr>
          <p:cNvPr id="14340" name="Line 4"/>
          <p:cNvSpPr>
            <a:spLocks noChangeShapeType="1"/>
          </p:cNvSpPr>
          <p:nvPr/>
        </p:nvSpPr>
        <p:spPr bwMode="auto">
          <a:xfrm>
            <a:off x="0" y="1295400"/>
            <a:ext cx="91440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val="314409476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6"/>
          <p:cNvSpPr>
            <a:spLocks noGrp="1"/>
          </p:cNvSpPr>
          <p:nvPr>
            <p:ph type="sldNum" sz="quarter" idx="12"/>
          </p:nvPr>
        </p:nvSpPr>
        <p:spPr/>
        <p:txBody>
          <a:bodyPr/>
          <a:lstStyle/>
          <a:p>
            <a:fld id="{4A76047D-DDF9-46D9-B328-2DC3E4732697}" type="slidenum">
              <a:rPr lang="en-US" altLang="en-US"/>
              <a:pPr/>
              <a:t>7</a:t>
            </a:fld>
            <a:endParaRPr lang="en-US" altLang="en-US"/>
          </a:p>
        </p:txBody>
      </p:sp>
      <p:sp>
        <p:nvSpPr>
          <p:cNvPr id="17411" name="Rectangle 3"/>
          <p:cNvSpPr>
            <a:spLocks noGrp="1" noChangeArrowheads="1"/>
          </p:cNvSpPr>
          <p:nvPr>
            <p:ph type="body" sz="half" idx="1"/>
          </p:nvPr>
        </p:nvSpPr>
        <p:spPr>
          <a:xfrm>
            <a:off x="228600" y="1447800"/>
            <a:ext cx="8305800" cy="5257800"/>
          </a:xfrm>
        </p:spPr>
        <p:txBody>
          <a:bodyPr/>
          <a:lstStyle/>
          <a:p>
            <a:pPr>
              <a:buFontTx/>
              <a:buNone/>
            </a:pPr>
            <a:r>
              <a:rPr lang="en-US" altLang="en-US" sz="3200" b="1">
                <a:solidFill>
                  <a:srgbClr val="FFCC00"/>
                </a:solidFill>
              </a:rPr>
              <a:t>[Freshman Applicants]</a:t>
            </a:r>
            <a:r>
              <a:rPr lang="en-US" altLang="en-US" sz="3200"/>
              <a:t> Describe the world you come from </a:t>
            </a:r>
            <a:r>
              <a:rPr lang="en-US" altLang="en-US" sz="3200">
                <a:cs typeface="Arial" charset="0"/>
              </a:rPr>
              <a:t>—</a:t>
            </a:r>
            <a:r>
              <a:rPr lang="en-US" altLang="en-US" sz="3200"/>
              <a:t> for example, your family, community or school </a:t>
            </a:r>
            <a:r>
              <a:rPr lang="en-US" altLang="en-US" sz="3200">
                <a:cs typeface="Arial" charset="0"/>
              </a:rPr>
              <a:t>—</a:t>
            </a:r>
            <a:r>
              <a:rPr lang="en-US" altLang="en-US" sz="3200"/>
              <a:t> and tell us how your world has shaped your dreams and aspirations. </a:t>
            </a:r>
            <a:r>
              <a:rPr lang="en-US" altLang="en-US" sz="3200">
                <a:latin typeface="Arial"/>
              </a:rPr>
              <a:t> </a:t>
            </a:r>
            <a:endParaRPr lang="en-US" altLang="en-US" sz="3200"/>
          </a:p>
          <a:p>
            <a:pPr>
              <a:buFontTx/>
              <a:buNone/>
            </a:pPr>
            <a:r>
              <a:rPr lang="en-US" altLang="en-US" sz="900"/>
              <a:t> </a:t>
            </a:r>
          </a:p>
        </p:txBody>
      </p:sp>
      <p:sp>
        <p:nvSpPr>
          <p:cNvPr id="17417" name="Rectangle 9"/>
          <p:cNvSpPr>
            <a:spLocks noGrp="1" noRot="1" noChangeArrowheads="1"/>
          </p:cNvSpPr>
          <p:nvPr>
            <p:ph type="title"/>
          </p:nvPr>
        </p:nvSpPr>
        <p:spPr>
          <a:xfrm>
            <a:off x="0" y="274638"/>
            <a:ext cx="9144000" cy="1020762"/>
          </a:xfrm>
          <a:noFill/>
          <a:ln/>
        </p:spPr>
        <p:txBody>
          <a:bodyPr/>
          <a:lstStyle/>
          <a:p>
            <a:r>
              <a:rPr lang="en-US" altLang="en-US" sz="5000">
                <a:latin typeface="Garamond" pitchFamily="18" charset="0"/>
              </a:rPr>
              <a:t>Prompt #1</a:t>
            </a:r>
          </a:p>
        </p:txBody>
      </p:sp>
      <p:sp>
        <p:nvSpPr>
          <p:cNvPr id="17418" name="Line 10"/>
          <p:cNvSpPr>
            <a:spLocks noChangeShapeType="1"/>
          </p:cNvSpPr>
          <p:nvPr/>
        </p:nvSpPr>
        <p:spPr bwMode="auto">
          <a:xfrm>
            <a:off x="0" y="1295400"/>
            <a:ext cx="91440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val="218333543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1A03C5C3-52A2-4F56-8B24-D7F6E7984890}" type="slidenum">
              <a:rPr lang="en-US" altLang="en-US"/>
              <a:pPr/>
              <a:t>8</a:t>
            </a:fld>
            <a:endParaRPr lang="en-US" altLang="en-US"/>
          </a:p>
        </p:txBody>
      </p:sp>
      <p:sp>
        <p:nvSpPr>
          <p:cNvPr id="18434" name="Rectangle 2"/>
          <p:cNvSpPr>
            <a:spLocks noGrp="1" noChangeArrowheads="1"/>
          </p:cNvSpPr>
          <p:nvPr>
            <p:ph type="title"/>
          </p:nvPr>
        </p:nvSpPr>
        <p:spPr>
          <a:xfrm>
            <a:off x="381000" y="152400"/>
            <a:ext cx="8385175" cy="1431925"/>
          </a:xfrm>
        </p:spPr>
        <p:txBody>
          <a:bodyPr/>
          <a:lstStyle/>
          <a:p>
            <a:r>
              <a:rPr lang="en-US" altLang="en-US" sz="5200">
                <a:latin typeface="Garamond" pitchFamily="18" charset="0"/>
              </a:rPr>
              <a:t>Prompt #2</a:t>
            </a:r>
          </a:p>
        </p:txBody>
      </p:sp>
      <p:sp>
        <p:nvSpPr>
          <p:cNvPr id="18435" name="Rectangle 3"/>
          <p:cNvSpPr>
            <a:spLocks noGrp="1" noChangeArrowheads="1"/>
          </p:cNvSpPr>
          <p:nvPr>
            <p:ph type="body" idx="1"/>
          </p:nvPr>
        </p:nvSpPr>
        <p:spPr>
          <a:xfrm>
            <a:off x="304800" y="1447800"/>
            <a:ext cx="8540750" cy="5105400"/>
          </a:xfrm>
        </p:spPr>
        <p:txBody>
          <a:bodyPr/>
          <a:lstStyle/>
          <a:p>
            <a:pPr>
              <a:lnSpc>
                <a:spcPct val="80000"/>
              </a:lnSpc>
              <a:buFontTx/>
              <a:buNone/>
            </a:pPr>
            <a:r>
              <a:rPr lang="en-US" altLang="en-US" sz="4400" b="1"/>
              <a:t> </a:t>
            </a:r>
            <a:endParaRPr lang="en-US" altLang="en-US" sz="3000"/>
          </a:p>
        </p:txBody>
      </p:sp>
      <p:sp>
        <p:nvSpPr>
          <p:cNvPr id="18436" name="Line 4"/>
          <p:cNvSpPr>
            <a:spLocks noChangeShapeType="1"/>
          </p:cNvSpPr>
          <p:nvPr/>
        </p:nvSpPr>
        <p:spPr bwMode="auto">
          <a:xfrm>
            <a:off x="0" y="1295400"/>
            <a:ext cx="91440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437" name="Rectangle 5"/>
          <p:cNvSpPr>
            <a:spLocks noChangeArrowheads="1"/>
          </p:cNvSpPr>
          <p:nvPr/>
        </p:nvSpPr>
        <p:spPr bwMode="auto">
          <a:xfrm>
            <a:off x="152400" y="1524000"/>
            <a:ext cx="8610600" cy="2528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20000"/>
              </a:spcBef>
              <a:buClr>
                <a:schemeClr val="tx1"/>
              </a:buClr>
            </a:pPr>
            <a:r>
              <a:rPr lang="en-US" altLang="en-US" sz="3200" b="1">
                <a:solidFill>
                  <a:srgbClr val="FFCC00"/>
                </a:solidFill>
                <a:effectLst>
                  <a:outerShdw blurRad="38100" dist="38100" dir="2700000" algn="tl">
                    <a:srgbClr val="000000"/>
                  </a:outerShdw>
                </a:effectLst>
                <a:latin typeface="Garamond" pitchFamily="18" charset="0"/>
              </a:rPr>
              <a:t>[All Applicants]</a:t>
            </a:r>
            <a:r>
              <a:rPr lang="en-US" altLang="en-US" sz="3200" b="1">
                <a:effectLst>
                  <a:outerShdw blurRad="38100" dist="38100" dir="2700000" algn="tl">
                    <a:srgbClr val="000000"/>
                  </a:outerShdw>
                </a:effectLst>
                <a:latin typeface="Garamond" pitchFamily="18" charset="0"/>
              </a:rPr>
              <a:t> </a:t>
            </a:r>
            <a:r>
              <a:rPr lang="en-US" altLang="en-US" sz="3200">
                <a:effectLst>
                  <a:outerShdw blurRad="38100" dist="38100" dir="2700000" algn="tl">
                    <a:srgbClr val="000000"/>
                  </a:outerShdw>
                </a:effectLst>
                <a:latin typeface="Garamond" pitchFamily="18" charset="0"/>
              </a:rPr>
              <a:t>Tell us about a personal quality, talent, accomplishment, contribution or experience that is important to you. What about this quality or accomplishment makes you proud and how does it relate to the person you are?</a:t>
            </a:r>
          </a:p>
        </p:txBody>
      </p:sp>
    </p:spTree>
    <p:extLst>
      <p:ext uri="{BB962C8B-B14F-4D97-AF65-F5344CB8AC3E}">
        <p14:creationId xmlns:p14="http://schemas.microsoft.com/office/powerpoint/2010/main" val="358127004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8"/>
          <p:cNvSpPr>
            <a:spLocks noGrp="1" noChangeArrowheads="1"/>
          </p:cNvSpPr>
          <p:nvPr>
            <p:ph type="sldNum" sz="quarter" idx="4294967295"/>
          </p:nvPr>
        </p:nvSpPr>
        <p:spPr>
          <a:xfrm>
            <a:off x="6553200" y="6248400"/>
            <a:ext cx="2133600" cy="457200"/>
          </a:xfrm>
          <a:prstGeom prst="rect">
            <a:avLst/>
          </a:prstGeom>
        </p:spPr>
        <p:txBody>
          <a:bodyPr/>
          <a:lstStyle/>
          <a:p>
            <a:fld id="{42277532-2610-42B5-822F-F6D37A911BBA}" type="slidenum">
              <a:rPr lang="en-US" altLang="en-US"/>
              <a:pPr/>
              <a:t>9</a:t>
            </a:fld>
            <a:endParaRPr lang="en-US" altLang="en-US"/>
          </a:p>
        </p:txBody>
      </p:sp>
      <p:sp>
        <p:nvSpPr>
          <p:cNvPr id="22530" name="Rectangle 2"/>
          <p:cNvSpPr>
            <a:spLocks noGrp="1" noChangeArrowheads="1"/>
          </p:cNvSpPr>
          <p:nvPr>
            <p:ph type="ctrTitle"/>
          </p:nvPr>
        </p:nvSpPr>
        <p:spPr>
          <a:xfrm>
            <a:off x="533400" y="1828800"/>
            <a:ext cx="8153400" cy="1920875"/>
          </a:xfrm>
        </p:spPr>
        <p:txBody>
          <a:bodyPr/>
          <a:lstStyle/>
          <a:p>
            <a:r>
              <a:rPr lang="en-US" altLang="en-US" sz="6000">
                <a:latin typeface="Garamond" pitchFamily="18" charset="0"/>
              </a:rPr>
              <a:t>Writing Strategies for Students</a:t>
            </a:r>
          </a:p>
        </p:txBody>
      </p:sp>
    </p:spTree>
    <p:extLst>
      <p:ext uri="{BB962C8B-B14F-4D97-AF65-F5344CB8AC3E}">
        <p14:creationId xmlns:p14="http://schemas.microsoft.com/office/powerpoint/2010/main" val="120256006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Slide Number Placeholder 5"/>
          <p:cNvSpPr>
            <a:spLocks noGrp="1"/>
          </p:cNvSpPr>
          <p:nvPr>
            <p:ph type="sldNum" sz="quarter" idx="12"/>
          </p:nvPr>
        </p:nvSpPr>
        <p:spPr/>
        <p:txBody>
          <a:bodyPr/>
          <a:lstStyle/>
          <a:p>
            <a:fld id="{B09950F8-1ED6-46D1-A477-DAB49CAD7A9B}" type="slidenum">
              <a:rPr lang="en-US" altLang="en-US"/>
              <a:pPr/>
              <a:t>10</a:t>
            </a:fld>
            <a:endParaRPr lang="en-US" altLang="en-US"/>
          </a:p>
        </p:txBody>
      </p:sp>
      <p:sp>
        <p:nvSpPr>
          <p:cNvPr id="90114" name="Rectangle 2"/>
          <p:cNvSpPr>
            <a:spLocks noGrp="1" noChangeArrowheads="1"/>
          </p:cNvSpPr>
          <p:nvPr>
            <p:ph type="title"/>
          </p:nvPr>
        </p:nvSpPr>
        <p:spPr>
          <a:xfrm>
            <a:off x="0" y="76200"/>
            <a:ext cx="9144000" cy="1219200"/>
          </a:xfrm>
        </p:spPr>
        <p:txBody>
          <a:bodyPr>
            <a:normAutofit fontScale="90000"/>
          </a:bodyPr>
          <a:lstStyle/>
          <a:p>
            <a:r>
              <a:rPr lang="en-US" altLang="en-US" sz="4000"/>
              <a:t> </a:t>
            </a:r>
            <a:r>
              <a:rPr lang="en-US" altLang="en-US">
                <a:latin typeface="Garamond" pitchFamily="18" charset="0"/>
              </a:rPr>
              <a:t>Steps to Writing an Effective Personal Statement</a:t>
            </a:r>
          </a:p>
        </p:txBody>
      </p:sp>
      <p:sp>
        <p:nvSpPr>
          <p:cNvPr id="90115" name="Rectangle 3"/>
          <p:cNvSpPr>
            <a:spLocks noChangeArrowheads="1"/>
          </p:cNvSpPr>
          <p:nvPr/>
        </p:nvSpPr>
        <p:spPr bwMode="auto">
          <a:xfrm>
            <a:off x="1295400" y="5029200"/>
            <a:ext cx="7162800" cy="914400"/>
          </a:xfrm>
          <a:prstGeom prst="rect">
            <a:avLst/>
          </a:prstGeom>
          <a:gradFill rotWithShape="0">
            <a:gsLst>
              <a:gs pos="0">
                <a:srgbClr val="5D422B"/>
              </a:gs>
              <a:gs pos="100000">
                <a:srgbClr val="5D422B">
                  <a:gamma/>
                  <a:shade val="46275"/>
                  <a:invGamma/>
                </a:srgbClr>
              </a:gs>
            </a:gsLst>
            <a:lin ang="5400000" scaled="1"/>
          </a:gradFill>
          <a:ln>
            <a:noFill/>
          </a:ln>
          <a:effectLst/>
          <a:scene3d>
            <a:camera prst="legacyObliqueTopRight"/>
            <a:lightRig rig="legacyFlat3" dir="b"/>
          </a:scene3d>
          <a:sp3d extrusionH="430200" prstMaterial="legacyMatte">
            <a:bevelT w="13500" h="13500" prst="angle"/>
            <a:bevelB w="13500" h="13500" prst="angle"/>
            <a:extrusionClr>
              <a:srgbClr val="5D422B"/>
            </a:extrusionClr>
          </a:sp3d>
          <a:extLst>
            <a:ext uri="{91240B29-F687-4F45-9708-019B960494DF}">
              <a14:hiddenLine xmlns:a14="http://schemas.microsoft.com/office/drawing/2010/main" w="9525">
                <a:noFill/>
                <a:miter lim="800000"/>
                <a:headEnd/>
                <a:tailEnd/>
              </a14:hiddenLine>
            </a:ext>
            <a:ext uri="{AF507438-7753-43E0-B8FC-AC1667EBCBE1}">
              <a14:hiddenEffects xmlns:a14="http://schemas.microsoft.com/office/drawing/2010/main">
                <a:effectLst>
                  <a:outerShdw dist="63498" dir="2700000" algn="ctr" rotWithShape="0">
                    <a:srgbClr val="808080">
                      <a:alpha val="75000"/>
                    </a:srgbClr>
                  </a:outerShdw>
                </a:effectLst>
              </a14:hiddenEffects>
            </a:ext>
          </a:extLst>
        </p:spPr>
        <p:txBody>
          <a:bodyPr wrap="none" anchor="ctr">
            <a:flatTx/>
          </a:bodyPr>
          <a:lstStyle/>
          <a:p>
            <a:pPr algn="ctr"/>
            <a:endParaRPr lang="en-US" altLang="en-US" sz="2400">
              <a:latin typeface="Arial" charset="0"/>
              <a:ea typeface="ＭＳ Ｐゴシック" pitchFamily="-108" charset="-128"/>
            </a:endParaRPr>
          </a:p>
        </p:txBody>
      </p:sp>
      <p:sp>
        <p:nvSpPr>
          <p:cNvPr id="90116" name="Rectangle 4"/>
          <p:cNvSpPr>
            <a:spLocks noChangeArrowheads="1"/>
          </p:cNvSpPr>
          <p:nvPr/>
        </p:nvSpPr>
        <p:spPr bwMode="auto">
          <a:xfrm>
            <a:off x="1905000" y="4191000"/>
            <a:ext cx="6553200" cy="838200"/>
          </a:xfrm>
          <a:prstGeom prst="rect">
            <a:avLst/>
          </a:prstGeom>
          <a:gradFill rotWithShape="0">
            <a:gsLst>
              <a:gs pos="0">
                <a:schemeClr val="accent1"/>
              </a:gs>
              <a:gs pos="100000">
                <a:schemeClr val="accent1">
                  <a:gamma/>
                  <a:shade val="46275"/>
                  <a:invGamma/>
                </a:schemeClr>
              </a:gs>
            </a:gsLst>
            <a:lin ang="5400000" scaled="1"/>
          </a:gradFill>
          <a:ln>
            <a:noFill/>
          </a:ln>
          <a:effectLst/>
          <a:scene3d>
            <a:camera prst="legacyObliqueTopRight"/>
            <a:lightRig rig="legacyFlat3" dir="b"/>
          </a:scene3d>
          <a:sp3d extrusionH="430200" prstMaterial="legacyMatte">
            <a:bevelT w="13500" h="13500" prst="angle"/>
            <a:bevelB w="13500" h="13500" prst="angle"/>
            <a:extrusionClr>
              <a:schemeClr val="accent1"/>
            </a:extrusionClr>
          </a:sp3d>
          <a:extLst>
            <a:ext uri="{91240B29-F687-4F45-9708-019B960494DF}">
              <a14:hiddenLine xmlns:a14="http://schemas.microsoft.com/office/drawing/2010/main" w="9525">
                <a:noFill/>
                <a:miter lim="800000"/>
                <a:headEnd/>
                <a:tailEnd/>
              </a14:hiddenLine>
            </a:ext>
            <a:ext uri="{AF507438-7753-43E0-B8FC-AC1667EBCBE1}">
              <a14:hiddenEffects xmlns:a14="http://schemas.microsoft.com/office/drawing/2010/main">
                <a:effectLst>
                  <a:outerShdw dist="63500" dir="2700000" algn="ctr" rotWithShape="0">
                    <a:srgbClr val="808080">
                      <a:alpha val="75000"/>
                    </a:srgbClr>
                  </a:outerShdw>
                </a:effectLst>
              </a14:hiddenEffects>
            </a:ext>
          </a:extLst>
        </p:spPr>
        <p:txBody>
          <a:bodyPr wrap="none" anchor="ctr">
            <a:flatTx/>
          </a:bodyPr>
          <a:lstStyle/>
          <a:p>
            <a:endParaRPr lang="en-US"/>
          </a:p>
        </p:txBody>
      </p:sp>
      <p:sp>
        <p:nvSpPr>
          <p:cNvPr id="90117" name="Rectangle 5"/>
          <p:cNvSpPr>
            <a:spLocks noChangeArrowheads="1"/>
          </p:cNvSpPr>
          <p:nvPr/>
        </p:nvSpPr>
        <p:spPr bwMode="auto">
          <a:xfrm>
            <a:off x="3276600" y="2209800"/>
            <a:ext cx="5181600" cy="990600"/>
          </a:xfrm>
          <a:prstGeom prst="rect">
            <a:avLst/>
          </a:prstGeom>
          <a:gradFill rotWithShape="0">
            <a:gsLst>
              <a:gs pos="0">
                <a:schemeClr val="folHlink"/>
              </a:gs>
              <a:gs pos="100000">
                <a:schemeClr val="folHlink">
                  <a:gamma/>
                  <a:shade val="46275"/>
                  <a:invGamma/>
                </a:schemeClr>
              </a:gs>
            </a:gsLst>
            <a:lin ang="5400000" scaled="1"/>
          </a:gradFill>
          <a:ln>
            <a:noFill/>
          </a:ln>
          <a:effectLst/>
          <a:scene3d>
            <a:camera prst="legacyObliqueTopRight"/>
            <a:lightRig rig="legacyFlat3" dir="b"/>
          </a:scene3d>
          <a:sp3d extrusionH="430200" prstMaterial="legacyMatte">
            <a:bevelT w="13500" h="13500" prst="angle"/>
            <a:bevelB w="13500" h="13500" prst="angle"/>
            <a:extrusionClr>
              <a:schemeClr val="folHlink"/>
            </a:extrusionClr>
          </a:sp3d>
          <a:extLst>
            <a:ext uri="{91240B29-F687-4F45-9708-019B960494DF}">
              <a14:hiddenLine xmlns:a14="http://schemas.microsoft.com/office/drawing/2010/main" w="9525">
                <a:noFill/>
                <a:miter lim="800000"/>
                <a:headEnd/>
                <a:tailEnd/>
              </a14:hiddenLine>
            </a:ext>
            <a:ext uri="{AF507438-7753-43E0-B8FC-AC1667EBCBE1}">
              <a14:hiddenEffects xmlns:a14="http://schemas.microsoft.com/office/drawing/2010/main">
                <a:effectLst>
                  <a:outerShdw dist="63500" dir="2700000" algn="ctr" rotWithShape="0">
                    <a:srgbClr val="808080">
                      <a:alpha val="75000"/>
                    </a:srgbClr>
                  </a:outerShdw>
                </a:effectLst>
              </a14:hiddenEffects>
            </a:ext>
          </a:extLst>
        </p:spPr>
        <p:txBody>
          <a:bodyPr wrap="none" anchor="ctr">
            <a:flatTx/>
          </a:bodyPr>
          <a:lstStyle/>
          <a:p>
            <a:pPr algn="ctr"/>
            <a:endParaRPr lang="en-US" altLang="en-US" sz="2400">
              <a:solidFill>
                <a:schemeClr val="folHlink"/>
              </a:solidFill>
              <a:latin typeface="Arial" charset="0"/>
              <a:ea typeface="ＭＳ Ｐゴシック" pitchFamily="-108" charset="-128"/>
            </a:endParaRPr>
          </a:p>
        </p:txBody>
      </p:sp>
      <p:sp>
        <p:nvSpPr>
          <p:cNvPr id="90118" name="Text Box 6"/>
          <p:cNvSpPr txBox="1">
            <a:spLocks noChangeArrowheads="1"/>
          </p:cNvSpPr>
          <p:nvPr/>
        </p:nvSpPr>
        <p:spPr bwMode="auto">
          <a:xfrm>
            <a:off x="2667000" y="5334000"/>
            <a:ext cx="4435475"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endParaRPr lang="en-US" altLang="en-US" sz="2400">
              <a:latin typeface="Arial" charset="0"/>
              <a:ea typeface="ＭＳ Ｐゴシック" pitchFamily="-108" charset="-128"/>
            </a:endParaRPr>
          </a:p>
        </p:txBody>
      </p:sp>
      <p:sp>
        <p:nvSpPr>
          <p:cNvPr id="90119" name="Text Box 7"/>
          <p:cNvSpPr txBox="1">
            <a:spLocks noChangeArrowheads="1"/>
          </p:cNvSpPr>
          <p:nvPr/>
        </p:nvSpPr>
        <p:spPr bwMode="auto">
          <a:xfrm>
            <a:off x="3124200" y="5257800"/>
            <a:ext cx="45720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ctr">
              <a:spcBef>
                <a:spcPct val="50000"/>
              </a:spcBef>
            </a:pPr>
            <a:r>
              <a:rPr lang="en-US" altLang="en-US" sz="2400" b="1">
                <a:solidFill>
                  <a:srgbClr val="FFCC00"/>
                </a:solidFill>
                <a:effectLst>
                  <a:outerShdw blurRad="38100" dist="38100" dir="2700000" algn="tl">
                    <a:srgbClr val="000000"/>
                  </a:outerShdw>
                </a:effectLst>
                <a:latin typeface="Arial" charset="0"/>
                <a:ea typeface="ＭＳ Ｐゴシック" pitchFamily="-108" charset="-128"/>
              </a:rPr>
              <a:t>Gather Information</a:t>
            </a:r>
          </a:p>
        </p:txBody>
      </p:sp>
      <p:sp>
        <p:nvSpPr>
          <p:cNvPr id="90120" name="Rectangle 8"/>
          <p:cNvSpPr>
            <a:spLocks noChangeArrowheads="1"/>
          </p:cNvSpPr>
          <p:nvPr/>
        </p:nvSpPr>
        <p:spPr bwMode="auto">
          <a:xfrm>
            <a:off x="2590800" y="3200400"/>
            <a:ext cx="5867400" cy="990600"/>
          </a:xfrm>
          <a:prstGeom prst="rect">
            <a:avLst/>
          </a:prstGeom>
          <a:gradFill rotWithShape="0">
            <a:gsLst>
              <a:gs pos="0">
                <a:schemeClr val="bg1"/>
              </a:gs>
              <a:gs pos="100000">
                <a:schemeClr val="bg1">
                  <a:gamma/>
                  <a:shade val="46275"/>
                  <a:invGamma/>
                </a:schemeClr>
              </a:gs>
            </a:gsLst>
            <a:lin ang="5400000" scaled="1"/>
          </a:gradFill>
          <a:ln>
            <a:noFill/>
          </a:ln>
          <a:effectLst/>
          <a:scene3d>
            <a:camera prst="legacyObliqueTopRight"/>
            <a:lightRig rig="legacyFlat3" dir="b"/>
          </a:scene3d>
          <a:sp3d extrusionH="430200" prstMaterial="legacyMatte">
            <a:bevelT w="13500" h="13500" prst="angle"/>
            <a:bevelB w="13500" h="13500" prst="angle"/>
            <a:extrusionClr>
              <a:schemeClr val="bg1"/>
            </a:extrusionClr>
          </a:sp3d>
          <a:extLst>
            <a:ext uri="{91240B29-F687-4F45-9708-019B960494DF}">
              <a14:hiddenLine xmlns:a14="http://schemas.microsoft.com/office/drawing/2010/main" w="9525">
                <a:no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flatTx/>
          </a:bodyPr>
          <a:lstStyle/>
          <a:p>
            <a:pPr algn="ctr"/>
            <a:endParaRPr lang="en-US" altLang="en-US" sz="2400">
              <a:latin typeface="Arial" charset="0"/>
              <a:ea typeface="ＭＳ Ｐゴシック" pitchFamily="-108" charset="-128"/>
            </a:endParaRPr>
          </a:p>
        </p:txBody>
      </p:sp>
      <p:sp>
        <p:nvSpPr>
          <p:cNvPr id="90121" name="Text Box 9"/>
          <p:cNvSpPr txBox="1">
            <a:spLocks noChangeArrowheads="1"/>
          </p:cNvSpPr>
          <p:nvPr/>
        </p:nvSpPr>
        <p:spPr bwMode="auto">
          <a:xfrm>
            <a:off x="4038600" y="4343400"/>
            <a:ext cx="2416175"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spcBef>
                <a:spcPct val="50000"/>
              </a:spcBef>
            </a:pPr>
            <a:r>
              <a:rPr lang="en-US" altLang="en-US" sz="2400" b="1">
                <a:solidFill>
                  <a:srgbClr val="FFCC00"/>
                </a:solidFill>
                <a:effectLst>
                  <a:outerShdw blurRad="38100" dist="38100" dir="2700000" algn="tl">
                    <a:srgbClr val="000000"/>
                  </a:outerShdw>
                </a:effectLst>
                <a:latin typeface="Arial" charset="0"/>
                <a:ea typeface="ＭＳ Ｐゴシック" pitchFamily="-108" charset="-128"/>
              </a:rPr>
              <a:t>Read Critically</a:t>
            </a:r>
          </a:p>
        </p:txBody>
      </p:sp>
      <p:sp>
        <p:nvSpPr>
          <p:cNvPr id="90122" name="Text Box 10"/>
          <p:cNvSpPr txBox="1">
            <a:spLocks noChangeArrowheads="1"/>
          </p:cNvSpPr>
          <p:nvPr/>
        </p:nvSpPr>
        <p:spPr bwMode="auto">
          <a:xfrm>
            <a:off x="4038600" y="3429000"/>
            <a:ext cx="4168775"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spcBef>
                <a:spcPct val="50000"/>
              </a:spcBef>
            </a:pPr>
            <a:r>
              <a:rPr lang="en-US" altLang="en-US" sz="2400" b="1">
                <a:solidFill>
                  <a:srgbClr val="FFCC00"/>
                </a:solidFill>
                <a:effectLst>
                  <a:outerShdw blurRad="38100" dist="38100" dir="2700000" algn="tl">
                    <a:srgbClr val="000000"/>
                  </a:outerShdw>
                </a:effectLst>
                <a:latin typeface="Arial" charset="0"/>
                <a:ea typeface="ＭＳ Ｐゴシック" pitchFamily="-108" charset="-128"/>
              </a:rPr>
              <a:t>Develop Topic and Thesis</a:t>
            </a:r>
          </a:p>
        </p:txBody>
      </p:sp>
      <p:sp>
        <p:nvSpPr>
          <p:cNvPr id="90123" name="Text Box 11"/>
          <p:cNvSpPr txBox="1">
            <a:spLocks noChangeArrowheads="1"/>
          </p:cNvSpPr>
          <p:nvPr/>
        </p:nvSpPr>
        <p:spPr bwMode="auto">
          <a:xfrm>
            <a:off x="4038600" y="2438400"/>
            <a:ext cx="4300538"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r>
              <a:rPr lang="en-US" altLang="en-US" sz="2400" b="1">
                <a:solidFill>
                  <a:srgbClr val="FFCC00"/>
                </a:solidFill>
                <a:effectLst>
                  <a:outerShdw blurRad="38100" dist="38100" dir="2700000" algn="tl">
                    <a:srgbClr val="000000"/>
                  </a:outerShdw>
                </a:effectLst>
                <a:latin typeface="Arial" charset="0"/>
                <a:ea typeface="ＭＳ Ｐゴシック" pitchFamily="-108" charset="-128"/>
              </a:rPr>
              <a:t>Draft, Get Feedback, Revise</a:t>
            </a:r>
            <a:r>
              <a:rPr lang="en-US" altLang="en-US" sz="2400" b="1">
                <a:latin typeface="Arial" charset="0"/>
                <a:ea typeface="ＭＳ Ｐゴシック" pitchFamily="-108" charset="-128"/>
              </a:rPr>
              <a:t> </a:t>
            </a:r>
          </a:p>
        </p:txBody>
      </p:sp>
      <p:sp>
        <p:nvSpPr>
          <p:cNvPr id="90124" name="Line 12"/>
          <p:cNvSpPr>
            <a:spLocks noChangeShapeType="1"/>
          </p:cNvSpPr>
          <p:nvPr/>
        </p:nvSpPr>
        <p:spPr bwMode="auto">
          <a:xfrm>
            <a:off x="0" y="1295400"/>
            <a:ext cx="91440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val="171543194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5AAF7500-F0A0-45D8-89D1-283EDFD5FBB8}" type="slidenum">
              <a:rPr lang="en-US" altLang="en-US"/>
              <a:pPr/>
              <a:t>11</a:t>
            </a:fld>
            <a:endParaRPr lang="en-US" altLang="en-US"/>
          </a:p>
        </p:txBody>
      </p:sp>
      <p:sp>
        <p:nvSpPr>
          <p:cNvPr id="6148" name="Line 4"/>
          <p:cNvSpPr>
            <a:spLocks noChangeShapeType="1"/>
          </p:cNvSpPr>
          <p:nvPr/>
        </p:nvSpPr>
        <p:spPr bwMode="auto">
          <a:xfrm>
            <a:off x="0" y="1295400"/>
            <a:ext cx="91440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150" name="Rectangle 6"/>
          <p:cNvSpPr>
            <a:spLocks noGrp="1" noChangeArrowheads="1"/>
          </p:cNvSpPr>
          <p:nvPr>
            <p:ph type="title"/>
          </p:nvPr>
        </p:nvSpPr>
        <p:spPr>
          <a:xfrm>
            <a:off x="0" y="274638"/>
            <a:ext cx="9144000" cy="1143000"/>
          </a:xfrm>
        </p:spPr>
        <p:txBody>
          <a:bodyPr/>
          <a:lstStyle/>
          <a:p>
            <a:r>
              <a:rPr lang="en-US" altLang="en-US" sz="4000">
                <a:latin typeface="Garamond" pitchFamily="18" charset="0"/>
              </a:rPr>
              <a:t>Personal Statement:  Writing for College</a:t>
            </a:r>
          </a:p>
        </p:txBody>
      </p:sp>
      <p:sp>
        <p:nvSpPr>
          <p:cNvPr id="6151" name="Rectangle 7"/>
          <p:cNvSpPr>
            <a:spLocks noGrp="1" noChangeArrowheads="1"/>
          </p:cNvSpPr>
          <p:nvPr>
            <p:ph type="body" sz="half" idx="1"/>
          </p:nvPr>
        </p:nvSpPr>
        <p:spPr>
          <a:xfrm>
            <a:off x="457200" y="1600200"/>
            <a:ext cx="4037013" cy="4495800"/>
          </a:xfrm>
        </p:spPr>
        <p:txBody>
          <a:bodyPr/>
          <a:lstStyle/>
          <a:p>
            <a:pPr lvl="2">
              <a:lnSpc>
                <a:spcPct val="90000"/>
              </a:lnSpc>
              <a:buFont typeface="Wingdings" pitchFamily="2" charset="2"/>
              <a:buNone/>
            </a:pPr>
            <a:r>
              <a:rPr lang="en-US" altLang="en-US" sz="3000" b="1">
                <a:solidFill>
                  <a:srgbClr val="FFCC00"/>
                </a:solidFill>
              </a:rPr>
              <a:t>College</a:t>
            </a:r>
          </a:p>
          <a:p>
            <a:pPr>
              <a:lnSpc>
                <a:spcPct val="90000"/>
              </a:lnSpc>
            </a:pPr>
            <a:r>
              <a:rPr lang="en-US" altLang="en-US" sz="2600" b="1">
                <a:solidFill>
                  <a:srgbClr val="FFCC00"/>
                </a:solidFill>
              </a:rPr>
              <a:t>Unknown audience</a:t>
            </a:r>
            <a:r>
              <a:rPr lang="en-US" altLang="en-US" sz="2600"/>
              <a:t>: Students write for a community of scholars.</a:t>
            </a:r>
          </a:p>
          <a:p>
            <a:pPr>
              <a:lnSpc>
                <a:spcPct val="90000"/>
              </a:lnSpc>
              <a:buFontTx/>
              <a:buNone/>
            </a:pPr>
            <a:endParaRPr lang="en-US" altLang="en-US" sz="2600"/>
          </a:p>
          <a:p>
            <a:pPr>
              <a:lnSpc>
                <a:spcPct val="90000"/>
              </a:lnSpc>
            </a:pPr>
            <a:r>
              <a:rPr lang="en-US" altLang="en-US" sz="2600" b="1">
                <a:solidFill>
                  <a:srgbClr val="FFCC00"/>
                </a:solidFill>
              </a:rPr>
              <a:t>Writer-determined topics</a:t>
            </a:r>
            <a:r>
              <a:rPr lang="en-US" altLang="en-US" sz="2600"/>
              <a:t>: Students choose the topics.</a:t>
            </a:r>
            <a:r>
              <a:rPr lang="en-US" altLang="en-US" sz="2400"/>
              <a:t> </a:t>
            </a:r>
          </a:p>
          <a:p>
            <a:pPr>
              <a:lnSpc>
                <a:spcPct val="90000"/>
              </a:lnSpc>
              <a:buFontTx/>
              <a:buNone/>
            </a:pPr>
            <a:endParaRPr lang="en-US" altLang="en-US" sz="2400"/>
          </a:p>
          <a:p>
            <a:pPr>
              <a:lnSpc>
                <a:spcPct val="90000"/>
              </a:lnSpc>
            </a:pPr>
            <a:r>
              <a:rPr lang="en-US" altLang="en-US" sz="2600" b="1">
                <a:solidFill>
                  <a:srgbClr val="FFCC00"/>
                </a:solidFill>
              </a:rPr>
              <a:t>Dig deep</a:t>
            </a:r>
            <a:r>
              <a:rPr lang="en-US" altLang="en-US" sz="2600"/>
              <a:t>: Analysis and reflection are key.</a:t>
            </a:r>
          </a:p>
          <a:p>
            <a:pPr>
              <a:lnSpc>
                <a:spcPct val="90000"/>
              </a:lnSpc>
              <a:buFontTx/>
              <a:buNone/>
            </a:pPr>
            <a:endParaRPr lang="en-US" altLang="en-US" sz="2600"/>
          </a:p>
        </p:txBody>
      </p:sp>
      <p:sp>
        <p:nvSpPr>
          <p:cNvPr id="6152" name="Rectangle 8"/>
          <p:cNvSpPr>
            <a:spLocks noGrp="1" noChangeArrowheads="1"/>
          </p:cNvSpPr>
          <p:nvPr>
            <p:ph type="body" sz="half" idx="2"/>
          </p:nvPr>
        </p:nvSpPr>
        <p:spPr>
          <a:xfrm>
            <a:off x="4649788" y="1600200"/>
            <a:ext cx="4037012" cy="4495800"/>
          </a:xfrm>
        </p:spPr>
        <p:txBody>
          <a:bodyPr/>
          <a:lstStyle/>
          <a:p>
            <a:pPr>
              <a:lnSpc>
                <a:spcPct val="70000"/>
              </a:lnSpc>
              <a:buFontTx/>
              <a:buNone/>
            </a:pPr>
            <a:r>
              <a:rPr lang="en-US" altLang="en-US" sz="3000" b="1">
                <a:solidFill>
                  <a:srgbClr val="FFCC00"/>
                </a:solidFill>
              </a:rPr>
              <a:t>      Personal Statement</a:t>
            </a:r>
          </a:p>
          <a:p>
            <a:pPr>
              <a:lnSpc>
                <a:spcPct val="70000"/>
              </a:lnSpc>
              <a:buFontTx/>
              <a:buNone/>
            </a:pPr>
            <a:endParaRPr lang="en-US" altLang="en-US" sz="3000" b="1">
              <a:solidFill>
                <a:srgbClr val="FFCC00"/>
              </a:solidFill>
            </a:endParaRPr>
          </a:p>
          <a:p>
            <a:pPr>
              <a:lnSpc>
                <a:spcPct val="70000"/>
              </a:lnSpc>
            </a:pPr>
            <a:r>
              <a:rPr lang="en-US" altLang="en-US" sz="2600"/>
              <a:t>Unknown audience</a:t>
            </a:r>
          </a:p>
          <a:p>
            <a:pPr>
              <a:lnSpc>
                <a:spcPct val="70000"/>
              </a:lnSpc>
              <a:buFontTx/>
              <a:buNone/>
            </a:pPr>
            <a:endParaRPr lang="en-US" altLang="en-US" sz="1800"/>
          </a:p>
          <a:p>
            <a:pPr>
              <a:lnSpc>
                <a:spcPct val="70000"/>
              </a:lnSpc>
              <a:buFontTx/>
              <a:buNone/>
            </a:pPr>
            <a:endParaRPr lang="en-US" altLang="en-US" sz="1800"/>
          </a:p>
          <a:p>
            <a:pPr>
              <a:lnSpc>
                <a:spcPct val="70000"/>
              </a:lnSpc>
            </a:pPr>
            <a:r>
              <a:rPr lang="en-US" altLang="en-US" sz="2600"/>
              <a:t>Writer-determined topics</a:t>
            </a:r>
          </a:p>
          <a:p>
            <a:pPr>
              <a:lnSpc>
                <a:spcPct val="70000"/>
              </a:lnSpc>
              <a:buFontTx/>
              <a:buNone/>
            </a:pPr>
            <a:endParaRPr lang="en-US" altLang="en-US" sz="2600"/>
          </a:p>
          <a:p>
            <a:pPr>
              <a:lnSpc>
                <a:spcPct val="70000"/>
              </a:lnSpc>
              <a:buFontTx/>
              <a:buNone/>
            </a:pPr>
            <a:endParaRPr lang="en-US" altLang="en-US" sz="1800"/>
          </a:p>
          <a:p>
            <a:pPr>
              <a:lnSpc>
                <a:spcPct val="70000"/>
              </a:lnSpc>
            </a:pPr>
            <a:r>
              <a:rPr lang="en-US" altLang="en-US" sz="2600"/>
              <a:t>Analytical and reflective response</a:t>
            </a:r>
          </a:p>
        </p:txBody>
      </p:sp>
      <p:sp>
        <p:nvSpPr>
          <p:cNvPr id="6154" name="Rectangle 10"/>
          <p:cNvSpPr>
            <a:spLocks noChangeArrowheads="1"/>
          </p:cNvSpPr>
          <p:nvPr/>
        </p:nvSpPr>
        <p:spPr bwMode="auto">
          <a:xfrm>
            <a:off x="381000" y="1447800"/>
            <a:ext cx="3962400" cy="4953000"/>
          </a:xfrm>
          <a:prstGeom prst="rect">
            <a:avLst/>
          </a:prstGeom>
          <a:noFill/>
          <a:ln w="12700" cap="sq">
            <a:solidFill>
              <a:schemeClr val="tx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extLst>
      <p:ext uri="{BB962C8B-B14F-4D97-AF65-F5344CB8AC3E}">
        <p14:creationId xmlns:p14="http://schemas.microsoft.com/office/powerpoint/2010/main" val="139326394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AB8CD676-A44F-4D0E-A33B-D77FCB4D9FDB}" type="slidenum">
              <a:rPr lang="en-US" altLang="en-US"/>
              <a:pPr/>
              <a:t>12</a:t>
            </a:fld>
            <a:endParaRPr lang="en-US" altLang="en-US"/>
          </a:p>
        </p:txBody>
      </p:sp>
      <p:sp>
        <p:nvSpPr>
          <p:cNvPr id="9218" name="Rectangle 2"/>
          <p:cNvSpPr>
            <a:spLocks noGrp="1" noChangeArrowheads="1"/>
          </p:cNvSpPr>
          <p:nvPr>
            <p:ph type="title"/>
          </p:nvPr>
        </p:nvSpPr>
        <p:spPr>
          <a:xfrm>
            <a:off x="457200" y="152400"/>
            <a:ext cx="8385175" cy="1143000"/>
          </a:xfrm>
        </p:spPr>
        <p:txBody>
          <a:bodyPr/>
          <a:lstStyle/>
          <a:p>
            <a:r>
              <a:rPr lang="en-US" altLang="en-US" sz="5400">
                <a:latin typeface="Garamond" pitchFamily="18" charset="0"/>
              </a:rPr>
              <a:t>Important Strategies</a:t>
            </a:r>
          </a:p>
        </p:txBody>
      </p:sp>
      <p:sp>
        <p:nvSpPr>
          <p:cNvPr id="9219" name="Rectangle 3"/>
          <p:cNvSpPr>
            <a:spLocks noGrp="1" noChangeArrowheads="1"/>
          </p:cNvSpPr>
          <p:nvPr>
            <p:ph type="body" idx="1"/>
          </p:nvPr>
        </p:nvSpPr>
        <p:spPr>
          <a:xfrm>
            <a:off x="76200" y="1371600"/>
            <a:ext cx="8991600" cy="5486400"/>
          </a:xfrm>
        </p:spPr>
        <p:txBody>
          <a:bodyPr>
            <a:normAutofit lnSpcReduction="10000"/>
          </a:bodyPr>
          <a:lstStyle/>
          <a:p>
            <a:pPr>
              <a:lnSpc>
                <a:spcPct val="80000"/>
              </a:lnSpc>
            </a:pPr>
            <a:r>
              <a:rPr lang="en-US" altLang="en-US" sz="2800">
                <a:effectLst/>
              </a:rPr>
              <a:t>Students are encouraged to write about special circumstances that have influenced their educational experience: </a:t>
            </a:r>
          </a:p>
          <a:p>
            <a:pPr lvl="1">
              <a:lnSpc>
                <a:spcPct val="80000"/>
              </a:lnSpc>
            </a:pPr>
            <a:r>
              <a:rPr lang="en-US" altLang="en-US" sz="2500">
                <a:effectLst/>
              </a:rPr>
              <a:t>Re-entry</a:t>
            </a:r>
          </a:p>
          <a:p>
            <a:pPr lvl="1">
              <a:lnSpc>
                <a:spcPct val="80000"/>
              </a:lnSpc>
            </a:pPr>
            <a:r>
              <a:rPr lang="en-US" altLang="en-US" sz="2500">
                <a:effectLst/>
              </a:rPr>
              <a:t>Small or alternative learning environments</a:t>
            </a:r>
          </a:p>
          <a:p>
            <a:pPr lvl="1">
              <a:lnSpc>
                <a:spcPct val="80000"/>
              </a:lnSpc>
            </a:pPr>
            <a:r>
              <a:rPr lang="en-US" altLang="en-US" sz="2500">
                <a:effectLst/>
              </a:rPr>
              <a:t>Learning and/or physical challenges</a:t>
            </a:r>
          </a:p>
          <a:p>
            <a:pPr lvl="1">
              <a:lnSpc>
                <a:spcPct val="80000"/>
              </a:lnSpc>
            </a:pPr>
            <a:r>
              <a:rPr lang="en-US" altLang="en-US" sz="2500">
                <a:effectLst/>
              </a:rPr>
              <a:t>Veterans</a:t>
            </a:r>
            <a:r>
              <a:rPr lang="en-US" altLang="en-US" sz="2000">
                <a:effectLst/>
              </a:rPr>
              <a:t> </a:t>
            </a:r>
          </a:p>
          <a:p>
            <a:pPr>
              <a:lnSpc>
                <a:spcPct val="80000"/>
              </a:lnSpc>
              <a:spcBef>
                <a:spcPct val="50000"/>
              </a:spcBef>
            </a:pPr>
            <a:endParaRPr lang="en-US" altLang="en-US" sz="600"/>
          </a:p>
          <a:p>
            <a:pPr>
              <a:lnSpc>
                <a:spcPct val="80000"/>
              </a:lnSpc>
              <a:spcBef>
                <a:spcPct val="50000"/>
              </a:spcBef>
            </a:pPr>
            <a:r>
              <a:rPr lang="en-US" altLang="en-US" sz="2800"/>
              <a:t>Read critically and write analytically.</a:t>
            </a:r>
          </a:p>
          <a:p>
            <a:pPr lvl="1">
              <a:lnSpc>
                <a:spcPct val="80000"/>
              </a:lnSpc>
              <a:spcBef>
                <a:spcPct val="50000"/>
              </a:spcBef>
            </a:pPr>
            <a:r>
              <a:rPr lang="en-US" altLang="en-US" sz="2500"/>
              <a:t>Think like an admissions reader by capitalizing on the relationship between readers and writers.</a:t>
            </a:r>
          </a:p>
          <a:p>
            <a:pPr lvl="1">
              <a:lnSpc>
                <a:spcPct val="80000"/>
              </a:lnSpc>
              <a:spcBef>
                <a:spcPct val="50000"/>
              </a:spcBef>
              <a:buFont typeface="Wingdings" pitchFamily="2" charset="2"/>
              <a:buNone/>
            </a:pPr>
            <a:endParaRPr lang="en-US" altLang="en-US" sz="1400"/>
          </a:p>
          <a:p>
            <a:pPr>
              <a:lnSpc>
                <a:spcPct val="80000"/>
              </a:lnSpc>
              <a:spcBef>
                <a:spcPct val="50000"/>
              </a:spcBef>
            </a:pPr>
            <a:r>
              <a:rPr lang="en-US" altLang="en-US" sz="2800"/>
              <a:t>Use a writing process.</a:t>
            </a:r>
          </a:p>
          <a:p>
            <a:pPr>
              <a:lnSpc>
                <a:spcPct val="80000"/>
              </a:lnSpc>
              <a:spcBef>
                <a:spcPct val="50000"/>
              </a:spcBef>
              <a:buFontTx/>
              <a:buNone/>
            </a:pPr>
            <a:endParaRPr lang="en-US" altLang="en-US" sz="600"/>
          </a:p>
          <a:p>
            <a:pPr>
              <a:lnSpc>
                <a:spcPct val="80000"/>
              </a:lnSpc>
              <a:spcBef>
                <a:spcPct val="50000"/>
              </a:spcBef>
            </a:pPr>
            <a:r>
              <a:rPr lang="en-US" altLang="en-US" sz="2800"/>
              <a:t>Get good feedback.</a:t>
            </a:r>
          </a:p>
        </p:txBody>
      </p:sp>
      <p:sp>
        <p:nvSpPr>
          <p:cNvPr id="9220" name="Line 4"/>
          <p:cNvSpPr>
            <a:spLocks noChangeShapeType="1"/>
          </p:cNvSpPr>
          <p:nvPr/>
        </p:nvSpPr>
        <p:spPr bwMode="auto">
          <a:xfrm>
            <a:off x="0" y="1295400"/>
            <a:ext cx="91440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val="356673373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BC5D2AF1-6AD6-406F-AF83-6D8645D4CCFC}" type="slidenum">
              <a:rPr lang="en-US" altLang="en-US"/>
              <a:pPr/>
              <a:t>13</a:t>
            </a:fld>
            <a:endParaRPr lang="en-US" altLang="en-US"/>
          </a:p>
        </p:txBody>
      </p:sp>
      <p:sp>
        <p:nvSpPr>
          <p:cNvPr id="96258" name="Rectangle 2"/>
          <p:cNvSpPr>
            <a:spLocks noGrp="1" noChangeArrowheads="1"/>
          </p:cNvSpPr>
          <p:nvPr>
            <p:ph type="title"/>
          </p:nvPr>
        </p:nvSpPr>
        <p:spPr>
          <a:xfrm>
            <a:off x="152400" y="152400"/>
            <a:ext cx="8839200" cy="1295400"/>
          </a:xfrm>
        </p:spPr>
        <p:txBody>
          <a:bodyPr/>
          <a:lstStyle/>
          <a:p>
            <a:r>
              <a:rPr lang="en-US" altLang="en-US" sz="4600">
                <a:latin typeface="Garamond" pitchFamily="18" charset="0"/>
              </a:rPr>
              <a:t>Think Like an Admissions Reader</a:t>
            </a:r>
          </a:p>
        </p:txBody>
      </p:sp>
      <p:sp>
        <p:nvSpPr>
          <p:cNvPr id="96259" name="Rectangle 3"/>
          <p:cNvSpPr>
            <a:spLocks noGrp="1" noChangeArrowheads="1"/>
          </p:cNvSpPr>
          <p:nvPr>
            <p:ph type="body" idx="1"/>
          </p:nvPr>
        </p:nvSpPr>
        <p:spPr>
          <a:xfrm>
            <a:off x="228600" y="1524000"/>
            <a:ext cx="8616950" cy="5105400"/>
          </a:xfrm>
        </p:spPr>
        <p:txBody>
          <a:bodyPr/>
          <a:lstStyle/>
          <a:p>
            <a:pPr>
              <a:lnSpc>
                <a:spcPct val="70000"/>
              </a:lnSpc>
            </a:pPr>
            <a:r>
              <a:rPr lang="en-US" altLang="en-US"/>
              <a:t>All readers have expectations of writers, revealed in readers’ questions, observations and interpretations of the application.</a:t>
            </a:r>
          </a:p>
          <a:p>
            <a:pPr>
              <a:lnSpc>
                <a:spcPct val="70000"/>
              </a:lnSpc>
              <a:buFontTx/>
              <a:buNone/>
            </a:pPr>
            <a:r>
              <a:rPr lang="en-US" altLang="en-US" sz="2400"/>
              <a:t>  </a:t>
            </a:r>
          </a:p>
          <a:p>
            <a:pPr>
              <a:lnSpc>
                <a:spcPct val="70000"/>
              </a:lnSpc>
            </a:pPr>
            <a:r>
              <a:rPr lang="en-US" altLang="en-US"/>
              <a:t>Writers fulfill readers’ expectations by addressing these questions, observations and interpretations in the personal statement. </a:t>
            </a:r>
          </a:p>
          <a:p>
            <a:pPr>
              <a:lnSpc>
                <a:spcPct val="70000"/>
              </a:lnSpc>
              <a:buFontTx/>
              <a:buNone/>
            </a:pPr>
            <a:endParaRPr lang="en-US" altLang="en-US" sz="2400"/>
          </a:p>
          <a:p>
            <a:pPr>
              <a:lnSpc>
                <a:spcPct val="70000"/>
              </a:lnSpc>
            </a:pPr>
            <a:r>
              <a:rPr lang="en-US" altLang="en-US"/>
              <a:t>Writers can anticipate readers’ expectations by </a:t>
            </a:r>
            <a:r>
              <a:rPr lang="en-US" altLang="en-US" b="1">
                <a:solidFill>
                  <a:srgbClr val="FFCC00"/>
                </a:solidFill>
              </a:rPr>
              <a:t>completing and critically reading</a:t>
            </a:r>
            <a:r>
              <a:rPr lang="en-US" altLang="en-US"/>
              <a:t> their applications </a:t>
            </a:r>
            <a:r>
              <a:rPr lang="en-US" altLang="en-US" u="sng"/>
              <a:t>prior to</a:t>
            </a:r>
            <a:r>
              <a:rPr lang="en-US" altLang="en-US"/>
              <a:t> writing a personal statement.</a:t>
            </a:r>
          </a:p>
          <a:p>
            <a:pPr>
              <a:lnSpc>
                <a:spcPct val="70000"/>
              </a:lnSpc>
              <a:buFontTx/>
              <a:buNone/>
            </a:pPr>
            <a:endParaRPr lang="en-US" altLang="en-US" b="1"/>
          </a:p>
        </p:txBody>
      </p:sp>
      <p:sp>
        <p:nvSpPr>
          <p:cNvPr id="96260" name="Line 4"/>
          <p:cNvSpPr>
            <a:spLocks noChangeShapeType="1"/>
          </p:cNvSpPr>
          <p:nvPr/>
        </p:nvSpPr>
        <p:spPr bwMode="auto">
          <a:xfrm>
            <a:off x="0" y="1295400"/>
            <a:ext cx="91440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val="133106834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9A244C79-20B3-4A2C-9362-E32AE5FE7E35}" type="slidenum">
              <a:rPr lang="en-US" altLang="en-US"/>
              <a:pPr/>
              <a:t>14</a:t>
            </a:fld>
            <a:endParaRPr lang="en-US" altLang="en-US"/>
          </a:p>
        </p:txBody>
      </p:sp>
      <p:sp>
        <p:nvSpPr>
          <p:cNvPr id="37890" name="Rectangle 2"/>
          <p:cNvSpPr>
            <a:spLocks noGrp="1" noChangeArrowheads="1"/>
          </p:cNvSpPr>
          <p:nvPr>
            <p:ph type="title"/>
          </p:nvPr>
        </p:nvSpPr>
        <p:spPr>
          <a:xfrm>
            <a:off x="457200" y="152400"/>
            <a:ext cx="8385175" cy="1431925"/>
          </a:xfrm>
        </p:spPr>
        <p:txBody>
          <a:bodyPr/>
          <a:lstStyle/>
          <a:p>
            <a:r>
              <a:rPr lang="en-US" altLang="en-US" sz="5400">
                <a:latin typeface="Garamond" pitchFamily="18" charset="0"/>
              </a:rPr>
              <a:t>Writing Process</a:t>
            </a:r>
          </a:p>
        </p:txBody>
      </p:sp>
      <p:sp>
        <p:nvSpPr>
          <p:cNvPr id="37891" name="Rectangle 3"/>
          <p:cNvSpPr>
            <a:spLocks noGrp="1" noChangeArrowheads="1"/>
          </p:cNvSpPr>
          <p:nvPr>
            <p:ph type="body" idx="1"/>
          </p:nvPr>
        </p:nvSpPr>
        <p:spPr>
          <a:xfrm>
            <a:off x="228600" y="1447800"/>
            <a:ext cx="8616950" cy="5181600"/>
          </a:xfrm>
        </p:spPr>
        <p:txBody>
          <a:bodyPr/>
          <a:lstStyle/>
          <a:p>
            <a:pPr>
              <a:spcBef>
                <a:spcPct val="50000"/>
              </a:spcBef>
            </a:pPr>
            <a:r>
              <a:rPr lang="en-US" altLang="en-US"/>
              <a:t>Read the application critically using levels of questions.</a:t>
            </a:r>
          </a:p>
          <a:p>
            <a:pPr>
              <a:spcBef>
                <a:spcPct val="50000"/>
              </a:spcBef>
            </a:pPr>
            <a:r>
              <a:rPr lang="en-US" altLang="en-US"/>
              <a:t>Draft.</a:t>
            </a:r>
          </a:p>
          <a:p>
            <a:pPr>
              <a:spcBef>
                <a:spcPct val="50000"/>
              </a:spcBef>
            </a:pPr>
            <a:r>
              <a:rPr lang="en-US" altLang="en-US"/>
              <a:t>Get feedback — give readers at least a week to respond.</a:t>
            </a:r>
          </a:p>
          <a:p>
            <a:pPr>
              <a:spcBef>
                <a:spcPct val="50000"/>
              </a:spcBef>
            </a:pPr>
            <a:r>
              <a:rPr lang="en-US" altLang="en-US"/>
              <a:t>Revise for organization,</a:t>
            </a:r>
            <a:r>
              <a:rPr lang="en-US" altLang="en-US" sz="2400"/>
              <a:t> </a:t>
            </a:r>
            <a:r>
              <a:rPr lang="en-US" altLang="en-US"/>
              <a:t>clarity and meaning.</a:t>
            </a:r>
          </a:p>
          <a:p>
            <a:pPr>
              <a:spcBef>
                <a:spcPct val="50000"/>
              </a:spcBef>
            </a:pPr>
            <a:r>
              <a:rPr lang="en-US" altLang="en-US"/>
              <a:t>Proofread.</a:t>
            </a:r>
          </a:p>
        </p:txBody>
      </p:sp>
      <p:sp>
        <p:nvSpPr>
          <p:cNvPr id="37892" name="Line 4"/>
          <p:cNvSpPr>
            <a:spLocks noChangeShapeType="1"/>
          </p:cNvSpPr>
          <p:nvPr/>
        </p:nvSpPr>
        <p:spPr bwMode="auto">
          <a:xfrm>
            <a:off x="0" y="1295400"/>
            <a:ext cx="91440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val="84356894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D78D6346-A1CB-4396-8A72-EBD63E798121}" type="slidenum">
              <a:rPr lang="en-US" altLang="en-US"/>
              <a:pPr/>
              <a:t>15</a:t>
            </a:fld>
            <a:endParaRPr lang="en-US" altLang="en-US"/>
          </a:p>
        </p:txBody>
      </p:sp>
      <p:sp>
        <p:nvSpPr>
          <p:cNvPr id="56322" name="Rectangle 2"/>
          <p:cNvSpPr>
            <a:spLocks noGrp="1" noChangeArrowheads="1"/>
          </p:cNvSpPr>
          <p:nvPr>
            <p:ph type="title"/>
          </p:nvPr>
        </p:nvSpPr>
        <p:spPr>
          <a:xfrm>
            <a:off x="457200" y="152400"/>
            <a:ext cx="8385175" cy="1431925"/>
          </a:xfrm>
        </p:spPr>
        <p:txBody>
          <a:bodyPr/>
          <a:lstStyle/>
          <a:p>
            <a:r>
              <a:rPr lang="en-US" altLang="en-US" sz="5400">
                <a:latin typeface="Garamond" pitchFamily="18" charset="0"/>
              </a:rPr>
              <a:t>The Educator’s Role</a:t>
            </a:r>
          </a:p>
        </p:txBody>
      </p:sp>
      <p:sp>
        <p:nvSpPr>
          <p:cNvPr id="56323" name="Rectangle 3"/>
          <p:cNvSpPr>
            <a:spLocks noGrp="1" noChangeArrowheads="1"/>
          </p:cNvSpPr>
          <p:nvPr>
            <p:ph type="body" idx="1"/>
          </p:nvPr>
        </p:nvSpPr>
        <p:spPr>
          <a:xfrm>
            <a:off x="304800" y="1524000"/>
            <a:ext cx="8464550" cy="5181600"/>
          </a:xfrm>
        </p:spPr>
        <p:txBody>
          <a:bodyPr/>
          <a:lstStyle/>
          <a:p>
            <a:pPr>
              <a:spcBef>
                <a:spcPct val="55000"/>
              </a:spcBef>
              <a:buFontTx/>
              <a:buNone/>
            </a:pPr>
            <a:r>
              <a:rPr lang="en-US" altLang="en-US" sz="3000"/>
              <a:t>Help students:</a:t>
            </a:r>
          </a:p>
          <a:p>
            <a:pPr>
              <a:spcBef>
                <a:spcPct val="55000"/>
              </a:spcBef>
            </a:pPr>
            <a:r>
              <a:rPr lang="en-US" altLang="en-US" sz="2800"/>
              <a:t>Understand the role of the personal statement in the admissions process</a:t>
            </a:r>
          </a:p>
          <a:p>
            <a:pPr>
              <a:spcBef>
                <a:spcPct val="55000"/>
              </a:spcBef>
            </a:pPr>
            <a:r>
              <a:rPr lang="en-US" altLang="en-US" sz="2800"/>
              <a:t>Recognize the relationship between reader and writer </a:t>
            </a:r>
          </a:p>
          <a:p>
            <a:pPr>
              <a:spcBef>
                <a:spcPct val="55000"/>
              </a:spcBef>
            </a:pPr>
            <a:r>
              <a:rPr lang="en-US" altLang="en-US" sz="2800"/>
              <a:t>Understand the reading and writing tasks of the personal statement</a:t>
            </a:r>
          </a:p>
          <a:p>
            <a:pPr>
              <a:spcBef>
                <a:spcPct val="55000"/>
              </a:spcBef>
            </a:pPr>
            <a:r>
              <a:rPr lang="en-US" altLang="en-US" sz="2800"/>
              <a:t>Use a writing process</a:t>
            </a:r>
          </a:p>
          <a:p>
            <a:pPr>
              <a:spcBef>
                <a:spcPct val="55000"/>
              </a:spcBef>
            </a:pPr>
            <a:r>
              <a:rPr lang="en-US" altLang="en-US" sz="2800"/>
              <a:t>Obtain appropriate feedback</a:t>
            </a:r>
          </a:p>
          <a:p>
            <a:endParaRPr lang="en-US" altLang="en-US" sz="2800"/>
          </a:p>
        </p:txBody>
      </p:sp>
      <p:sp>
        <p:nvSpPr>
          <p:cNvPr id="56324" name="Line 4"/>
          <p:cNvSpPr>
            <a:spLocks noChangeShapeType="1"/>
          </p:cNvSpPr>
          <p:nvPr/>
        </p:nvSpPr>
        <p:spPr bwMode="auto">
          <a:xfrm>
            <a:off x="0" y="1295400"/>
            <a:ext cx="91440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val="277745767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6594F0BF-3E64-4B7B-9131-800F783CC94C}" type="slidenum">
              <a:rPr lang="en-US" altLang="en-US"/>
              <a:pPr/>
              <a:t>16</a:t>
            </a:fld>
            <a:endParaRPr lang="en-US" altLang="en-US"/>
          </a:p>
        </p:txBody>
      </p:sp>
      <p:sp>
        <p:nvSpPr>
          <p:cNvPr id="38914" name="Rectangle 2"/>
          <p:cNvSpPr>
            <a:spLocks noGrp="1" noChangeArrowheads="1"/>
          </p:cNvSpPr>
          <p:nvPr>
            <p:ph type="title"/>
          </p:nvPr>
        </p:nvSpPr>
        <p:spPr>
          <a:xfrm>
            <a:off x="0" y="244475"/>
            <a:ext cx="9144000" cy="1431925"/>
          </a:xfrm>
        </p:spPr>
        <p:txBody>
          <a:bodyPr/>
          <a:lstStyle/>
          <a:p>
            <a:r>
              <a:rPr lang="en-US" altLang="en-US" sz="4700">
                <a:latin typeface="Garamond" pitchFamily="18" charset="0"/>
              </a:rPr>
              <a:t>How to Give Feedback to Students</a:t>
            </a:r>
          </a:p>
        </p:txBody>
      </p:sp>
      <p:sp>
        <p:nvSpPr>
          <p:cNvPr id="38915" name="Rectangle 3"/>
          <p:cNvSpPr>
            <a:spLocks noGrp="1" noChangeArrowheads="1"/>
          </p:cNvSpPr>
          <p:nvPr>
            <p:ph type="body" idx="1"/>
          </p:nvPr>
        </p:nvSpPr>
        <p:spPr>
          <a:xfrm>
            <a:off x="152400" y="1447800"/>
            <a:ext cx="8763000" cy="5257800"/>
          </a:xfrm>
        </p:spPr>
        <p:txBody>
          <a:bodyPr/>
          <a:lstStyle/>
          <a:p>
            <a:pPr>
              <a:lnSpc>
                <a:spcPct val="80000"/>
              </a:lnSpc>
              <a:spcBef>
                <a:spcPct val="45000"/>
              </a:spcBef>
            </a:pPr>
            <a:r>
              <a:rPr lang="en-US" altLang="en-US"/>
              <a:t>Request the application and the personal statement, not just the statement.</a:t>
            </a:r>
          </a:p>
          <a:p>
            <a:pPr>
              <a:lnSpc>
                <a:spcPct val="80000"/>
              </a:lnSpc>
              <a:spcBef>
                <a:spcPct val="45000"/>
              </a:spcBef>
              <a:buFontTx/>
              <a:buNone/>
            </a:pPr>
            <a:endParaRPr lang="en-US" altLang="en-US" sz="1200"/>
          </a:p>
          <a:p>
            <a:pPr>
              <a:lnSpc>
                <a:spcPct val="80000"/>
              </a:lnSpc>
              <a:spcBef>
                <a:spcPct val="45000"/>
              </a:spcBef>
            </a:pPr>
            <a:r>
              <a:rPr lang="en-US" altLang="en-US"/>
              <a:t>Ask students to provide you with a list of questions they would like you to answer.</a:t>
            </a:r>
          </a:p>
          <a:p>
            <a:pPr>
              <a:lnSpc>
                <a:spcPct val="80000"/>
              </a:lnSpc>
              <a:spcBef>
                <a:spcPct val="45000"/>
              </a:spcBef>
              <a:buFontTx/>
              <a:buNone/>
            </a:pPr>
            <a:endParaRPr lang="en-US" altLang="en-US" sz="1200"/>
          </a:p>
          <a:p>
            <a:pPr>
              <a:lnSpc>
                <a:spcPct val="80000"/>
              </a:lnSpc>
              <a:spcBef>
                <a:spcPct val="45000"/>
              </a:spcBef>
            </a:pPr>
            <a:r>
              <a:rPr lang="en-US" altLang="en-US"/>
              <a:t>Comment on ideas and the level of persuasiveness, not grammar.</a:t>
            </a:r>
          </a:p>
          <a:p>
            <a:pPr>
              <a:lnSpc>
                <a:spcPct val="80000"/>
              </a:lnSpc>
              <a:spcBef>
                <a:spcPct val="45000"/>
              </a:spcBef>
              <a:buFontTx/>
              <a:buNone/>
            </a:pPr>
            <a:endParaRPr lang="en-US" altLang="en-US" sz="1200"/>
          </a:p>
          <a:p>
            <a:pPr>
              <a:lnSpc>
                <a:spcPct val="80000"/>
              </a:lnSpc>
              <a:spcBef>
                <a:spcPct val="45000"/>
              </a:spcBef>
            </a:pPr>
            <a:r>
              <a:rPr lang="en-US" altLang="en-US"/>
              <a:t>Help students find readers who resemble their target audience.</a:t>
            </a:r>
          </a:p>
        </p:txBody>
      </p:sp>
      <p:sp>
        <p:nvSpPr>
          <p:cNvPr id="38916" name="Line 4"/>
          <p:cNvSpPr>
            <a:spLocks noChangeShapeType="1"/>
          </p:cNvSpPr>
          <p:nvPr/>
        </p:nvSpPr>
        <p:spPr bwMode="auto">
          <a:xfrm>
            <a:off x="0" y="1295400"/>
            <a:ext cx="91440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val="153426758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311</TotalTime>
  <Words>614</Words>
  <Application>Microsoft Office PowerPoint</Application>
  <PresentationFormat>On-screen Show (4:3)</PresentationFormat>
  <Paragraphs>106</Paragraphs>
  <Slides>16</Slides>
  <Notes>2</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Office Theme</vt:lpstr>
      <vt:lpstr>The Personal Statement:  Strategies for Supporting Freshman Applicants</vt:lpstr>
      <vt:lpstr>Purpose of the Personal Statement</vt:lpstr>
      <vt:lpstr>Purpose of the Personal Statement</vt:lpstr>
      <vt:lpstr>A Message From UC Faculty</vt:lpstr>
      <vt:lpstr>Instructions and Prompts</vt:lpstr>
      <vt:lpstr>Instructions</vt:lpstr>
      <vt:lpstr>Prompt #1</vt:lpstr>
      <vt:lpstr>Prompt #2</vt:lpstr>
      <vt:lpstr>Writing Strategies for Students</vt:lpstr>
      <vt:lpstr> Steps to Writing an Effective Personal Statement</vt:lpstr>
      <vt:lpstr>Personal Statement:  Writing for College</vt:lpstr>
      <vt:lpstr>Important Strategies</vt:lpstr>
      <vt:lpstr>Think Like an Admissions Reader</vt:lpstr>
      <vt:lpstr>Writing Process</vt:lpstr>
      <vt:lpstr>The Educator’s Role</vt:lpstr>
      <vt:lpstr>How to Give Feedback to Students</vt:lpstr>
    </vt:vector>
  </TitlesOfParts>
  <Company>WVUSD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Personal Statement:  Strategies for Supporting Freshman Applicants</dc:title>
  <dc:creator>Kellee Lyons</dc:creator>
  <cp:lastModifiedBy>Kellee Lyons</cp:lastModifiedBy>
  <cp:revision>4</cp:revision>
  <dcterms:created xsi:type="dcterms:W3CDTF">2013-09-09T21:41:10Z</dcterms:created>
  <dcterms:modified xsi:type="dcterms:W3CDTF">2013-09-10T02:52:35Z</dcterms:modified>
</cp:coreProperties>
</file>