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2" r:id="rId4"/>
    <p:sldId id="270" r:id="rId5"/>
    <p:sldId id="261" r:id="rId6"/>
    <p:sldId id="264" r:id="rId7"/>
    <p:sldId id="258" r:id="rId8"/>
    <p:sldId id="262" r:id="rId9"/>
    <p:sldId id="260" r:id="rId10"/>
    <p:sldId id="259" r:id="rId11"/>
    <p:sldId id="266" r:id="rId12"/>
    <p:sldId id="257" r:id="rId13"/>
    <p:sldId id="265" r:id="rId14"/>
    <p:sldId id="267" r:id="rId15"/>
    <p:sldId id="263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12A6-228A-4CD4-93F7-03A28FAF0D40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F56B3-D3F1-405C-899D-2A50D2AD9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C2392AE-89B8-49E2-9D71-F506EC28F43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6CD95BC-05A2-4B63-831F-CC5F595B078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F3C19D1-E953-499F-B0A8-E33FDD8D689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DCD0332-ED68-4A42-8618-351D64DD3FF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56CDAE4-E303-4AE9-A6D6-2A89316528F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4371DD7-8F6E-4D15-A449-55620847E2F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4371DD7-8F6E-4D15-A449-55620847E2F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4371DD7-8F6E-4D15-A449-55620847E2F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4371DD7-8F6E-4D15-A449-55620847E2F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2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6A2EF-CF8E-4C0D-A319-A2C25902F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65453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F0C4-D52E-47FC-B8CB-53544A1BE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49707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38BE-D8AF-4875-8A3C-39ADB9C0BC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03103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F8AD-C934-46A6-A88B-19CDB523DF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78696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763D-7BA7-4D27-8014-D09615697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40566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D845-4232-494E-990A-06130FCB2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51673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0237-25E5-41D8-A426-959A18C2C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5322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43C1-DF53-41BD-B821-21A00B6989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77226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9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69F7-35A3-4D29-B4CB-13AEEA31E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62147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2A17A-196F-4E74-9324-EC03EDD2C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84769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6A34-A79D-47BA-9172-AF3F85651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03247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5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8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46D2-7E3D-4ECE-87A9-60C7D147F39F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C093-59BF-4ADA-A201-5DD9AFBA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5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B6E7A9-7B10-42E5-9DCC-C3F7CCEF106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0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26423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7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8</a:t>
            </a:r>
            <a:r>
              <a:rPr lang="en-US" sz="73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th</a:t>
            </a:r>
            <a:r>
              <a:rPr lang="en-US" sz="7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Grade Literary Terms</a:t>
            </a:r>
            <a:endParaRPr lang="en-US" sz="7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Irony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638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A contrast between expectation and reality.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Tempus Sans ITC" pitchFamily="82" charset="0"/>
              </a:rPr>
              <a:t>There are three types of irony:</a:t>
            </a:r>
          </a:p>
          <a:p>
            <a:r>
              <a:rPr lang="en-US" b="1" u="sng" dirty="0" smtClean="0">
                <a:solidFill>
                  <a:schemeClr val="bg1"/>
                </a:solidFill>
                <a:latin typeface="Tempus Sans ITC" pitchFamily="82" charset="0"/>
              </a:rPr>
              <a:t>Situational irony</a:t>
            </a:r>
            <a:r>
              <a:rPr lang="en-US" b="1" dirty="0" smtClean="0">
                <a:solidFill>
                  <a:schemeClr val="bg1"/>
                </a:solidFill>
                <a:latin typeface="Tempus Sans ITC" pitchFamily="82" charset="0"/>
              </a:rPr>
              <a:t>: occurs when what happens is very different  from what we expected would happen.</a:t>
            </a:r>
          </a:p>
          <a:p>
            <a:r>
              <a:rPr lang="en-US" b="1" u="sng" dirty="0" smtClean="0">
                <a:solidFill>
                  <a:schemeClr val="bg1"/>
                </a:solidFill>
                <a:latin typeface="Tempus Sans ITC" pitchFamily="82" charset="0"/>
              </a:rPr>
              <a:t>Verbal irony</a:t>
            </a:r>
            <a:r>
              <a:rPr lang="en-US" b="1" dirty="0" smtClean="0">
                <a:solidFill>
                  <a:schemeClr val="bg1"/>
                </a:solidFill>
                <a:latin typeface="Tempus Sans ITC" pitchFamily="82" charset="0"/>
              </a:rPr>
              <a:t>: a contrast between what is said or written and what is really happening (sarcasm).</a:t>
            </a:r>
          </a:p>
          <a:p>
            <a:r>
              <a:rPr lang="en-US" b="1" u="sng" dirty="0" smtClean="0">
                <a:solidFill>
                  <a:schemeClr val="bg1"/>
                </a:solidFill>
                <a:latin typeface="Tempus Sans ITC" pitchFamily="82" charset="0"/>
              </a:rPr>
              <a:t>Dramatic irony</a:t>
            </a:r>
            <a:r>
              <a:rPr lang="en-US" b="1" dirty="0" smtClean="0">
                <a:solidFill>
                  <a:schemeClr val="bg1"/>
                </a:solidFill>
                <a:latin typeface="Tempus Sans ITC" pitchFamily="82" charset="0"/>
              </a:rPr>
              <a:t>: when the audience or reader knows something a character does not know.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199" cy="591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76200"/>
            <a:ext cx="8839199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Situational Irony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914400"/>
            <a:ext cx="8915399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chemeClr val="bg1"/>
                </a:solidFill>
                <a:latin typeface="Bodoni MT" pitchFamily="18" charset="0"/>
              </a:rPr>
              <a:t>“</a:t>
            </a:r>
            <a:r>
              <a:rPr lang="en-US" sz="3600" b="1" i="1" dirty="0" smtClean="0">
                <a:latin typeface="Bodoni MT" pitchFamily="18" charset="0"/>
              </a:rPr>
              <a:t>The </a:t>
            </a:r>
            <a:r>
              <a:rPr lang="en-US" sz="3600" b="1" i="1" dirty="0">
                <a:latin typeface="Bodoni MT" pitchFamily="18" charset="0"/>
              </a:rPr>
              <a:t>Rime of the Ancient </a:t>
            </a:r>
            <a:r>
              <a:rPr lang="en-US" sz="3600" b="1" i="1" dirty="0" smtClean="0">
                <a:latin typeface="Bodoni MT" pitchFamily="18" charset="0"/>
              </a:rPr>
              <a:t>Mariner” </a:t>
            </a:r>
            <a:r>
              <a:rPr lang="en-US" sz="3600" b="1" i="1" dirty="0">
                <a:latin typeface="Bodoni MT" pitchFamily="18" charset="0"/>
              </a:rPr>
              <a:t>by Coleridge:</a:t>
            </a:r>
            <a:br>
              <a:rPr lang="en-US" sz="3600" b="1" i="1" dirty="0">
                <a:latin typeface="Bodoni MT" pitchFamily="18" charset="0"/>
              </a:rPr>
            </a:br>
            <a:r>
              <a:rPr lang="en-US" sz="3600" b="1" i="1" dirty="0" smtClean="0">
                <a:latin typeface="Bodoni MT" pitchFamily="18" charset="0"/>
              </a:rPr>
              <a:t>		Water</a:t>
            </a:r>
            <a:r>
              <a:rPr lang="en-US" sz="3600" b="1" i="1" dirty="0">
                <a:latin typeface="Bodoni MT" pitchFamily="18" charset="0"/>
              </a:rPr>
              <a:t>, water, every where,</a:t>
            </a:r>
            <a:br>
              <a:rPr lang="en-US" sz="3600" b="1" i="1" dirty="0">
                <a:latin typeface="Bodoni MT" pitchFamily="18" charset="0"/>
              </a:rPr>
            </a:br>
            <a:r>
              <a:rPr lang="en-US" sz="3600" b="1" i="1" dirty="0" smtClean="0">
                <a:latin typeface="Bodoni MT" pitchFamily="18" charset="0"/>
              </a:rPr>
              <a:t>		And </a:t>
            </a:r>
            <a:r>
              <a:rPr lang="en-US" sz="3600" b="1" i="1" dirty="0">
                <a:latin typeface="Bodoni MT" pitchFamily="18" charset="0"/>
              </a:rPr>
              <a:t>all the boards did shrink ; </a:t>
            </a:r>
            <a:br>
              <a:rPr lang="en-US" sz="3600" b="1" i="1" dirty="0">
                <a:latin typeface="Bodoni MT" pitchFamily="18" charset="0"/>
              </a:rPr>
            </a:br>
            <a:r>
              <a:rPr lang="en-US" sz="3600" b="1" i="1" dirty="0" smtClean="0">
                <a:latin typeface="Bodoni MT" pitchFamily="18" charset="0"/>
              </a:rPr>
              <a:t>		Water</a:t>
            </a:r>
            <a:r>
              <a:rPr lang="en-US" sz="3600" b="1" i="1" dirty="0">
                <a:latin typeface="Bodoni MT" pitchFamily="18" charset="0"/>
              </a:rPr>
              <a:t>, water, every where, </a:t>
            </a:r>
            <a:br>
              <a:rPr lang="en-US" sz="3600" b="1" i="1" dirty="0">
                <a:latin typeface="Bodoni MT" pitchFamily="18" charset="0"/>
              </a:rPr>
            </a:br>
            <a:r>
              <a:rPr lang="en-US" sz="3600" b="1" i="1" dirty="0" smtClean="0">
                <a:latin typeface="Bodoni MT" pitchFamily="18" charset="0"/>
              </a:rPr>
              <a:t>		Nor </a:t>
            </a:r>
            <a:r>
              <a:rPr lang="en-US" sz="3600" b="1" i="1" dirty="0">
                <a:latin typeface="Bodoni MT" pitchFamily="18" charset="0"/>
              </a:rPr>
              <a:t>any drop to drink</a:t>
            </a:r>
          </a:p>
          <a:p>
            <a:pPr marL="0" indent="0">
              <a:buNone/>
            </a:pPr>
            <a:endParaRPr lang="en-US" sz="3600" b="1" i="1" dirty="0" smtClean="0">
              <a:latin typeface="Bodoni MT" pitchFamily="18" charset="0"/>
            </a:endParaRPr>
          </a:p>
          <a:p>
            <a:pPr marL="0" indent="0">
              <a:buNone/>
            </a:pPr>
            <a:endParaRPr lang="en-US" sz="3600" b="1" i="1" dirty="0">
              <a:latin typeface="Bodoni MT" pitchFamily="18" charset="0"/>
            </a:endParaRPr>
          </a:p>
          <a:p>
            <a:pPr marL="0" indent="0">
              <a:buNone/>
            </a:pPr>
            <a:r>
              <a:rPr lang="en-US" sz="3600" b="1" i="1" dirty="0" smtClean="0">
                <a:latin typeface="Bodoni MT" pitchFamily="18" charset="0"/>
              </a:rPr>
              <a:t>In </a:t>
            </a:r>
            <a:r>
              <a:rPr lang="en-US" sz="3600" b="1" i="1" dirty="0">
                <a:latin typeface="Bodoni MT" pitchFamily="18" charset="0"/>
              </a:rPr>
              <a:t>this example it is ironic that water is everywhere but none of it can be drunk</a:t>
            </a:r>
          </a:p>
          <a:p>
            <a:pPr eaLnBrk="1" hangingPunct="1">
              <a:buFontTx/>
              <a:buNone/>
            </a:pPr>
            <a:endParaRPr lang="en-US" sz="2800" b="1" i="1" dirty="0" smtClean="0">
              <a:latin typeface="Bodoni MT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990598"/>
            <a:ext cx="8763000" cy="56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44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Verbal Irony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599"/>
            <a:ext cx="8747760" cy="5486401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empus Sans ITC" pitchFamily="82" charset="0"/>
              </a:rPr>
              <a:t>A group of friends are walking and one person walks into a tree. The group says, “Smooth move, man.”</a:t>
            </a:r>
          </a:p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This is verbal irony because they don’t really think the guy                               is a smooth </a:t>
            </a:r>
            <a:r>
              <a:rPr lang="en-US" sz="4800" b="1" dirty="0" smtClean="0">
                <a:solidFill>
                  <a:schemeClr val="bg1"/>
                </a:solidFill>
                <a:latin typeface="Tempus Sans ITC" pitchFamily="82" charset="0"/>
              </a:rPr>
              <a:t>walker.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439427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197"/>
            <a:ext cx="8686800" cy="599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Dramatic Irony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199"/>
            <a:ext cx="8686800" cy="5993025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>
              <a:buNone/>
            </a:pPr>
            <a:endParaRPr lang="en-US" sz="3600" b="1" dirty="0">
              <a:solidFill>
                <a:schemeClr val="bg1"/>
              </a:solidFill>
              <a:latin typeface="Tempus Sans ITC" pitchFamily="82" charset="0"/>
            </a:endParaRPr>
          </a:p>
          <a:p>
            <a:pPr>
              <a:buNone/>
            </a:pPr>
            <a:endParaRPr lang="en-US" sz="3600" b="1" dirty="0" smtClean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495800"/>
            <a:ext cx="8686800" cy="2335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empus Sans ITC" pitchFamily="82" charset="0"/>
              </a:rPr>
              <a:t>Romeo and Juliet </a:t>
            </a:r>
            <a:r>
              <a:rPr lang="en-US" sz="2800" b="1" dirty="0" smtClean="0">
                <a:solidFill>
                  <a:schemeClr val="tx1"/>
                </a:solidFill>
                <a:latin typeface="Tempus Sans ITC" pitchFamily="82" charset="0"/>
              </a:rPr>
              <a:t>by William Shakespeare.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empus Sans ITC" pitchFamily="82" charset="0"/>
              </a:rPr>
              <a:t>When Romeo finds Juliet in a drugged sleep, he assumes her to be dead and kills himself. Upon awakening to find her dead lover beside her, Juliet then kills herself</a:t>
            </a:r>
            <a:r>
              <a:rPr lang="en-US" sz="3200" dirty="0" smtClean="0">
                <a:solidFill>
                  <a:schemeClr val="bg1"/>
                </a:solidFill>
                <a:latin typeface="Tempus Sans ITC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4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6868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Idiom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200" b="1" dirty="0" smtClean="0">
                <a:solidFill>
                  <a:schemeClr val="bg1"/>
                </a:solidFill>
                <a:latin typeface="Tempus Sans ITC" pitchFamily="82" charset="0"/>
              </a:rPr>
              <a:t>An accepted phrase or expression having a meaning different from the literal.</a:t>
            </a:r>
          </a:p>
          <a:p>
            <a:pPr eaLnBrk="1" hangingPunct="1"/>
            <a:endParaRPr lang="en-US" sz="3600" b="1" dirty="0">
              <a:latin typeface="Tempus Sans ITC" pitchFamily="82" charset="0"/>
            </a:endParaRPr>
          </a:p>
          <a:p>
            <a:pPr marL="0" indent="0">
              <a:buNone/>
            </a:pPr>
            <a:endParaRPr lang="en-US" sz="3600" i="1" u="sng" dirty="0" smtClean="0">
              <a:latin typeface="Tempus Sans ITC" pitchFamily="82" charset="0"/>
            </a:endParaRPr>
          </a:p>
          <a:p>
            <a:pPr marL="0" indent="0">
              <a:buNone/>
            </a:pPr>
            <a:endParaRPr lang="en-US" sz="3600" i="1" u="sng" dirty="0">
              <a:latin typeface="Tempus Sans ITC" pitchFamily="82" charset="0"/>
            </a:endParaRPr>
          </a:p>
          <a:p>
            <a:pPr marL="0" indent="0">
              <a:buNone/>
            </a:pPr>
            <a:endParaRPr lang="en-US" sz="3600" b="1" i="1" u="sng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0" indent="0">
              <a:buNone/>
            </a:pPr>
            <a:endParaRPr lang="en-US" sz="3600" b="1" i="1" u="sng" dirty="0">
              <a:solidFill>
                <a:schemeClr val="bg1"/>
              </a:solidFill>
              <a:latin typeface="Tempus Sans ITC" pitchFamily="82" charset="0"/>
            </a:endParaRPr>
          </a:p>
          <a:p>
            <a:pPr marL="0" indent="0">
              <a:buNone/>
            </a:pPr>
            <a:r>
              <a:rPr lang="en-US" sz="3600" b="1" i="1" u="sng" dirty="0" smtClean="0">
                <a:solidFill>
                  <a:schemeClr val="bg1"/>
                </a:solidFill>
                <a:latin typeface="Tempus Sans ITC" pitchFamily="82" charset="0"/>
              </a:rPr>
              <a:t>Example:</a:t>
            </a:r>
            <a:endParaRPr lang="en-US" sz="3600" b="1" i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en-US" sz="3600" b="1" i="1" dirty="0" smtClean="0">
                <a:solidFill>
                  <a:schemeClr val="bg1"/>
                </a:solidFill>
                <a:latin typeface="Tempus Sans ITC" pitchFamily="82" charset="0"/>
              </a:rPr>
              <a:t>All Bark and No Bite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latin typeface="Tempus Sans ITC" pitchFamily="82" charset="0"/>
              </a:rPr>
              <a:t>Wolf in Sheep's Clothing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latin typeface="Tempus Sans ITC" pitchFamily="82" charset="0"/>
              </a:rPr>
              <a:t>Cash Cow</a:t>
            </a:r>
          </a:p>
          <a:p>
            <a:pPr eaLnBrk="1" hangingPunct="1"/>
            <a:endParaRPr lang="en-US" dirty="0" smtClean="0">
              <a:latin typeface="Tempus Sans ITC" pitchFamily="8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36" y="3372394"/>
            <a:ext cx="22941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53194"/>
            <a:ext cx="28781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8360"/>
            <a:ext cx="25146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0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54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External Conflict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800" dirty="0" smtClean="0">
                <a:solidFill>
                  <a:schemeClr val="bg1"/>
                </a:solidFill>
                <a:latin typeface="Tempus Sans ITC" pitchFamily="82" charset="0"/>
                <a:cs typeface="Browallia New" pitchFamily="34" charset="-34"/>
              </a:rPr>
              <a:t>a </a:t>
            </a:r>
            <a:r>
              <a:rPr lang="en-US" sz="4800" dirty="0">
                <a:solidFill>
                  <a:schemeClr val="bg1"/>
                </a:solidFill>
                <a:latin typeface="Tempus Sans ITC" pitchFamily="82" charset="0"/>
                <a:cs typeface="Browallia New" pitchFamily="34" charset="-34"/>
              </a:rPr>
              <a:t>character struggles against a person, a group,  or a force of nature (earthquake, hurricane, a bear etc.)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empus Sans ITC" pitchFamily="82" charset="0"/>
              <a:cs typeface="Browallia New" pitchFamily="34" charset="-34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empus Sans ITC" pitchFamily="82" charset="0"/>
                <a:cs typeface="Browallia New" pitchFamily="34" charset="-34"/>
              </a:rPr>
              <a:t>.</a:t>
            </a:r>
            <a:endParaRPr lang="en-US" dirty="0">
              <a:latin typeface="Tempus Sans ITC" pitchFamily="82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42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Internal Conflict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676400"/>
            <a:ext cx="70104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400" dirty="0" smtClean="0">
                <a:latin typeface="Tempus Sans ITC" pitchFamily="82" charset="0"/>
                <a:cs typeface="Browallia New" pitchFamily="34" charset="-34"/>
              </a:rPr>
              <a:t>a </a:t>
            </a:r>
            <a:r>
              <a:rPr lang="en-US" sz="4400" dirty="0">
                <a:latin typeface="Tempus Sans ITC" pitchFamily="82" charset="0"/>
                <a:cs typeface="Browallia New" pitchFamily="34" charset="-34"/>
              </a:rPr>
              <a:t>struggle in one’s mind, like being shy or accepting the death of a loved one.</a:t>
            </a:r>
          </a:p>
        </p:txBody>
      </p:sp>
    </p:spTree>
    <p:extLst>
      <p:ext uri="{BB962C8B-B14F-4D97-AF65-F5344CB8AC3E}">
        <p14:creationId xmlns:p14="http://schemas.microsoft.com/office/powerpoint/2010/main" val="22353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0" y="9906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10200" y="3657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3200400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Cornell Notes</a:t>
            </a:r>
          </a:p>
          <a:p>
            <a:pPr eaLnBrk="1" fontAlgn="base" hangingPunct="1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895600" y="152400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Use a different color for the </a:t>
            </a:r>
            <a:r>
              <a:rPr lang="en-US" sz="2400" dirty="0" smtClean="0">
                <a:solidFill>
                  <a:srgbClr val="333399">
                    <a:lumMod val="75000"/>
                  </a:srgbClr>
                </a:solidFill>
              </a:rPr>
              <a:t>name of the term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its definition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FF0066"/>
                </a:solidFill>
              </a:rPr>
              <a:t>its example</a:t>
            </a:r>
          </a:p>
        </p:txBody>
      </p:sp>
      <p:pic>
        <p:nvPicPr>
          <p:cNvPr id="3078" name="Picture 6" descr="paper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63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638800" y="1219200"/>
            <a:ext cx="327660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Name (first and last) </a:t>
            </a:r>
          </a:p>
          <a:p>
            <a:pPr eaLnBrk="1" fontAlgn="base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                                            Period #</a:t>
            </a:r>
          </a:p>
          <a:p>
            <a:pPr eaLnBrk="1" fontAlgn="base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09600" y="10668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81000" y="6096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Holes go on left side.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143000" y="1745498"/>
            <a:ext cx="58674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</a:rPr>
              <a:t>Figurative Language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3538538" y="3856038"/>
            <a:ext cx="514826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B050"/>
                </a:solidFill>
              </a:rPr>
              <a:t>Definition</a:t>
            </a:r>
            <a:r>
              <a:rPr lang="en-US" sz="2000" b="1" dirty="0" smtClean="0">
                <a:solidFill>
                  <a:srgbClr val="000000"/>
                </a:solidFill>
              </a:rPr>
              <a:t>: It is a comparison using the words like or as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66"/>
                </a:solidFill>
              </a:rPr>
              <a:t>Example: </a:t>
            </a:r>
            <a:r>
              <a:rPr lang="en-US" sz="2000" b="1" dirty="0" smtClean="0">
                <a:solidFill>
                  <a:srgbClr val="000000"/>
                </a:solidFill>
              </a:rPr>
              <a:t>Her eyes </a:t>
            </a:r>
            <a:r>
              <a:rPr lang="en-US" sz="2000" b="1" i="1" u="sng" dirty="0" smtClean="0">
                <a:solidFill>
                  <a:srgbClr val="000000"/>
                </a:solidFill>
              </a:rPr>
              <a:t>shined</a:t>
            </a:r>
            <a:r>
              <a:rPr lang="en-US" sz="2000" b="1" dirty="0" smtClean="0">
                <a:solidFill>
                  <a:srgbClr val="000000"/>
                </a:solidFill>
              </a:rPr>
              <a:t> like diamonds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1295400" y="3808413"/>
            <a:ext cx="1905000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  What is a </a:t>
            </a:r>
            <a:r>
              <a:rPr lang="en-US" sz="2400" b="1" dirty="0" smtClean="0">
                <a:solidFill>
                  <a:srgbClr val="7030A0"/>
                </a:solidFill>
              </a:rPr>
              <a:t>simile</a:t>
            </a:r>
            <a:r>
              <a:rPr lang="en-US" sz="2400" b="1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087" name="Text Box 11"/>
          <p:cNvSpPr txBox="1">
            <a:spLocks noChangeArrowheads="1"/>
          </p:cNvSpPr>
          <p:nvPr/>
        </p:nvSpPr>
        <p:spPr bwMode="auto">
          <a:xfrm>
            <a:off x="1284288" y="2479036"/>
            <a:ext cx="7859712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C000"/>
                </a:solidFill>
              </a:rPr>
              <a:t>Essential Question: </a:t>
            </a:r>
            <a:r>
              <a:rPr lang="en-US" sz="2400" b="1" dirty="0" smtClean="0">
                <a:solidFill>
                  <a:srgbClr val="000000"/>
                </a:solidFill>
              </a:rPr>
              <a:t>What are the literary devices that impact my understanding of a text?</a:t>
            </a:r>
          </a:p>
        </p:txBody>
      </p:sp>
      <p:sp>
        <p:nvSpPr>
          <p:cNvPr id="3088" name="Line 11"/>
          <p:cNvSpPr>
            <a:spLocks noChangeShapeType="1"/>
          </p:cNvSpPr>
          <p:nvPr/>
        </p:nvSpPr>
        <p:spPr bwMode="auto">
          <a:xfrm flipH="1" flipV="1">
            <a:off x="3521074" y="3276600"/>
            <a:ext cx="17463" cy="1905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536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Figurative Language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 means of saying something other than in the literal meaning of the words. The writer uses other images, usually unusual ones,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to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make a 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pPr marL="0" indent="0">
              <a:buNone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comparison</a:t>
            </a:r>
          </a:p>
          <a:p>
            <a:pPr marL="0" indent="0">
              <a:buNone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between unlike things</a:t>
            </a:r>
          </a:p>
          <a:p>
            <a:pPr marL="0" indent="0">
              <a:buNone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so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that their similarities </a:t>
            </a:r>
          </a:p>
          <a:p>
            <a:pPr marL="0" indent="0">
              <a:buNone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present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 different, but revealing way, of looking at the subject. </a:t>
            </a:r>
          </a:p>
        </p:txBody>
      </p:sp>
    </p:spTree>
    <p:extLst>
      <p:ext uri="{BB962C8B-B14F-4D97-AF65-F5344CB8AC3E}">
        <p14:creationId xmlns:p14="http://schemas.microsoft.com/office/powerpoint/2010/main" val="11185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799"/>
            <a:ext cx="8839200" cy="576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Simile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Tempus Sans ITC" pitchFamily="82" charset="0"/>
              </a:rPr>
              <a:t>A comparison between two unlike things that uses the word “like” or “as.”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i="1" u="sng" dirty="0" smtClean="0">
                <a:solidFill>
                  <a:schemeClr val="bg1"/>
                </a:solidFill>
                <a:latin typeface="Tempus Sans ITC" pitchFamily="82" charset="0"/>
              </a:rPr>
              <a:t>Example:</a:t>
            </a:r>
            <a:r>
              <a:rPr lang="en-US" sz="4000" i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4000" i="1" dirty="0" smtClean="0">
                <a:solidFill>
                  <a:schemeClr val="bg1"/>
                </a:solidFill>
                <a:latin typeface="Tempus Sans ITC" pitchFamily="82" charset="0"/>
              </a:rPr>
              <a:t>The moon appeared as a large drop of blood.</a:t>
            </a:r>
          </a:p>
          <a:p>
            <a:pPr>
              <a:lnSpc>
                <a:spcPct val="90000"/>
              </a:lnSpc>
            </a:pPr>
            <a:r>
              <a:rPr lang="en-US" sz="4000" i="1" dirty="0" smtClean="0">
                <a:solidFill>
                  <a:schemeClr val="bg1"/>
                </a:solidFill>
                <a:latin typeface="Tempus Sans ITC" pitchFamily="82" charset="0"/>
              </a:rPr>
              <a:t>Jake was like Michael Jordan out there on the court tonight.</a:t>
            </a:r>
          </a:p>
        </p:txBody>
      </p:sp>
    </p:spTree>
    <p:extLst>
      <p:ext uri="{BB962C8B-B14F-4D97-AF65-F5344CB8AC3E}">
        <p14:creationId xmlns:p14="http://schemas.microsoft.com/office/powerpoint/2010/main" val="5045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Analogy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639671"/>
            <a:ext cx="70865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9" y="3990132"/>
            <a:ext cx="1934306" cy="271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534" y="998718"/>
            <a:ext cx="88100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empus Sans ITC" pitchFamily="82" charset="0"/>
              </a:rPr>
              <a:t>A comparison between two things, typically on the basis of their structure and for the purpose of explanation or clarification.</a:t>
            </a:r>
          </a:p>
          <a:p>
            <a:r>
              <a:rPr lang="en-US" sz="3600" i="1" u="sng" dirty="0" smtClean="0">
                <a:latin typeface="Tempus Sans ITC" pitchFamily="82" charset="0"/>
              </a:rPr>
              <a:t>Example:</a:t>
            </a:r>
            <a:r>
              <a:rPr lang="en-US" sz="3600" i="1" dirty="0" smtClean="0">
                <a:solidFill>
                  <a:schemeClr val="tx1"/>
                </a:solidFill>
                <a:latin typeface="Tempus Sans ITC" pitchFamily="82" charset="0"/>
              </a:rPr>
              <a:t> "Just like a sword is the weapon of a warrior, pen is the weapon of a writer." </a:t>
            </a:r>
          </a:p>
        </p:txBody>
      </p:sp>
    </p:spTree>
    <p:extLst>
      <p:ext uri="{BB962C8B-B14F-4D97-AF65-F5344CB8AC3E}">
        <p14:creationId xmlns:p14="http://schemas.microsoft.com/office/powerpoint/2010/main" val="32254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Metaphor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z="4600" b="1" dirty="0" smtClean="0">
                <a:solidFill>
                  <a:schemeClr val="bg1"/>
                </a:solidFill>
                <a:latin typeface="Tempus Sans ITC" pitchFamily="82" charset="0"/>
              </a:rPr>
              <a:t>A comparison  between </a:t>
            </a:r>
          </a:p>
          <a:p>
            <a:pPr eaLnBrk="1" hangingPunct="1">
              <a:buFontTx/>
              <a:buNone/>
            </a:pPr>
            <a:r>
              <a:rPr lang="en-US" sz="4600" b="1" dirty="0" smtClean="0">
                <a:solidFill>
                  <a:schemeClr val="bg1"/>
                </a:solidFill>
                <a:latin typeface="Tempus Sans ITC" pitchFamily="82" charset="0"/>
              </a:rPr>
              <a:t>two things not usually </a:t>
            </a:r>
          </a:p>
          <a:p>
            <a:pPr eaLnBrk="1" hangingPunct="1">
              <a:buFontTx/>
              <a:buNone/>
            </a:pPr>
            <a:r>
              <a:rPr lang="en-US" sz="4600" b="1" dirty="0" smtClean="0">
                <a:solidFill>
                  <a:schemeClr val="bg1"/>
                </a:solidFill>
                <a:latin typeface="Tempus Sans ITC" pitchFamily="82" charset="0"/>
              </a:rPr>
              <a:t>compared to each other.</a:t>
            </a:r>
          </a:p>
          <a:p>
            <a:pPr eaLnBrk="1" hangingPunct="1"/>
            <a:endParaRPr lang="en-US" sz="4000" dirty="0" smtClean="0">
              <a:latin typeface="Tempus Sans ITC" pitchFamily="82" charset="0"/>
            </a:endParaRPr>
          </a:p>
          <a:p>
            <a:pPr marL="0" indent="0" eaLnBrk="1" hangingPunct="1">
              <a:buNone/>
            </a:pPr>
            <a:endParaRPr lang="en-US" sz="4000" i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0" indent="0" eaLnBrk="1" hangingPunct="1">
              <a:buNone/>
            </a:pPr>
            <a:endParaRPr lang="en-US" sz="4000" i="1" dirty="0">
              <a:solidFill>
                <a:schemeClr val="bg1"/>
              </a:solidFill>
              <a:latin typeface="Tempus Sans ITC" pitchFamily="82" charset="0"/>
            </a:endParaRPr>
          </a:p>
          <a:p>
            <a:pPr marL="0" indent="0" eaLnBrk="1" hangingPunct="1">
              <a:buNone/>
            </a:pPr>
            <a:endParaRPr lang="en-US" sz="4000" i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0" indent="0" eaLnBrk="1" hangingPunct="1">
              <a:buNone/>
            </a:pPr>
            <a:r>
              <a:rPr lang="en-US" sz="4000" i="1" u="sng" dirty="0" smtClean="0">
                <a:solidFill>
                  <a:schemeClr val="bg1"/>
                </a:solidFill>
                <a:latin typeface="Tempus Sans ITC" pitchFamily="82" charset="0"/>
              </a:rPr>
              <a:t>Example:</a:t>
            </a:r>
          </a:p>
          <a:p>
            <a:r>
              <a:rPr lang="en-US" sz="4000" i="1" dirty="0" smtClean="0">
                <a:solidFill>
                  <a:schemeClr val="bg1"/>
                </a:solidFill>
                <a:latin typeface="Tempus Sans ITC" pitchFamily="82" charset="0"/>
              </a:rPr>
              <a:t>The road was a ribbon of moonlight</a:t>
            </a:r>
          </a:p>
          <a:p>
            <a:r>
              <a:rPr lang="en-US" sz="4000" i="1" dirty="0" smtClean="0">
                <a:solidFill>
                  <a:schemeClr val="bg1"/>
                </a:solidFill>
                <a:latin typeface="Tempus Sans ITC" pitchFamily="82" charset="0"/>
              </a:rPr>
              <a:t>Her hair, a spider web of tangles</a:t>
            </a:r>
            <a:r>
              <a:rPr lang="en-US" i="1" dirty="0" smtClean="0">
                <a:solidFill>
                  <a:schemeClr val="bg1"/>
                </a:solidFill>
                <a:latin typeface="Colonna MT" pitchFamily="82" charset="0"/>
              </a:rPr>
              <a:t>.</a:t>
            </a:r>
          </a:p>
          <a:p>
            <a:pPr eaLnBrk="1" hangingPunct="1"/>
            <a:endParaRPr lang="en-US" dirty="0" smtClean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6" y="1085754"/>
            <a:ext cx="8686800" cy="56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766" y="990600"/>
            <a:ext cx="8721634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4000" dirty="0" smtClean="0">
              <a:solidFill>
                <a:srgbClr val="002060"/>
              </a:solidFill>
              <a:latin typeface="Tempus Sans ITC" pitchFamily="82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Symbol/Symbolism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4953000"/>
            <a:ext cx="7347857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3200" i="1" u="sng" dirty="0" smtClean="0">
                <a:solidFill>
                  <a:schemeClr val="bg1"/>
                </a:solidFill>
                <a:latin typeface="Tempus Sans ITC" pitchFamily="82" charset="0"/>
              </a:rPr>
              <a:t>Example</a:t>
            </a:r>
            <a:r>
              <a:rPr lang="en-US" sz="3200" i="1" dirty="0" smtClean="0">
                <a:solidFill>
                  <a:schemeClr val="bg1"/>
                </a:solidFill>
                <a:latin typeface="Tempus Sans ITC" pitchFamily="82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chemeClr val="bg1"/>
                </a:solidFill>
                <a:latin typeface="Tempus Sans ITC" pitchFamily="82" charset="0"/>
              </a:rPr>
              <a:t>Light symbolizes knowledge.</a:t>
            </a:r>
          </a:p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chemeClr val="bg1"/>
                </a:solidFill>
                <a:latin typeface="Tempus Sans ITC" pitchFamily="82" charset="0"/>
              </a:rPr>
              <a:t>An owl symbolizes wisdom.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1295400"/>
            <a:ext cx="4724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Tempus Sans ITC" pitchFamily="82" charset="0"/>
            </a:endParaRPr>
          </a:p>
          <a:p>
            <a:pPr algn="ctr"/>
            <a:r>
              <a:rPr lang="en-US" sz="4000" b="1" dirty="0" smtClean="0">
                <a:latin typeface="Tempus Sans ITC" pitchFamily="82" charset="0"/>
              </a:rPr>
              <a:t>Something on the surface level has one meaning, but which also has another meaning.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46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4582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Personification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empus Sans ITC" pitchFamily="82" charset="0"/>
              </a:rPr>
              <a:t>  					 </a:t>
            </a:r>
            <a:r>
              <a:rPr lang="en-US" sz="6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</a:rPr>
              <a:t>Using human 				  characteristics 				   to describe an 			</a:t>
            </a:r>
            <a:r>
              <a:rPr lang="en-US" sz="6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</a:rPr>
              <a:t> </a:t>
            </a:r>
            <a:r>
              <a:rPr lang="en-US" sz="6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</a:rPr>
              <a:t>    inanimate object.</a:t>
            </a:r>
          </a:p>
          <a:p>
            <a:pPr eaLnBrk="1" hangingPunct="1">
              <a:buFontTx/>
              <a:buNone/>
            </a:pPr>
            <a:endParaRPr lang="en-US" sz="4300" i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eaLnBrk="1" hangingPunct="1">
              <a:buFontTx/>
              <a:buNone/>
            </a:pPr>
            <a:endParaRPr lang="en-US" sz="4300" i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eaLnBrk="1" hangingPunct="1">
              <a:buFontTx/>
              <a:buNone/>
            </a:pPr>
            <a:endParaRPr lang="en-US" sz="4300" i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eaLnBrk="1" hangingPunct="1">
              <a:buFontTx/>
              <a:buNone/>
            </a:pPr>
            <a:r>
              <a:rPr lang="en-US" sz="4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sz="4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</a:rPr>
              <a:t>The wind gnawed at her dress.</a:t>
            </a:r>
          </a:p>
        </p:txBody>
      </p:sp>
    </p:spTree>
    <p:extLst>
      <p:ext uri="{BB962C8B-B14F-4D97-AF65-F5344CB8AC3E}">
        <p14:creationId xmlns:p14="http://schemas.microsoft.com/office/powerpoint/2010/main" val="40992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88141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oper Black" pitchFamily="18" charset="0"/>
              </a:rPr>
              <a:t>Imagery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562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600" b="1" dirty="0" smtClean="0">
                <a:latin typeface="Tempus Sans ITC" pitchFamily="82" charset="0"/>
              </a:rPr>
              <a:t>Using words to describe</a:t>
            </a:r>
          </a:p>
          <a:p>
            <a:pPr eaLnBrk="1" hangingPunct="1">
              <a:buFontTx/>
              <a:buNone/>
            </a:pPr>
            <a:r>
              <a:rPr lang="en-US" sz="3600" b="1" dirty="0">
                <a:latin typeface="Tempus Sans ITC" pitchFamily="82" charset="0"/>
              </a:rPr>
              <a:t>a</a:t>
            </a:r>
            <a:r>
              <a:rPr lang="en-US" sz="3600" b="1" dirty="0" smtClean="0">
                <a:latin typeface="Tempus Sans ITC" pitchFamily="82" charset="0"/>
              </a:rPr>
              <a:t>n image that appeal 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Tempus Sans ITC" pitchFamily="82" charset="0"/>
              </a:rPr>
              <a:t>to the five senses in 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Tempus Sans ITC" pitchFamily="82" charset="0"/>
              </a:rPr>
              <a:t>order to create a 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Tempus Sans ITC" pitchFamily="82" charset="0"/>
              </a:rPr>
              <a:t>mental picture.</a:t>
            </a:r>
          </a:p>
          <a:p>
            <a:pPr eaLnBrk="1" hangingPunct="1"/>
            <a:endParaRPr lang="en-US" sz="3600" dirty="0" smtClean="0">
              <a:latin typeface="Tempus Sans ITC" pitchFamily="82" charset="0"/>
            </a:endParaRPr>
          </a:p>
          <a:p>
            <a:pPr marL="0" indent="0" eaLnBrk="1" hangingPunct="1">
              <a:buNone/>
            </a:pPr>
            <a:endParaRPr lang="en-US" sz="3600" b="1" i="1" u="sng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empus Sans ITC" pitchFamily="82" charset="0"/>
            </a:endParaRPr>
          </a:p>
          <a:p>
            <a:pPr eaLnBrk="1" hangingPunct="1"/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2399" y="5658396"/>
            <a:ext cx="8534400" cy="1012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mpus Sans ITC" pitchFamily="82" charset="0"/>
            </a:endParaRPr>
          </a:p>
          <a:p>
            <a:r>
              <a:rPr lang="en-US" sz="32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Example: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 The snow-covered branches glistened as the bright </a:t>
            </a:r>
            <a:r>
              <a:rPr lang="en-U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sundrops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 sprinkled across their tips.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utoUpdateAnimBg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gurativelangVOCAB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562</Words>
  <Application>Microsoft Office PowerPoint</Application>
  <PresentationFormat>On-screen Show (4:3)</PresentationFormat>
  <Paragraphs>105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figurativelangVOCAB</vt:lpstr>
      <vt:lpstr>   8th Grade Literary Terms</vt:lpstr>
      <vt:lpstr>PowerPoint Presentation</vt:lpstr>
      <vt:lpstr>Figurative Language</vt:lpstr>
      <vt:lpstr>Simile</vt:lpstr>
      <vt:lpstr>Analogy</vt:lpstr>
      <vt:lpstr>Metaphor</vt:lpstr>
      <vt:lpstr>Symbol/Symbolism</vt:lpstr>
      <vt:lpstr>Personification</vt:lpstr>
      <vt:lpstr>Imagery</vt:lpstr>
      <vt:lpstr>Irony</vt:lpstr>
      <vt:lpstr>Situational Irony</vt:lpstr>
      <vt:lpstr>Verbal Irony</vt:lpstr>
      <vt:lpstr>Dramatic Irony</vt:lpstr>
      <vt:lpstr>Idiom</vt:lpstr>
      <vt:lpstr>External Conflict</vt:lpstr>
      <vt:lpstr>Internal Conflict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Palas</dc:creator>
  <cp:lastModifiedBy>Owner</cp:lastModifiedBy>
  <cp:revision>39</cp:revision>
  <dcterms:created xsi:type="dcterms:W3CDTF">2013-02-19T18:14:23Z</dcterms:created>
  <dcterms:modified xsi:type="dcterms:W3CDTF">2013-07-07T06:16:13Z</dcterms:modified>
</cp:coreProperties>
</file>