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2" autoAdjust="0"/>
    <p:restoredTop sz="94660"/>
  </p:normalViewPr>
  <p:slideViewPr>
    <p:cSldViewPr>
      <p:cViewPr varScale="1">
        <p:scale>
          <a:sx n="99" d="100"/>
          <a:sy n="99" d="100"/>
        </p:scale>
        <p:origin x="-9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0DB36-1AF3-47EE-BCA7-8FD723409828}" type="datetimeFigureOut">
              <a:rPr lang="en-US" smtClean="0"/>
              <a:t>3/20/2012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445E8-1A7B-4854-BE4D-DAFD873C0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3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1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4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5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3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2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8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6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3BD8D-6E68-4578-9DE0-BF21E1FEC836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A451-C6F6-49ED-9105-26FB25C100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78" y="5085184"/>
            <a:ext cx="3344614" cy="1850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減號 11"/>
          <p:cNvSpPr/>
          <p:nvPr/>
        </p:nvSpPr>
        <p:spPr>
          <a:xfrm>
            <a:off x="-1008620" y="1167401"/>
            <a:ext cx="11197244" cy="648072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10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144000" cy="6857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Términos</a:t>
            </a:r>
            <a:r>
              <a:rPr lang="en-US" dirty="0" smtClean="0"/>
              <a:t> </a:t>
            </a:r>
            <a:r>
              <a:rPr lang="en-US" dirty="0" err="1" smtClean="0"/>
              <a:t>literarios</a:t>
            </a:r>
            <a:r>
              <a:rPr lang="en-US" dirty="0" smtClean="0"/>
              <a:t> (</a:t>
            </a:r>
            <a:r>
              <a:rPr lang="en-US" dirty="0" err="1" smtClean="0"/>
              <a:t>figuras</a:t>
            </a:r>
            <a:r>
              <a:rPr lang="en-US" dirty="0" smtClean="0"/>
              <a:t> </a:t>
            </a:r>
            <a:r>
              <a:rPr lang="en-US" dirty="0" err="1" smtClean="0"/>
              <a:t>retóricas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8763000" cy="6172200"/>
          </a:xfrm>
        </p:spPr>
        <p:txBody>
          <a:bodyPr numCol="3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Alegoría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Alejandrino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Aliteración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Analogía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Anglicismo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Antítesis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Apóstrofe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Asíndeton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Paradoja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Prosopopeya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Polisíndeton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Encabalgamiento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Símbolo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Sinalefa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Retruécano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Epíteto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Sinécdoque</a:t>
            </a:r>
          </a:p>
          <a:p>
            <a:pPr marL="342900" indent="-342900" algn="l">
              <a:buFont typeface="+mj-lt"/>
              <a:buAutoNum type="arabicPeriod"/>
            </a:pP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Símil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Sinestesia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Imagen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Fluir de la conciencia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Zeitgeist</a:t>
            </a:r>
            <a:r>
              <a:rPr lang="es-MX" sz="1800" dirty="0" smtClean="0">
                <a:solidFill>
                  <a:schemeClr val="tx1"/>
                </a:solidFill>
              </a:rPr>
              <a:t> 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Galicismo</a:t>
            </a:r>
            <a:endParaRPr lang="es-MX" sz="1800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Latinismo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Metáfora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err="1" smtClean="0">
                <a:solidFill>
                  <a:schemeClr val="tx1"/>
                </a:solidFill>
              </a:rPr>
              <a:t>Hiperbatón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Paráfrasis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Parábola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Oxímoron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Mito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Onomatopeya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Metonimia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 smtClean="0">
                <a:solidFill>
                  <a:schemeClr val="tx1"/>
                </a:solidFill>
              </a:rPr>
              <a:t>Cesura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MX" sz="1800" dirty="0">
                <a:solidFill>
                  <a:schemeClr val="tx1"/>
                </a:solidFill>
              </a:rPr>
              <a:t>Cosmovisión 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>
                <a:solidFill>
                  <a:schemeClr val="tx1"/>
                </a:solidFill>
              </a:rPr>
              <a:t> </a:t>
            </a:r>
            <a:r>
              <a:rPr lang="es-MX" sz="1800" dirty="0" smtClean="0">
                <a:solidFill>
                  <a:schemeClr val="tx1"/>
                </a:solidFill>
              </a:rPr>
              <a:t>   /</a:t>
            </a:r>
            <a:r>
              <a:rPr lang="es-MX" sz="1800" dirty="0" err="1" smtClean="0">
                <a:solidFill>
                  <a:schemeClr val="tx1"/>
                </a:solidFill>
              </a:rPr>
              <a:t>Welstanchauung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37. Cosmovisión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38. </a:t>
            </a:r>
            <a:r>
              <a:rPr lang="es-MX" sz="1800" dirty="0" err="1" smtClean="0">
                <a:solidFill>
                  <a:schemeClr val="tx1"/>
                </a:solidFill>
              </a:rPr>
              <a:t>Dieresis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39. Epopeya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40. Estribillo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41. Soneto</a:t>
            </a: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42. </a:t>
            </a:r>
            <a:r>
              <a:rPr lang="en-US" sz="1800" dirty="0" err="1" smtClean="0">
                <a:solidFill>
                  <a:schemeClr val="tx1"/>
                </a:solidFill>
              </a:rPr>
              <a:t>Paroxítano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43. </a:t>
            </a:r>
            <a:r>
              <a:rPr lang="es-MX" sz="1800" dirty="0" err="1" smtClean="0">
                <a:solidFill>
                  <a:schemeClr val="tx1"/>
                </a:solidFill>
              </a:rPr>
              <a:t>Metrica</a:t>
            </a:r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n-US" sz="1800" dirty="0" smtClean="0">
                <a:solidFill>
                  <a:schemeClr val="tx1"/>
                </a:solidFill>
              </a:rPr>
              <a:t>44. </a:t>
            </a:r>
            <a:r>
              <a:rPr lang="en-US" sz="1800" dirty="0" err="1" smtClean="0">
                <a:solidFill>
                  <a:schemeClr val="tx1"/>
                </a:solidFill>
              </a:rPr>
              <a:t>Oxítono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Patético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45. Pregunta retórica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46. Redondilla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47. Rima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48. Romance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49. Sátira</a:t>
            </a:r>
          </a:p>
          <a:p>
            <a:pPr marL="342900" indent="-342900" algn="l"/>
            <a:r>
              <a:rPr lang="es-MX" sz="1800" dirty="0" smtClean="0">
                <a:solidFill>
                  <a:schemeClr val="tx1"/>
                </a:solidFill>
              </a:rPr>
              <a:t>50.  Serventesio</a:t>
            </a:r>
          </a:p>
          <a:p>
            <a:pPr marL="342900" indent="-342900" algn="l"/>
            <a:endParaRPr lang="es-MX" sz="1800" dirty="0" smtClean="0"/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  <a:p>
            <a:pPr marL="342900" indent="-342900" algn="l"/>
            <a:endParaRPr lang="es-MX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Alegoría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allegory</a:t>
            </a:r>
            <a:r>
              <a:rPr lang="es-MX" dirty="0"/>
              <a:t>): metáfora continuada a lo largo de una composición o de una parte de ella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Pobre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barquilla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mía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vida</a:t>
            </a:r>
            <a:r>
              <a:rPr lang="en-US" dirty="0" smtClean="0">
                <a:solidFill>
                  <a:srgbClr val="FF0000"/>
                </a:solidFill>
              </a:rPr>
              <a:t>) entre </a:t>
            </a:r>
            <a:r>
              <a:rPr lang="en-US" dirty="0" err="1" smtClean="0">
                <a:solidFill>
                  <a:srgbClr val="FF0000"/>
                </a:solidFill>
              </a:rPr>
              <a:t>peñascos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rota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dificultades</a:t>
            </a:r>
            <a:r>
              <a:rPr lang="en-US" dirty="0" smtClean="0">
                <a:solidFill>
                  <a:srgbClr val="FF0000"/>
                </a:solidFill>
              </a:rPr>
              <a:t>) son </a:t>
            </a:r>
            <a:r>
              <a:rPr lang="en-US" dirty="0" err="1" smtClean="0">
                <a:solidFill>
                  <a:srgbClr val="FF0000"/>
                </a:solidFill>
              </a:rPr>
              <a:t>velas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desvelada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indefensa</a:t>
            </a:r>
            <a:r>
              <a:rPr lang="en-US" dirty="0" smtClean="0">
                <a:solidFill>
                  <a:srgbClr val="FF0000"/>
                </a:solidFill>
              </a:rPr>
              <a:t>) y entre </a:t>
            </a:r>
            <a:r>
              <a:rPr lang="en-US" dirty="0" err="1" smtClean="0">
                <a:solidFill>
                  <a:srgbClr val="FF0000"/>
                </a:solidFill>
              </a:rPr>
              <a:t>las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olas</a:t>
            </a:r>
            <a:r>
              <a:rPr lang="en-US" dirty="0" smtClean="0">
                <a:solidFill>
                  <a:srgbClr val="FF0000"/>
                </a:solidFill>
              </a:rPr>
              <a:t> sola (</a:t>
            </a:r>
            <a:r>
              <a:rPr lang="en-US" dirty="0" err="1" smtClean="0">
                <a:solidFill>
                  <a:srgbClr val="FF0000"/>
                </a:solidFill>
              </a:rPr>
              <a:t>peligro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soledad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Alejandrino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alexandrine</a:t>
            </a:r>
            <a:r>
              <a:rPr lang="es-MX" dirty="0"/>
              <a:t>): verso de catorce silabas, generalmente dividido en dos hemistiquios. El alejandrino francés consta de doce silabas solamente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sz="1600" dirty="0">
                <a:solidFill>
                  <a:srgbClr val="FF0000"/>
                </a:solidFill>
              </a:rPr>
              <a:t>Iré a tu cruz asido</a:t>
            </a:r>
            <a:r>
              <a:rPr lang="es-MX" sz="1600" dirty="0"/>
              <a:t> </a:t>
            </a:r>
            <a:r>
              <a:rPr lang="es-MX" sz="1600" dirty="0">
                <a:solidFill>
                  <a:srgbClr val="0070C0"/>
                </a:solidFill>
              </a:rPr>
              <a:t>con manos penitentes</a:t>
            </a:r>
            <a:r>
              <a:rPr lang="es-MX" sz="1600" dirty="0"/>
              <a:t>. ..</a:t>
            </a:r>
            <a:br>
              <a:rPr lang="es-MX" sz="1600" dirty="0"/>
            </a:br>
            <a:endParaRPr lang="en-US" sz="16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Aliteración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alliteration</a:t>
            </a:r>
            <a:r>
              <a:rPr lang="es-MX" dirty="0"/>
              <a:t>): repetición del mismo sonido o grupo  de sonidos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s-MX" dirty="0" smtClean="0">
                <a:solidFill>
                  <a:srgbClr val="FF0000"/>
                </a:solidFill>
              </a:rPr>
              <a:t>Pepe pica papa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s-ES" dirty="0">
                <a:solidFill>
                  <a:srgbClr val="FF0000"/>
                </a:solidFill>
              </a:rPr>
              <a:t>"en el </a:t>
            </a:r>
            <a:r>
              <a:rPr lang="es-ES" b="1" dirty="0">
                <a:solidFill>
                  <a:srgbClr val="FF0000"/>
                </a:solidFill>
              </a:rPr>
              <a:t>si</a:t>
            </a:r>
            <a:r>
              <a:rPr lang="es-ES" dirty="0">
                <a:solidFill>
                  <a:srgbClr val="FF0000"/>
                </a:solidFill>
              </a:rPr>
              <a:t>lencio </a:t>
            </a:r>
            <a:r>
              <a:rPr lang="es-ES" b="1" dirty="0">
                <a:solidFill>
                  <a:srgbClr val="FF0000"/>
                </a:solidFill>
              </a:rPr>
              <a:t>só</a:t>
            </a:r>
            <a:r>
              <a:rPr lang="es-ES" dirty="0">
                <a:solidFill>
                  <a:srgbClr val="FF0000"/>
                </a:solidFill>
              </a:rPr>
              <a:t>lo</a:t>
            </a:r>
            <a:r>
              <a:rPr lang="es-ES" b="1" dirty="0">
                <a:solidFill>
                  <a:srgbClr val="FF0000"/>
                </a:solidFill>
              </a:rPr>
              <a:t> se es</a:t>
            </a:r>
            <a:r>
              <a:rPr lang="es-ES" dirty="0">
                <a:solidFill>
                  <a:srgbClr val="FF0000"/>
                </a:solidFill>
              </a:rPr>
              <a:t>cuchaba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un </a:t>
            </a:r>
            <a:r>
              <a:rPr lang="es-ES" b="1" dirty="0">
                <a:solidFill>
                  <a:srgbClr val="FF0000"/>
                </a:solidFill>
              </a:rPr>
              <a:t>susu</a:t>
            </a:r>
            <a:r>
              <a:rPr lang="es-ES" dirty="0">
                <a:solidFill>
                  <a:srgbClr val="FF0000"/>
                </a:solidFill>
              </a:rPr>
              <a:t>rro de abejas que</a:t>
            </a:r>
            <a:r>
              <a:rPr lang="es-ES" b="1" dirty="0">
                <a:solidFill>
                  <a:srgbClr val="FF0000"/>
                </a:solidFill>
              </a:rPr>
              <a:t> so</a:t>
            </a:r>
            <a:r>
              <a:rPr lang="es-ES" dirty="0">
                <a:solidFill>
                  <a:srgbClr val="FF0000"/>
                </a:solidFill>
              </a:rPr>
              <a:t>naba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Anáfora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495800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anaphora</a:t>
            </a:r>
            <a:r>
              <a:rPr lang="es-MX" dirty="0"/>
              <a:t>): repetición de una palabra o frase al principio de dos o más versos u oraciones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sz="1800" dirty="0" err="1" smtClean="0">
                <a:solidFill>
                  <a:srgbClr val="00B0F0"/>
                </a:solidFill>
              </a:rPr>
              <a:t>Salid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fuera</a:t>
            </a:r>
            <a:r>
              <a:rPr lang="en-US" sz="1800" dirty="0" smtClean="0">
                <a:solidFill>
                  <a:srgbClr val="FF0000"/>
                </a:solidFill>
              </a:rPr>
              <a:t> sin </a:t>
            </a:r>
            <a:r>
              <a:rPr lang="en-US" sz="1800" dirty="0" err="1" smtClean="0">
                <a:solidFill>
                  <a:srgbClr val="FF0000"/>
                </a:solidFill>
              </a:rPr>
              <a:t>duelo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err="1" smtClean="0">
                <a:solidFill>
                  <a:srgbClr val="00B0F0"/>
                </a:solidFill>
              </a:rPr>
              <a:t>Salid</a:t>
            </a:r>
            <a:r>
              <a:rPr lang="en-US" sz="1800" dirty="0" smtClean="0">
                <a:solidFill>
                  <a:srgbClr val="FF0000"/>
                </a:solidFill>
              </a:rPr>
              <a:t> sin </a:t>
            </a:r>
            <a:r>
              <a:rPr lang="en-US" sz="1800" dirty="0" err="1" smtClean="0">
                <a:solidFill>
                  <a:srgbClr val="FF0000"/>
                </a:solidFill>
              </a:rPr>
              <a:t>duelo</a:t>
            </a:r>
            <a:r>
              <a:rPr lang="en-US" sz="1800" dirty="0" smtClean="0">
                <a:solidFill>
                  <a:srgbClr val="FF0000"/>
                </a:solidFill>
              </a:rPr>
              <a:t>, </a:t>
            </a:r>
            <a:r>
              <a:rPr lang="en-US" sz="1800" dirty="0" err="1" smtClean="0">
                <a:solidFill>
                  <a:srgbClr val="FF0000"/>
                </a:solidFill>
              </a:rPr>
              <a:t>lágrimas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corriendo</a:t>
            </a:r>
            <a:endParaRPr lang="en-US" sz="18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Analogía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analogy</a:t>
            </a:r>
            <a:r>
              <a:rPr lang="es-MX" dirty="0"/>
              <a:t>): relación de semejanza entre dos cosas distintas</a:t>
            </a:r>
            <a:r>
              <a:rPr lang="es-MX" dirty="0" smtClean="0"/>
              <a:t>.</a:t>
            </a:r>
          </a:p>
          <a:p>
            <a:r>
              <a:rPr lang="es-MX" dirty="0">
                <a:solidFill>
                  <a:srgbClr val="FF0000"/>
                </a:solidFill>
              </a:rPr>
              <a:t>Una película, con su intenso torrente de imágenes conectadas temáticamente, su narrativa visual integrada por el punto de vista y valores de su director, no es una metáfora nada mala para el propio flujo de la conciencia.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Anglicismo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Anglicism</a:t>
            </a:r>
            <a:r>
              <a:rPr lang="es-MX" dirty="0"/>
              <a:t>): uso de vocablos o expresiones ingleses en otro idioma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"por donde un agua </a:t>
            </a:r>
            <a:r>
              <a:rPr lang="es-ES" b="1" dirty="0">
                <a:solidFill>
                  <a:srgbClr val="FF0000"/>
                </a:solidFill>
              </a:rPr>
              <a:t>clara </a:t>
            </a:r>
            <a:r>
              <a:rPr lang="es-ES" dirty="0">
                <a:solidFill>
                  <a:srgbClr val="FF0000"/>
                </a:solidFill>
              </a:rPr>
              <a:t>con sonido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atravesaba el </a:t>
            </a:r>
            <a:r>
              <a:rPr lang="es-ES" b="1" dirty="0">
                <a:solidFill>
                  <a:srgbClr val="FF0000"/>
                </a:solidFill>
              </a:rPr>
              <a:t>fresco y verde </a:t>
            </a:r>
            <a:r>
              <a:rPr lang="es-ES" dirty="0">
                <a:solidFill>
                  <a:srgbClr val="FF0000"/>
                </a:solidFill>
              </a:rPr>
              <a:t>prado</a:t>
            </a:r>
            <a:r>
              <a:rPr lang="es-ES" dirty="0"/>
              <a:t>"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Antítesis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antithesis</a:t>
            </a:r>
            <a:r>
              <a:rPr lang="es-MX" dirty="0"/>
              <a:t>): expresión de ideas contrarias en frases semejantes.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"eres como la Rosa de Alejandría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que se </a:t>
            </a:r>
            <a:r>
              <a:rPr lang="es-ES" b="1" dirty="0">
                <a:solidFill>
                  <a:srgbClr val="FF0000"/>
                </a:solidFill>
              </a:rPr>
              <a:t>abre de noche</a:t>
            </a:r>
            <a:r>
              <a:rPr lang="es-ES" dirty="0">
                <a:solidFill>
                  <a:srgbClr val="FF0000"/>
                </a:solidFill>
              </a:rPr>
              <a:t/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se </a:t>
            </a:r>
            <a:r>
              <a:rPr lang="es-ES" b="1" dirty="0">
                <a:solidFill>
                  <a:srgbClr val="FF0000"/>
                </a:solidFill>
              </a:rPr>
              <a:t>cierra de día</a:t>
            </a:r>
            <a:r>
              <a:rPr lang="es-ES" dirty="0">
                <a:solidFill>
                  <a:srgbClr val="FF0000"/>
                </a:solidFill>
              </a:rPr>
              <a:t>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Apóstrofe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(</a:t>
            </a:r>
            <a:r>
              <a:rPr lang="es-MX" dirty="0" err="1" smtClean="0"/>
              <a:t>apostrophe</a:t>
            </a:r>
            <a:r>
              <a:rPr lang="es-MX" dirty="0" smtClean="0"/>
              <a:t>): figura retórica que consiste en interrumpir improvisadamente el discurso para dirigirlo con vehemencia a seres presentes, ausentes, o abstractos, así como a si mismo o a cosas inanimadas</a:t>
            </a:r>
          </a:p>
          <a:p>
            <a:endParaRPr lang="en-US" dirty="0"/>
          </a:p>
          <a:p>
            <a:r>
              <a:rPr lang="es-ES" b="1" dirty="0">
                <a:solidFill>
                  <a:srgbClr val="FF0000"/>
                </a:solidFill>
              </a:rPr>
              <a:t>¿</a:t>
            </a:r>
            <a:r>
              <a:rPr lang="es-ES" b="1" dirty="0" err="1">
                <a:solidFill>
                  <a:srgbClr val="FF0000"/>
                </a:solidFill>
              </a:rPr>
              <a:t>Dó</a:t>
            </a:r>
            <a:r>
              <a:rPr lang="es-ES" b="1" dirty="0">
                <a:solidFill>
                  <a:srgbClr val="FF0000"/>
                </a:solidFill>
              </a:rPr>
              <a:t> estáis...? Os busco en vano</a:t>
            </a:r>
            <a:r>
              <a:rPr lang="es-ES" dirty="0">
                <a:solidFill>
                  <a:srgbClr val="FF0000"/>
                </a:solidFill>
              </a:rPr>
              <a:t>: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Desparecisteis... La tormenta umbría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en los aires revuelve un </a:t>
            </a:r>
            <a:r>
              <a:rPr lang="es-ES" dirty="0" err="1">
                <a:solidFill>
                  <a:srgbClr val="FF0000"/>
                </a:solidFill>
              </a:rPr>
              <a:t>oceano</a:t>
            </a:r>
            <a:r>
              <a:rPr lang="es-ES" dirty="0">
                <a:solidFill>
                  <a:srgbClr val="FF0000"/>
                </a:solidFill>
              </a:rPr>
              <a:t>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que todo lo sepulta... </a:t>
            </a:r>
            <a:br>
              <a:rPr lang="es-E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Asíndeton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asyndeton</a:t>
            </a:r>
            <a:r>
              <a:rPr lang="es-MX" dirty="0"/>
              <a:t>): supresión de conjunciones. </a:t>
            </a:r>
            <a:endParaRPr lang="es-MX" dirty="0" smtClean="0"/>
          </a:p>
          <a:p>
            <a:endParaRPr lang="en-US" dirty="0"/>
          </a:p>
          <a:p>
            <a:pPr lvl="1"/>
            <a:r>
              <a:rPr lang="es-ES" dirty="0">
                <a:solidFill>
                  <a:srgbClr val="FF0000"/>
                </a:solidFill>
              </a:rPr>
              <a:t>y todo es confusión, horror profundo.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Cielo, nubes, colinas, caro bosque,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Paradoja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Paradox</a:t>
            </a:r>
            <a:r>
              <a:rPr lang="es-MX" dirty="0"/>
              <a:t>) Frase que parece contradecir las leyes de la lógica, pero que posee una verdad interna, la unión de dos ideas en apariencia irreconciliables. </a:t>
            </a:r>
            <a:endParaRPr lang="en-US" dirty="0"/>
          </a:p>
          <a:p>
            <a:endParaRPr lang="es-MX" dirty="0" smtClean="0"/>
          </a:p>
          <a:p>
            <a:r>
              <a:rPr lang="es-MX" dirty="0" smtClean="0"/>
              <a:t>"</a:t>
            </a:r>
            <a:r>
              <a:rPr lang="es-MX" dirty="0">
                <a:solidFill>
                  <a:srgbClr val="FF0000"/>
                </a:solidFill>
              </a:rPr>
              <a:t>Somos muertos en Vida</a:t>
            </a:r>
            <a:r>
              <a:rPr lang="es-MX" dirty="0" smtClean="0">
                <a:solidFill>
                  <a:srgbClr val="FF0000"/>
                </a:solidFill>
              </a:rPr>
              <a:t>"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/>
          </a:bodyPr>
          <a:lstStyle/>
          <a:p>
            <a:r>
              <a:rPr lang="es-MX" dirty="0" smtClean="0"/>
              <a:t>Prosopopeya/Personificación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personification</a:t>
            </a:r>
            <a:r>
              <a:rPr lang="es-MX" dirty="0"/>
              <a:t>) Atribución de cualidades o actos propios de ,os seres humanos a otros seres.</a:t>
            </a:r>
            <a:endParaRPr lang="en-US" dirty="0"/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El </a:t>
            </a:r>
            <a:r>
              <a:rPr lang="en-US" dirty="0" err="1">
                <a:solidFill>
                  <a:srgbClr val="FF0000"/>
                </a:solidFill>
              </a:rPr>
              <a:t>huracán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abrazaba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muchos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árboles</a:t>
            </a:r>
            <a:r>
              <a:rPr lang="en-US" dirty="0">
                <a:solidFill>
                  <a:srgbClr val="FF0000"/>
                </a:solidFill>
              </a:rPr>
              <a:t>. 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Polisíndeton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. </a:t>
            </a:r>
            <a:r>
              <a:rPr lang="es-MX" dirty="0"/>
              <a:t>(Polisíndeton) La repetición de </a:t>
            </a:r>
            <a:r>
              <a:rPr lang="es-MX" dirty="0" smtClean="0"/>
              <a:t>conjunciones.</a:t>
            </a:r>
          </a:p>
          <a:p>
            <a:endParaRPr lang="es-MX" sz="1800" dirty="0" smtClean="0"/>
          </a:p>
          <a:p>
            <a:endParaRPr lang="es-MX" sz="1800" dirty="0"/>
          </a:p>
          <a:p>
            <a:r>
              <a:rPr lang="es-MX" sz="1800" dirty="0" smtClean="0"/>
              <a:t> </a:t>
            </a:r>
            <a:r>
              <a:rPr lang="es-MX" sz="1800" dirty="0">
                <a:solidFill>
                  <a:srgbClr val="FF0000"/>
                </a:solidFill>
              </a:rPr>
              <a:t>"oigo son de armas y de carros y de voces y timbales... ¿no divisas un fulgor de infantes y caballos y polvo y humo y fulgurar de acero?" </a:t>
            </a:r>
          </a:p>
          <a:p>
            <a:endParaRPr lang="en-US" sz="18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Encabalgamiento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enjambement</a:t>
            </a:r>
            <a:r>
              <a:rPr lang="es-MX" dirty="0"/>
              <a:t>): En poesía, cuando el final de un verso tiene que unirse al verso siguiente para completar el significado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“</a:t>
            </a:r>
            <a:r>
              <a:rPr lang="es-MX" dirty="0">
                <a:solidFill>
                  <a:srgbClr val="FF0000"/>
                </a:solidFill>
                <a:latin typeface="Times New Roman"/>
                <a:cs typeface="Times New Roman"/>
              </a:rPr>
              <a:t>¡Yo sé cuál es ese clavel sangriento que en la mano le tiembla!</a:t>
            </a:r>
            <a:endParaRPr lang="es-MX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Prefiguración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foreshadowing</a:t>
            </a:r>
            <a:r>
              <a:rPr lang="es-MX" dirty="0"/>
              <a:t>) representación anticipada o indicio de lo que va a ocurrir más tarde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El hombre </a:t>
            </a:r>
            <a:r>
              <a:rPr lang="en-US" dirty="0" err="1">
                <a:solidFill>
                  <a:srgbClr val="FF0000"/>
                </a:solidFill>
              </a:rPr>
              <a:t>caminaba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por</a:t>
            </a:r>
            <a:r>
              <a:rPr lang="en-US" dirty="0">
                <a:solidFill>
                  <a:srgbClr val="FF0000"/>
                </a:solidFill>
              </a:rPr>
              <a:t> el </a:t>
            </a:r>
            <a:r>
              <a:rPr lang="en-US" dirty="0" err="1">
                <a:solidFill>
                  <a:srgbClr val="FF0000"/>
                </a:solidFill>
              </a:rPr>
              <a:t>bosque</a:t>
            </a:r>
            <a:r>
              <a:rPr lang="en-US" dirty="0">
                <a:solidFill>
                  <a:srgbClr val="FF0000"/>
                </a:solidFill>
              </a:rPr>
              <a:t> en la </a:t>
            </a:r>
            <a:r>
              <a:rPr lang="en-US" dirty="0" err="1">
                <a:solidFill>
                  <a:srgbClr val="FF0000"/>
                </a:solidFill>
              </a:rPr>
              <a:t>noche</a:t>
            </a:r>
            <a:r>
              <a:rPr lang="en-US" dirty="0">
                <a:solidFill>
                  <a:srgbClr val="FF0000"/>
                </a:solidFill>
              </a:rPr>
              <a:t> y </a:t>
            </a:r>
            <a:r>
              <a:rPr lang="en-US" dirty="0" err="1">
                <a:solidFill>
                  <a:srgbClr val="FF0000"/>
                </a:solidFill>
              </a:rPr>
              <a:t>sentía</a:t>
            </a:r>
            <a:r>
              <a:rPr lang="en-US" dirty="0">
                <a:solidFill>
                  <a:srgbClr val="FF0000"/>
                </a:solidFill>
              </a:rPr>
              <a:t> un </a:t>
            </a:r>
            <a:r>
              <a:rPr lang="en-US" dirty="0" err="1" smtClean="0">
                <a:solidFill>
                  <a:srgbClr val="FF0000"/>
                </a:solidFill>
              </a:rPr>
              <a:t>escalofrío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terrible </a:t>
            </a:r>
            <a:r>
              <a:rPr lang="en-US" dirty="0" smtClean="0">
                <a:solidFill>
                  <a:srgbClr val="FF0000"/>
                </a:solidFill>
              </a:rPr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espina</a:t>
            </a:r>
            <a:r>
              <a:rPr lang="en-US" dirty="0" smtClean="0">
                <a:solidFill>
                  <a:srgbClr val="FF0000"/>
                </a:solidFill>
              </a:rPr>
              <a:t> dorsal.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Símbolo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symbol) Es la relación entre dos elementos, uno concreto y otro abstracto, de tal manera que lo concreto explique lo abstracto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Ejemplo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Paloma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blanca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paz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espiritu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santo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Sinalefa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Synalepha</a:t>
            </a:r>
            <a:r>
              <a:rPr lang="es-MX" dirty="0"/>
              <a:t>) </a:t>
            </a:r>
            <a:r>
              <a:rPr lang="es-MX" dirty="0" err="1"/>
              <a:t>Elemeto</a:t>
            </a:r>
            <a:r>
              <a:rPr lang="es-MX" dirty="0"/>
              <a:t> de cómputo silábico que une dos vocales: cuando un palabra termina </a:t>
            </a:r>
            <a:r>
              <a:rPr lang="es-MX" dirty="0" err="1"/>
              <a:t>co</a:t>
            </a:r>
            <a:r>
              <a:rPr lang="es-MX" dirty="0"/>
              <a:t> una vocal y la siguiente empieza también con una vocal se unen y se </a:t>
            </a:r>
            <a:r>
              <a:rPr lang="es-MX" dirty="0" err="1"/>
              <a:t>cuante</a:t>
            </a:r>
            <a:r>
              <a:rPr lang="es-MX" dirty="0"/>
              <a:t> como una sola sílaba</a:t>
            </a:r>
            <a:r>
              <a:rPr lang="es-MX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cabello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al </a:t>
            </a:r>
            <a:r>
              <a:rPr lang="en-US" dirty="0" err="1" smtClean="0">
                <a:solidFill>
                  <a:srgbClr val="FF0000"/>
                </a:solidFill>
              </a:rPr>
              <a:t>or</a:t>
            </a:r>
            <a:r>
              <a:rPr lang="en-US" dirty="0" err="1" smtClean="0">
                <a:solidFill>
                  <a:srgbClr val="FFC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o</a:t>
            </a:r>
            <a:r>
              <a:rPr lang="en-US" dirty="0" err="1" smtClean="0">
                <a:solidFill>
                  <a:srgbClr val="FF0000"/>
                </a:solidFill>
              </a:rPr>
              <a:t>scurecía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cxnSp>
        <p:nvCxnSpPr>
          <p:cNvPr id="9" name="Curved Connector 8"/>
          <p:cNvCxnSpPr/>
          <p:nvPr/>
        </p:nvCxnSpPr>
        <p:spPr>
          <a:xfrm>
            <a:off x="7239000" y="4738571"/>
            <a:ext cx="304800" cy="12700"/>
          </a:xfrm>
          <a:prstGeom prst="curvedConnector3">
            <a:avLst>
              <a:gd name="adj1" fmla="val 6579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Retruécano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Pun): Juego de palabras producido por la semejanza de los sonidos y la disparidad de los significados  </a:t>
            </a:r>
            <a:endParaRPr lang="es-MX" dirty="0" smtClean="0"/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Hay grandes libros en el mundo, y grandes mundos en los libros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Epíteto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epithet</a:t>
            </a:r>
            <a:r>
              <a:rPr lang="es-MX" dirty="0"/>
              <a:t>) : Adición de adjetivos con un fin estético solamente, ya que su uso no es necesario.</a:t>
            </a:r>
            <a:endParaRPr lang="en-US" dirty="0"/>
          </a:p>
          <a:p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"</a:t>
            </a:r>
            <a:r>
              <a:rPr lang="es-ES" dirty="0">
                <a:solidFill>
                  <a:srgbClr val="FF0000"/>
                </a:solidFill>
              </a:rPr>
              <a:t>por donde un agua </a:t>
            </a:r>
            <a:r>
              <a:rPr lang="es-ES" b="1" dirty="0">
                <a:solidFill>
                  <a:srgbClr val="FF0000"/>
                </a:solidFill>
              </a:rPr>
              <a:t>clara </a:t>
            </a:r>
            <a:r>
              <a:rPr lang="es-ES" dirty="0">
                <a:solidFill>
                  <a:srgbClr val="FF0000"/>
                </a:solidFill>
              </a:rPr>
              <a:t>con sonido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atravesaba el </a:t>
            </a:r>
            <a:r>
              <a:rPr lang="es-ES" b="1" dirty="0">
                <a:solidFill>
                  <a:srgbClr val="FF0000"/>
                </a:solidFill>
              </a:rPr>
              <a:t>fresco y verde </a:t>
            </a:r>
            <a:r>
              <a:rPr lang="es-ES" dirty="0">
                <a:solidFill>
                  <a:srgbClr val="FF0000"/>
                </a:solidFill>
              </a:rPr>
              <a:t>prado"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Sinécdoque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Synecdoque</a:t>
            </a:r>
            <a:r>
              <a:rPr lang="es-MX" dirty="0"/>
              <a:t>) Dar una cosa el nombre de otra porque hay una relación de coexistencia. La más usad es la que designa el todo por la parte. </a:t>
            </a:r>
            <a:endParaRPr lang="es-MX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El hombre de </a:t>
            </a:r>
            <a:r>
              <a:rPr lang="en-US" dirty="0" err="1">
                <a:solidFill>
                  <a:srgbClr val="FF0000"/>
                </a:solidFill>
              </a:rPr>
              <a:t>aquella</a:t>
            </a:r>
            <a:r>
              <a:rPr lang="en-US" dirty="0">
                <a:solidFill>
                  <a:srgbClr val="FF0000"/>
                </a:solidFill>
              </a:rPr>
              <a:t> mesa se </a:t>
            </a:r>
            <a:r>
              <a:rPr lang="en-US" dirty="0" err="1">
                <a:solidFill>
                  <a:srgbClr val="FF0000"/>
                </a:solidFill>
              </a:rPr>
              <a:t>comió</a:t>
            </a:r>
            <a:r>
              <a:rPr lang="en-US" dirty="0">
                <a:solidFill>
                  <a:srgbClr val="FF0000"/>
                </a:solidFill>
              </a:rPr>
              <a:t> dos </a:t>
            </a:r>
            <a:r>
              <a:rPr lang="en-US" dirty="0" err="1">
                <a:solidFill>
                  <a:srgbClr val="FF0000"/>
                </a:solidFill>
              </a:rPr>
              <a:t>platos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pero</a:t>
            </a:r>
            <a:r>
              <a:rPr lang="en-US" dirty="0">
                <a:solidFill>
                  <a:srgbClr val="FF0000"/>
                </a:solidFill>
              </a:rPr>
              <a:t> me </a:t>
            </a:r>
            <a:r>
              <a:rPr lang="en-US" dirty="0" err="1">
                <a:solidFill>
                  <a:srgbClr val="FF0000"/>
                </a:solidFill>
              </a:rPr>
              <a:t>dejó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buena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propina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Símil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simile</a:t>
            </a:r>
            <a:r>
              <a:rPr lang="es-MX" dirty="0"/>
              <a:t>) Comparación de una cosa con otra para dar una idea </a:t>
            </a:r>
            <a:r>
              <a:rPr lang="es-MX" dirty="0" smtClean="0"/>
              <a:t>más </a:t>
            </a:r>
            <a:r>
              <a:rPr lang="es-MX" dirty="0"/>
              <a:t>viva de una de ellas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 smtClean="0">
                <a:solidFill>
                  <a:srgbClr val="FF0000"/>
                </a:solidFill>
              </a:rPr>
              <a:t>La </a:t>
            </a:r>
            <a:r>
              <a:rPr lang="es-ES" dirty="0">
                <a:solidFill>
                  <a:srgbClr val="FF0000"/>
                </a:solidFill>
              </a:rPr>
              <a:t>memoria es </a:t>
            </a:r>
            <a:r>
              <a:rPr lang="es-ES" b="1" dirty="0">
                <a:solidFill>
                  <a:srgbClr val="FF0000"/>
                </a:solidFill>
              </a:rPr>
              <a:t>como</a:t>
            </a:r>
            <a:r>
              <a:rPr lang="es-ES" dirty="0">
                <a:solidFill>
                  <a:srgbClr val="FF0000"/>
                </a:solidFill>
              </a:rPr>
              <a:t> el mal amigo; cuando más falta te hace, te falla</a:t>
            </a:r>
            <a:r>
              <a:rPr lang="es-ES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Sinestesia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Synaesthesia</a:t>
            </a:r>
            <a:r>
              <a:rPr lang="es-MX" dirty="0"/>
              <a:t>) Descripción de una sensación en términos de otra.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s-ES" i="1" dirty="0">
                <a:solidFill>
                  <a:srgbClr val="FF0000"/>
                </a:solidFill>
              </a:rPr>
              <a:t>"El </a:t>
            </a:r>
            <a:r>
              <a:rPr lang="es-ES" b="1" i="1" dirty="0">
                <a:solidFill>
                  <a:srgbClr val="FF0000"/>
                </a:solidFill>
              </a:rPr>
              <a:t>sabor </a:t>
            </a:r>
            <a:r>
              <a:rPr lang="es-ES" i="1" dirty="0">
                <a:solidFill>
                  <a:srgbClr val="FF0000"/>
                </a:solidFill>
              </a:rPr>
              <a:t>está en los </a:t>
            </a:r>
            <a:r>
              <a:rPr lang="es-ES" b="1" i="1" dirty="0">
                <a:solidFill>
                  <a:srgbClr val="FF0000"/>
                </a:solidFill>
              </a:rPr>
              <a:t>oídos </a:t>
            </a:r>
            <a:r>
              <a:rPr lang="es-ES" i="1" dirty="0">
                <a:solidFill>
                  <a:srgbClr val="FF0000"/>
                </a:solidFill>
              </a:rPr>
              <a:t>del que contempla"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Imagen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image</a:t>
            </a:r>
            <a:r>
              <a:rPr lang="es-MX" dirty="0"/>
              <a:t>) La representación –literal o figurada- de un objeto o de una experiencia sensorial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ES" dirty="0">
                <a:solidFill>
                  <a:srgbClr val="FF0000"/>
                </a:solidFill>
              </a:rPr>
              <a:t>"Envuelta en sus flotantes vestiduras,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volaba a las alturas, </a:t>
            </a: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virgen sin manto, mi oración de niño"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Fluir de la conciencia (Corriente de conciencia)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81000" y="1752600"/>
            <a:ext cx="4192588" cy="4754563"/>
          </a:xfrm>
        </p:spPr>
        <p:txBody>
          <a:bodyPr>
            <a:normAutofit fontScale="70000" lnSpcReduction="2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stream</a:t>
            </a:r>
            <a:r>
              <a:rPr lang="es-MX" dirty="0"/>
              <a:t> of </a:t>
            </a:r>
            <a:r>
              <a:rPr lang="es-MX" dirty="0" err="1" smtClean="0"/>
              <a:t>consciousness</a:t>
            </a:r>
            <a:r>
              <a:rPr lang="es-MX" dirty="0"/>
              <a:t>): Técnica que describe la actividad mental de un individuó desde la experiencia consciente a la inconsciente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Después entré en la pieza para acompañar al nene que estaba leyendo sus revistas y ya sabía que lo iban a operar al otro día. Como si fuera el fin del mundo, me mira de un modo la pobre, pero si no me voy a morir, mamá, </a:t>
            </a:r>
            <a:r>
              <a:rPr lang="es-MX" dirty="0" err="1">
                <a:solidFill>
                  <a:srgbClr val="FF0000"/>
                </a:solidFill>
              </a:rPr>
              <a:t>haceme</a:t>
            </a:r>
            <a:r>
              <a:rPr lang="es-MX" dirty="0">
                <a:solidFill>
                  <a:srgbClr val="FF0000"/>
                </a:solidFill>
              </a:rPr>
              <a:t> un poco el favor. Al Cacho le sacaron el apéndice en el hospital y a los seis días ya estaba queriendo jugar al fútbol. </a:t>
            </a:r>
            <a:r>
              <a:rPr lang="es-MX" dirty="0" err="1">
                <a:solidFill>
                  <a:srgbClr val="FF0000"/>
                </a:solidFill>
              </a:rPr>
              <a:t>Andate</a:t>
            </a:r>
            <a:r>
              <a:rPr lang="es-MX" dirty="0">
                <a:solidFill>
                  <a:srgbClr val="FF0000"/>
                </a:solidFill>
              </a:rPr>
              <a:t> tranquila que estoy muy bien y no me falta nada. Sí, mamá, sí, diez minutos queriendo saber si me duele aquí o mas allá, menos mal que se tiene que ocupar de mi hermana en casa, al final se fue y yo pude terminar la fotonovela que había empezado anoche.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Zeitgeist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Zeitgeist</a:t>
            </a:r>
            <a:r>
              <a:rPr lang="es-MX" dirty="0"/>
              <a:t>) El espíritu del tiempo, o sea, la actitud general- intelectual, moral, social, etc. Característica de una época</a:t>
            </a:r>
            <a:r>
              <a:rPr lang="es-MX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fácil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como</a:t>
            </a:r>
            <a:r>
              <a:rPr lang="en-US" dirty="0" smtClean="0">
                <a:solidFill>
                  <a:srgbClr val="FF0000"/>
                </a:solidFill>
              </a:rPr>
              <a:t> en los ‘60s los </a:t>
            </a:r>
            <a:r>
              <a:rPr lang="en-US" dirty="0" err="1" smtClean="0">
                <a:solidFill>
                  <a:srgbClr val="FF0000"/>
                </a:solidFill>
              </a:rPr>
              <a:t>chicos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creían</a:t>
            </a:r>
            <a:r>
              <a:rPr lang="en-US" dirty="0" smtClean="0">
                <a:solidFill>
                  <a:srgbClr val="FF0000"/>
                </a:solidFill>
              </a:rPr>
              <a:t> en la </a:t>
            </a:r>
            <a:r>
              <a:rPr lang="en-US" dirty="0" err="1" smtClean="0">
                <a:solidFill>
                  <a:srgbClr val="FF0000"/>
                </a:solidFill>
              </a:rPr>
              <a:t>paz</a:t>
            </a:r>
            <a:r>
              <a:rPr lang="en-US" dirty="0" smtClean="0">
                <a:solidFill>
                  <a:srgbClr val="FF0000"/>
                </a:solidFill>
              </a:rPr>
              <a:t>. La </a:t>
            </a:r>
            <a:r>
              <a:rPr lang="en-US" dirty="0" err="1" smtClean="0">
                <a:solidFill>
                  <a:srgbClr val="FF0000"/>
                </a:solidFill>
              </a:rPr>
              <a:t>zeitgist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esa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década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incluía</a:t>
            </a:r>
            <a:r>
              <a:rPr lang="en-US" dirty="0" smtClean="0">
                <a:solidFill>
                  <a:srgbClr val="FF0000"/>
                </a:solidFill>
              </a:rPr>
              <a:t> el </a:t>
            </a:r>
            <a:r>
              <a:rPr lang="en-US" dirty="0" err="1" smtClean="0">
                <a:solidFill>
                  <a:srgbClr val="FF0000"/>
                </a:solidFill>
              </a:rPr>
              <a:t>amor</a:t>
            </a:r>
            <a:r>
              <a:rPr lang="en-US" dirty="0" smtClean="0">
                <a:solidFill>
                  <a:srgbClr val="FF0000"/>
                </a:solidFill>
              </a:rPr>
              <a:t> y la </a:t>
            </a:r>
            <a:r>
              <a:rPr lang="en-US" dirty="0" err="1" smtClean="0">
                <a:solidFill>
                  <a:srgbClr val="FF0000"/>
                </a:solidFill>
              </a:rPr>
              <a:t>liberación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4506" y="381000"/>
            <a:ext cx="4040188" cy="685800"/>
          </a:xfrm>
        </p:spPr>
        <p:txBody>
          <a:bodyPr/>
          <a:lstStyle/>
          <a:p>
            <a:r>
              <a:rPr lang="es-MX" dirty="0" smtClean="0"/>
              <a:t>Cesura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6200" y="1752600"/>
            <a:ext cx="4572000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Caesura</a:t>
            </a:r>
            <a:r>
              <a:rPr lang="es-MX" dirty="0"/>
              <a:t>): Pausa que se hace en el interior de un verso.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s-MX" sz="1600" dirty="0">
                <a:solidFill>
                  <a:srgbClr val="FF0000"/>
                </a:solidFill>
              </a:rPr>
              <a:t>Iré a tu cruz </a:t>
            </a:r>
            <a:r>
              <a:rPr lang="es-MX" sz="1600" dirty="0" smtClean="0">
                <a:solidFill>
                  <a:srgbClr val="FF0000"/>
                </a:solidFill>
              </a:rPr>
              <a:t>asido   </a:t>
            </a:r>
            <a:r>
              <a:rPr lang="es-MX" sz="1600" dirty="0">
                <a:solidFill>
                  <a:srgbClr val="FF0000"/>
                </a:solidFill>
              </a:rPr>
              <a:t>con manos penitentes.</a:t>
            </a:r>
            <a:r>
              <a:rPr lang="es-MX" sz="1600" dirty="0">
                <a:solidFill>
                  <a:srgbClr val="0070C0"/>
                </a:solidFill>
              </a:rPr>
              <a:t> </a:t>
            </a:r>
            <a:r>
              <a:rPr lang="es-MX" sz="1600" dirty="0"/>
              <a:t>..</a:t>
            </a: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Cosmovisión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worldview</a:t>
            </a:r>
            <a:r>
              <a:rPr lang="es-MX" dirty="0"/>
              <a:t>): Actitud de un autor ante la vida, según se puede determinar mediante la lectura de sus obras; a menudo se designa con la palabra alemana </a:t>
            </a:r>
            <a:r>
              <a:rPr lang="es-MX" dirty="0" err="1" smtClean="0"/>
              <a:t>Welstanchauung</a:t>
            </a:r>
            <a:endParaRPr lang="es-MX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El </a:t>
            </a:r>
            <a:r>
              <a:rPr lang="en-US" dirty="0" err="1" smtClean="0">
                <a:solidFill>
                  <a:srgbClr val="FF0000"/>
                </a:solidFill>
              </a:rPr>
              <a:t>Welstanschauung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ederico </a:t>
            </a:r>
            <a:r>
              <a:rPr lang="en-US" dirty="0" err="1" smtClean="0">
                <a:solidFill>
                  <a:srgbClr val="FF0000"/>
                </a:solidFill>
              </a:rPr>
              <a:t>García</a:t>
            </a:r>
            <a:r>
              <a:rPr lang="en-US" dirty="0" smtClean="0">
                <a:solidFill>
                  <a:srgbClr val="FF0000"/>
                </a:solidFill>
              </a:rPr>
              <a:t> Lorca </a:t>
            </a:r>
            <a:r>
              <a:rPr lang="en-US" dirty="0" err="1" smtClean="0">
                <a:solidFill>
                  <a:srgbClr val="FF0000"/>
                </a:solidFill>
              </a:rPr>
              <a:t>plantea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posición</a:t>
            </a:r>
            <a:r>
              <a:rPr lang="en-US" dirty="0" smtClean="0">
                <a:solidFill>
                  <a:srgbClr val="FF0000"/>
                </a:solidFill>
              </a:rPr>
              <a:t> de la </a:t>
            </a:r>
            <a:r>
              <a:rPr lang="en-US" dirty="0" err="1" smtClean="0">
                <a:solidFill>
                  <a:srgbClr val="FF0000"/>
                </a:solidFill>
              </a:rPr>
              <a:t>clase</a:t>
            </a:r>
            <a:r>
              <a:rPr lang="en-US" dirty="0" smtClean="0">
                <a:solidFill>
                  <a:srgbClr val="FF0000"/>
                </a:solidFill>
              </a:rPr>
              <a:t> inferior y el </a:t>
            </a:r>
            <a:r>
              <a:rPr lang="en-US" dirty="0" err="1" smtClean="0">
                <a:solidFill>
                  <a:srgbClr val="FF0000"/>
                </a:solidFill>
              </a:rPr>
              <a:t>amor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por</a:t>
            </a:r>
            <a:r>
              <a:rPr lang="en-US" dirty="0" smtClean="0">
                <a:solidFill>
                  <a:srgbClr val="FF0000"/>
                </a:solidFill>
              </a:rPr>
              <a:t> lo </a:t>
            </a:r>
            <a:r>
              <a:rPr lang="en-US" dirty="0" err="1" smtClean="0">
                <a:solidFill>
                  <a:srgbClr val="FF0000"/>
                </a:solidFill>
              </a:rPr>
              <a:t>gitano</a:t>
            </a:r>
            <a:r>
              <a:rPr lang="en-US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2" name="Isosceles Triangle 1"/>
          <p:cNvSpPr/>
          <p:nvPr/>
        </p:nvSpPr>
        <p:spPr>
          <a:xfrm>
            <a:off x="1941696" y="4191000"/>
            <a:ext cx="190500" cy="1905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extBox 9"/>
          <p:cNvSpPr txBox="1"/>
          <p:nvPr/>
        </p:nvSpPr>
        <p:spPr>
          <a:xfrm>
            <a:off x="1655946" y="3771499"/>
            <a:ext cx="761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cesura</a:t>
            </a:r>
            <a:endParaRPr lang="es-MX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err="1" smtClean="0"/>
              <a:t>Dieresis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/>
              <a:t>diéresis): Licencia poética que consiste en separar dos vocales que forman diptongo.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Epopeya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epic</a:t>
            </a:r>
            <a:r>
              <a:rPr lang="es-MX" dirty="0"/>
              <a:t>): Poema épico o heroico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Estribillo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 smtClean="0"/>
              <a:t>refrain</a:t>
            </a:r>
            <a:r>
              <a:rPr lang="es-MX" dirty="0"/>
              <a:t>): Una línea o líneas que se repiten a intervalos o a lo largo de un poema y muy frecuentemente al final de una estrofa.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Soneto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err="1"/>
              <a:t>Sonnet</a:t>
            </a:r>
            <a:r>
              <a:rPr lang="es-MX" dirty="0"/>
              <a:t>) Composición poética de catorce versos de arte mayor distribuidos en dos cuartetos y dos tercetos.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smtClean="0"/>
              <a:t>Verso </a:t>
            </a:r>
            <a:r>
              <a:rPr lang="en-US" dirty="0" err="1" smtClean="0"/>
              <a:t>Oxítono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724400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dos </a:t>
            </a:r>
            <a:r>
              <a:rPr lang="en-US" dirty="0" err="1" smtClean="0"/>
              <a:t>sílabas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s-ES" sz="1800" b="1" dirty="0">
                <a:solidFill>
                  <a:srgbClr val="FF0000"/>
                </a:solidFill>
              </a:rPr>
              <a:t>Clavada en las entrañas como un diente fe</a:t>
            </a:r>
            <a:r>
              <a:rPr lang="es-ES" sz="1800" b="1" dirty="0">
                <a:solidFill>
                  <a:srgbClr val="00B0F0"/>
                </a:solidFill>
              </a:rPr>
              <a:t>roz</a:t>
            </a:r>
            <a:r>
              <a:rPr lang="es-ES" sz="1800" b="1" dirty="0">
                <a:solidFill>
                  <a:srgbClr val="FF0000"/>
                </a:solidFill>
              </a:rPr>
              <a:t>…!</a:t>
            </a:r>
            <a:endParaRPr lang="es-MX" sz="1800" dirty="0">
              <a:solidFill>
                <a:srgbClr val="FF0000"/>
              </a:solidFill>
            </a:endParaRPr>
          </a:p>
          <a:p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Galicismo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73625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Gallicism</a:t>
            </a:r>
            <a:r>
              <a:rPr lang="es-MX" dirty="0"/>
              <a:t>): hémelo en otra lengua de palabras o expresiones francesas.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Esa</a:t>
            </a:r>
            <a:r>
              <a:rPr lang="en-US" dirty="0" smtClean="0">
                <a:solidFill>
                  <a:srgbClr val="FF0000"/>
                </a:solidFill>
              </a:rPr>
              <a:t> vista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comme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il</a:t>
            </a:r>
            <a:r>
              <a:rPr lang="en-US" dirty="0" smtClean="0">
                <a:solidFill>
                  <a:srgbClr val="00B0F0"/>
                </a:solidFill>
              </a:rPr>
              <a:t> fait 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n-US" dirty="0" err="1" smtClean="0"/>
              <a:t>Paroxítano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</a:t>
            </a:r>
            <a:r>
              <a:rPr lang="en-US" dirty="0" err="1" smtClean="0"/>
              <a:t>queda</a:t>
            </a:r>
            <a:r>
              <a:rPr lang="en-US" dirty="0" smtClean="0"/>
              <a:t> </a:t>
            </a:r>
            <a:r>
              <a:rPr lang="en-US" dirty="0" err="1" smtClean="0"/>
              <a:t>igual</a:t>
            </a:r>
            <a:r>
              <a:rPr lang="en-US" dirty="0" smtClean="0"/>
              <a:t> el </a:t>
            </a:r>
            <a:r>
              <a:rPr lang="en-US" dirty="0" err="1" smtClean="0"/>
              <a:t>número</a:t>
            </a:r>
            <a:r>
              <a:rPr lang="en-US" dirty="0" smtClean="0"/>
              <a:t> de versos</a:t>
            </a:r>
          </a:p>
          <a:p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Eres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luz</a:t>
            </a:r>
            <a:r>
              <a:rPr lang="en-US" dirty="0" smtClean="0">
                <a:solidFill>
                  <a:srgbClr val="FF0000"/>
                </a:solidFill>
              </a:rPr>
              <a:t> en el </a:t>
            </a:r>
            <a:r>
              <a:rPr lang="en-US" dirty="0" err="1" smtClean="0">
                <a:solidFill>
                  <a:srgbClr val="00B0F0"/>
                </a:solidFill>
              </a:rPr>
              <a:t>cie</a:t>
            </a:r>
            <a:r>
              <a:rPr lang="en-US" dirty="0" err="1" smtClean="0">
                <a:solidFill>
                  <a:srgbClr val="FF0000"/>
                </a:solidFill>
              </a:rPr>
              <a:t>lo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</a:t>
            </a:r>
            <a:r>
              <a:rPr lang="en-US" dirty="0" err="1" smtClean="0">
                <a:solidFill>
                  <a:srgbClr val="FF0000"/>
                </a:solidFill>
              </a:rPr>
              <a:t>Eres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paz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cons</a:t>
            </a:r>
            <a:r>
              <a:rPr lang="en-US" dirty="0" err="1" smtClean="0">
                <a:solidFill>
                  <a:srgbClr val="00B0F0"/>
                </a:solidFill>
              </a:rPr>
              <a:t>ue</a:t>
            </a:r>
            <a:r>
              <a:rPr lang="en-US" dirty="0" err="1" smtClean="0">
                <a:solidFill>
                  <a:srgbClr val="FF0000"/>
                </a:solidFill>
              </a:rPr>
              <a:t>lo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n-US" dirty="0" err="1" smtClean="0"/>
              <a:t>Proparoxítano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n-US" dirty="0" err="1" smtClean="0"/>
              <a:t>Tipo</a:t>
            </a:r>
            <a:r>
              <a:rPr lang="en-US" dirty="0" smtClean="0"/>
              <a:t> de verso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antepenúltima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tónica</a:t>
            </a:r>
            <a:r>
              <a:rPr lang="en-US" dirty="0" smtClean="0"/>
              <a:t> y en el </a:t>
            </a:r>
            <a:r>
              <a:rPr lang="en-US" dirty="0" err="1" smtClean="0"/>
              <a:t>conteo</a:t>
            </a:r>
            <a:r>
              <a:rPr lang="en-US" dirty="0" smtClean="0"/>
              <a:t> </a:t>
            </a:r>
            <a:r>
              <a:rPr lang="en-US" dirty="0" err="1" smtClean="0"/>
              <a:t>silábico</a:t>
            </a:r>
            <a:r>
              <a:rPr lang="en-US" dirty="0" smtClean="0"/>
              <a:t> se le </a:t>
            </a:r>
            <a:r>
              <a:rPr lang="en-US" dirty="0" err="1" smtClean="0"/>
              <a:t>quita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sílaba</a:t>
            </a:r>
            <a:endParaRPr lang="en-US" dirty="0" smtClean="0"/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Habla con los pájaros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Pregunta retórica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rhetorical</a:t>
            </a:r>
            <a:r>
              <a:rPr lang="es-MX" dirty="0"/>
              <a:t> </a:t>
            </a:r>
            <a:r>
              <a:rPr lang="es-MX" dirty="0" err="1"/>
              <a:t>question</a:t>
            </a:r>
            <a:r>
              <a:rPr lang="es-MX" dirty="0"/>
              <a:t>) Pegunta hecha solamente para producir un efecto y no para ser contestada, ya que su respuesta es obvia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Los </a:t>
            </a:r>
            <a:r>
              <a:rPr lang="en-US" dirty="0" err="1" smtClean="0">
                <a:solidFill>
                  <a:srgbClr val="FF0000"/>
                </a:solidFill>
              </a:rPr>
              <a:t>estudiantes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¿Deben leer el </a:t>
            </a:r>
            <a:r>
              <a:rPr lang="en-US" dirty="0" err="1" smtClean="0">
                <a:solidFill>
                  <a:srgbClr val="FF0000"/>
                </a:solidFill>
              </a:rPr>
              <a:t>sitio</a:t>
            </a:r>
            <a:r>
              <a:rPr lang="en-US" dirty="0" smtClean="0">
                <a:solidFill>
                  <a:srgbClr val="FF0000"/>
                </a:solidFill>
              </a:rPr>
              <a:t> del internet </a:t>
            </a:r>
            <a:r>
              <a:rPr lang="en-US" dirty="0" err="1" smtClean="0">
                <a:solidFill>
                  <a:srgbClr val="FF0000"/>
                </a:solidFill>
              </a:rPr>
              <a:t>para</a:t>
            </a:r>
            <a:r>
              <a:rPr lang="en-US" dirty="0" smtClean="0">
                <a:solidFill>
                  <a:srgbClr val="FF0000"/>
                </a:solidFill>
              </a:rPr>
              <a:t> saber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tarea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Redondilla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Estrofa </a:t>
            </a:r>
            <a:r>
              <a:rPr lang="es-MX" dirty="0"/>
              <a:t>de cuatro versos de arte menor cuyo esquema es </a:t>
            </a:r>
            <a:r>
              <a:rPr lang="es-MX" dirty="0" err="1" smtClean="0"/>
              <a:t>abba</a:t>
            </a:r>
            <a:r>
              <a:rPr lang="es-MX" dirty="0"/>
              <a:t> </a:t>
            </a:r>
            <a:r>
              <a:rPr lang="es-MX" dirty="0" smtClean="0"/>
              <a:t>o abab. (arete menor)</a:t>
            </a:r>
          </a:p>
          <a:p>
            <a:endParaRPr lang="en-US" dirty="0"/>
          </a:p>
          <a:p>
            <a:r>
              <a:rPr lang="es-MX" dirty="0">
                <a:solidFill>
                  <a:srgbClr val="FF0000"/>
                </a:solidFill>
              </a:rPr>
              <a:t>Parecer quiere el denuedo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de vuestro parecer loco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el niño que pone el coco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luego le tiene miedo.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Rima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724400" cy="4754563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Rhyme</a:t>
            </a:r>
            <a:r>
              <a:rPr lang="es-MX" dirty="0"/>
              <a:t>) Semejanza o igualdad entre los sonidos finales del verso a partir de la ultima vocal </a:t>
            </a:r>
            <a:r>
              <a:rPr lang="es-MX" dirty="0" smtClean="0"/>
              <a:t>tónica.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“</a:t>
            </a:r>
            <a:r>
              <a:rPr lang="es-ES" sz="1400" dirty="0">
                <a:solidFill>
                  <a:srgbClr val="FF0000"/>
                </a:solidFill>
              </a:rPr>
              <a:t>Me gustas cuando callas porque estas como ausente, </a:t>
            </a:r>
            <a:r>
              <a:rPr lang="es-ES" sz="1400" b="1" dirty="0">
                <a:solidFill>
                  <a:srgbClr val="FF0000"/>
                </a:solidFill>
              </a:rPr>
              <a:t>A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y me oyes desde lejos, y mi voz no te toca.     </a:t>
            </a:r>
            <a:r>
              <a:rPr lang="es-ES" sz="1400" b="1" dirty="0">
                <a:solidFill>
                  <a:srgbClr val="FF0000"/>
                </a:solidFill>
              </a:rPr>
              <a:t>B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Parece que los ojos se te hubieran volado     </a:t>
            </a:r>
            <a:r>
              <a:rPr lang="es-ES" sz="1400" b="1" dirty="0">
                <a:solidFill>
                  <a:srgbClr val="FF0000"/>
                </a:solidFill>
              </a:rPr>
              <a:t> C</a:t>
            </a:r>
            <a:r>
              <a:rPr lang="es-ES" sz="1400" dirty="0">
                <a:solidFill>
                  <a:srgbClr val="FF0000"/>
                </a:solidFill>
              </a:rPr>
              <a:t/>
            </a:r>
            <a:br>
              <a:rPr lang="es-ES" sz="1400" dirty="0">
                <a:solidFill>
                  <a:srgbClr val="FF0000"/>
                </a:solidFill>
              </a:rPr>
            </a:br>
            <a:r>
              <a:rPr lang="es-ES" sz="1400" dirty="0">
                <a:solidFill>
                  <a:srgbClr val="FF0000"/>
                </a:solidFill>
              </a:rPr>
              <a:t>y parece que un beso te cerrara la boca” (Neruda).  </a:t>
            </a:r>
            <a:r>
              <a:rPr lang="es-ES" sz="1400" b="1" dirty="0">
                <a:solidFill>
                  <a:srgbClr val="FF0000"/>
                </a:solidFill>
              </a:rPr>
              <a:t>B</a:t>
            </a:r>
            <a:endParaRPr lang="es-MX" sz="1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Hiperbatón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hyperbaton</a:t>
            </a:r>
            <a:r>
              <a:rPr lang="es-MX" dirty="0"/>
              <a:t>) Alteración del orden acostumbrado de las palabras en una oración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dirty="0">
                <a:solidFill>
                  <a:srgbClr val="FF0000"/>
                </a:solidFill>
              </a:rPr>
              <a:t>"del salón en el ángulo oscuro de su dueña tal vez olvidada silenciosa y cubierta de polvo </a:t>
            </a:r>
            <a:r>
              <a:rPr lang="es-ES" dirty="0" err="1">
                <a:solidFill>
                  <a:srgbClr val="FF0000"/>
                </a:solidFill>
              </a:rPr>
              <a:t>veíase</a:t>
            </a:r>
            <a:r>
              <a:rPr lang="es-ES" dirty="0">
                <a:solidFill>
                  <a:srgbClr val="FF0000"/>
                </a:solidFill>
              </a:rPr>
              <a:t> el </a:t>
            </a:r>
            <a:r>
              <a:rPr lang="es-ES" dirty="0" smtClean="0">
                <a:solidFill>
                  <a:srgbClr val="FF0000"/>
                </a:solidFill>
              </a:rPr>
              <a:t>arpa“ </a:t>
            </a:r>
            <a:endParaRPr lang="es-E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Latinismo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: </a:t>
            </a:r>
            <a:r>
              <a:rPr lang="es-MX" dirty="0"/>
              <a:t>(</a:t>
            </a:r>
            <a:r>
              <a:rPr lang="es-MX" dirty="0" err="1"/>
              <a:t>latinism</a:t>
            </a:r>
            <a:r>
              <a:rPr lang="es-MX" dirty="0"/>
              <a:t>) Palabra o giro sacados directamente del latín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Los </a:t>
            </a:r>
            <a:r>
              <a:rPr lang="en-US" dirty="0" err="1" smtClean="0">
                <a:solidFill>
                  <a:srgbClr val="FF0000"/>
                </a:solidFill>
              </a:rPr>
              <a:t>jóvenes</a:t>
            </a:r>
            <a:r>
              <a:rPr lang="en-US" dirty="0" smtClean="0">
                <a:solidFill>
                  <a:srgbClr val="FF0000"/>
                </a:solidFill>
              </a:rPr>
              <a:t> de California </a:t>
            </a:r>
            <a:r>
              <a:rPr lang="en-US" dirty="0" err="1" smtClean="0">
                <a:solidFill>
                  <a:srgbClr val="FF0000"/>
                </a:solidFill>
              </a:rPr>
              <a:t>viven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vida</a:t>
            </a:r>
            <a:r>
              <a:rPr lang="en-US" dirty="0" smtClean="0">
                <a:solidFill>
                  <a:srgbClr val="FF0000"/>
                </a:solidFill>
              </a:rPr>
              <a:t> sin </a:t>
            </a:r>
            <a:r>
              <a:rPr lang="en-US" dirty="0" err="1" smtClean="0">
                <a:solidFill>
                  <a:srgbClr val="FF0000"/>
                </a:solidFill>
              </a:rPr>
              <a:t>pensar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00B0F0"/>
                </a:solidFill>
              </a:rPr>
              <a:t>Mememto</a:t>
            </a:r>
            <a:r>
              <a:rPr lang="en-US" dirty="0" smtClean="0">
                <a:solidFill>
                  <a:srgbClr val="00B0F0"/>
                </a:solidFill>
              </a:rPr>
              <a:t> Mori</a:t>
            </a:r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Metáfora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metaphor</a:t>
            </a:r>
            <a:r>
              <a:rPr lang="es-MX" dirty="0"/>
              <a:t>): Es una translación de sentido: es decir que el significado de una palabra se emplea en un sentido que no le corresponde lógicamente. 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s-MX" dirty="0">
                <a:solidFill>
                  <a:srgbClr val="FF0000"/>
                </a:solidFill>
              </a:rPr>
              <a:t>Tus dientes son perlas.</a:t>
            </a:r>
          </a:p>
          <a:p>
            <a:r>
              <a:rPr lang="es-MX" dirty="0">
                <a:solidFill>
                  <a:srgbClr val="FF0000"/>
                </a:solidFill>
              </a:rPr>
              <a:t>“No es el </a:t>
            </a:r>
            <a:r>
              <a:rPr lang="es-MX" dirty="0" smtClean="0">
                <a:solidFill>
                  <a:srgbClr val="FF0000"/>
                </a:solidFill>
              </a:rPr>
              <a:t>infierno</a:t>
            </a:r>
            <a:r>
              <a:rPr lang="es-MX" dirty="0">
                <a:solidFill>
                  <a:srgbClr val="FF0000"/>
                </a:solidFill>
              </a:rPr>
              <a:t>, es la calle” (Lorca)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Metonimia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905000"/>
            <a:ext cx="4192588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metonymy</a:t>
            </a:r>
            <a:r>
              <a:rPr lang="es-MX" dirty="0"/>
              <a:t> ): Ocurre cuando una  palabra se sustituye por otra con la cual guarda una relación de causa u origen 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ES" b="1" dirty="0" smtClean="0">
                <a:solidFill>
                  <a:srgbClr val="FF0000"/>
                </a:solidFill>
              </a:rPr>
              <a:t>1</a:t>
            </a:r>
            <a:r>
              <a:rPr lang="es-ES" b="1" dirty="0">
                <a:solidFill>
                  <a:srgbClr val="FF0000"/>
                </a:solidFill>
              </a:rPr>
              <a:t>.</a:t>
            </a:r>
            <a:r>
              <a:rPr lang="es-ES" dirty="0">
                <a:solidFill>
                  <a:srgbClr val="FF0000"/>
                </a:solidFill>
              </a:rPr>
              <a:t> en el museo del Prado hay </a:t>
            </a:r>
            <a:r>
              <a:rPr lang="es-ES" b="1" dirty="0">
                <a:solidFill>
                  <a:srgbClr val="FF0000"/>
                </a:solidFill>
              </a:rPr>
              <a:t>varios Rubens</a:t>
            </a:r>
            <a:r>
              <a:rPr lang="es-ES" dirty="0">
                <a:solidFill>
                  <a:srgbClr val="FF0000"/>
                </a:solidFill>
              </a:rPr>
              <a:t> (varios cuadros de Rubens</a:t>
            </a:r>
            <a:r>
              <a:rPr lang="es-E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err="1" smtClean="0"/>
              <a:t>Metrica</a:t>
            </a:r>
            <a:r>
              <a:rPr lang="es-MX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270375" cy="4754563"/>
          </a:xfrm>
        </p:spPr>
        <p:txBody>
          <a:bodyPr/>
          <a:lstStyle/>
          <a:p>
            <a:r>
              <a:rPr lang="es-MX" dirty="0" smtClean="0"/>
              <a:t>( </a:t>
            </a:r>
            <a:r>
              <a:rPr lang="es-MX" dirty="0" err="1"/>
              <a:t>metrics</a:t>
            </a:r>
            <a:r>
              <a:rPr lang="es-MX" dirty="0"/>
              <a:t>): El estudio de la </a:t>
            </a:r>
            <a:r>
              <a:rPr lang="es-MX" dirty="0" smtClean="0"/>
              <a:t>versificación 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Lira, , </a:t>
            </a:r>
            <a:r>
              <a:rPr lang="en-US" dirty="0" err="1" smtClean="0">
                <a:solidFill>
                  <a:srgbClr val="FF0000"/>
                </a:solidFill>
              </a:rPr>
              <a:t>endecasílabas</a:t>
            </a:r>
            <a:r>
              <a:rPr lang="en-US" dirty="0">
                <a:solidFill>
                  <a:srgbClr val="FF0000"/>
                </a:solidFill>
              </a:rPr>
              <a:t>, etc.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Mito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dirty="0"/>
              <a:t>( </a:t>
            </a:r>
            <a:r>
              <a:rPr lang="es-MX" dirty="0" err="1"/>
              <a:t>myth</a:t>
            </a:r>
            <a:r>
              <a:rPr lang="es-MX" dirty="0"/>
              <a:t>): Historias universales inventadas por los hombres de todas las épocas para expresar, o simbolizar, ciertos aspectos profundos de la existencia humana.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Onomatopeya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Onomatopoeia</a:t>
            </a:r>
            <a:r>
              <a:rPr lang="es-MX" dirty="0"/>
              <a:t>) Uso de las palabras que imitan el sonido de las cosas nombradas por ellas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Zzzzzzz</a:t>
            </a:r>
            <a:r>
              <a:rPr lang="en-US" dirty="0">
                <a:solidFill>
                  <a:srgbClr val="FF0000"/>
                </a:solidFill>
              </a:rPr>
              <a:t>!- </a:t>
            </a:r>
            <a:r>
              <a:rPr lang="en-US" dirty="0" err="1">
                <a:solidFill>
                  <a:srgbClr val="FF0000"/>
                </a:solidFill>
              </a:rPr>
              <a:t>déjenlo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dormir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ayer</a:t>
            </a:r>
            <a:r>
              <a:rPr lang="en-US" dirty="0">
                <a:solidFill>
                  <a:srgbClr val="FF0000"/>
                </a:solidFill>
              </a:rPr>
              <a:t> se </a:t>
            </a:r>
            <a:r>
              <a:rPr lang="en-US" dirty="0" err="1">
                <a:solidFill>
                  <a:srgbClr val="FF0000"/>
                </a:solidFill>
              </a:rPr>
              <a:t>desveló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Oxímoron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Oxymoron</a:t>
            </a:r>
            <a:r>
              <a:rPr lang="es-MX" dirty="0"/>
              <a:t>) Unión sintáctica de conceptos que se contradicen</a:t>
            </a:r>
            <a:r>
              <a:rPr lang="es-MX" dirty="0" smtClean="0"/>
              <a:t>.</a:t>
            </a:r>
          </a:p>
          <a:p>
            <a:endParaRPr lang="en-US" dirty="0"/>
          </a:p>
          <a:p>
            <a:r>
              <a:rPr lang="es-MX" sz="3600" dirty="0">
                <a:solidFill>
                  <a:srgbClr val="FF0000"/>
                </a:solidFill>
                <a:latin typeface="Tw Cen MT" pitchFamily="34" charset="0"/>
              </a:rPr>
              <a:t>vista ciega, luz oscura, gloria triste, vida muerta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Patético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>
            <a:normAutofit fontScale="62500" lnSpcReduction="2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Pathetic</a:t>
            </a:r>
            <a:r>
              <a:rPr lang="es-MX" dirty="0"/>
              <a:t>) Lo que conmueve infundiendo dolor, tristeza, melancolía o un sentimiento muy intenso.  </a:t>
            </a:r>
            <a:endParaRPr lang="es-MX" dirty="0" smtClean="0"/>
          </a:p>
          <a:p>
            <a:r>
              <a:rPr lang="es-MX" dirty="0">
                <a:solidFill>
                  <a:srgbClr val="FF0000"/>
                </a:solidFill>
              </a:rPr>
              <a:t>Con los años y las ruinas de la ilusión intenté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vislumbrar algo, arrancando de mi mente todo convencimiento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de lo real y tan solo agité la cabeza en un largo sí,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en un largo no.</a:t>
            </a:r>
          </a:p>
          <a:p>
            <a:r>
              <a:rPr lang="es-MX" dirty="0">
                <a:solidFill>
                  <a:srgbClr val="FF0000"/>
                </a:solidFill>
              </a:rPr>
              <a:t>Desahuciado visité la muerte en la fosa de los elefantes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donde oí decir de nada sirve venir a enumerar huesos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perdidos mientras lo singular y desconocido,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como una pulga, salta entre nosotros.</a:t>
            </a:r>
          </a:p>
          <a:p>
            <a:r>
              <a:rPr lang="es-MX" dirty="0">
                <a:solidFill>
                  <a:srgbClr val="FF0000"/>
                </a:solidFill>
              </a:rPr>
              <a:t>Lo </a:t>
            </a:r>
            <a:r>
              <a:rPr lang="es-MX" dirty="0" err="1">
                <a:solidFill>
                  <a:srgbClr val="FF0000"/>
                </a:solidFill>
              </a:rPr>
              <a:t>invisble</a:t>
            </a:r>
            <a:r>
              <a:rPr lang="es-MX" dirty="0">
                <a:solidFill>
                  <a:srgbClr val="FF0000"/>
                </a:solidFill>
              </a:rPr>
              <a:t> es fácil de ver y yo diré la verdad :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solo es necesario desinfectar el misterio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larga vida a las promesas,</a:t>
            </a:r>
            <a:br>
              <a:rPr lang="es-MX" dirty="0">
                <a:solidFill>
                  <a:srgbClr val="FF0000"/>
                </a:solidFill>
              </a:rPr>
            </a:br>
            <a:r>
              <a:rPr lang="es-MX" dirty="0">
                <a:solidFill>
                  <a:srgbClr val="FF0000"/>
                </a:solidFill>
              </a:rPr>
              <a:t>y larga vida a sus inocentes.</a:t>
            </a:r>
          </a:p>
          <a:p>
            <a:r>
              <a:rPr lang="es-MX" dirty="0" smtClean="0"/>
              <a:t>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Romance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676400"/>
            <a:ext cx="4192588" cy="4754563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(</a:t>
            </a:r>
            <a:r>
              <a:rPr lang="es-MX" dirty="0" err="1"/>
              <a:t>Spanish</a:t>
            </a:r>
            <a:r>
              <a:rPr lang="es-MX" dirty="0"/>
              <a:t> </a:t>
            </a:r>
            <a:r>
              <a:rPr lang="es-MX" dirty="0" err="1"/>
              <a:t>ballad</a:t>
            </a:r>
            <a:r>
              <a:rPr lang="es-MX" dirty="0"/>
              <a:t>) Composición poética formada por versos octosílabos en numero indeterminado con rima asonante en los versos pares quedando sueltos los impares</a:t>
            </a:r>
            <a:r>
              <a:rPr lang="es-MX" dirty="0" smtClean="0"/>
              <a:t>.</a:t>
            </a:r>
          </a:p>
          <a:p>
            <a:endParaRPr lang="en-US" sz="900" dirty="0" smtClean="0"/>
          </a:p>
          <a:p>
            <a:r>
              <a:rPr lang="es-MX" sz="1500" b="1" dirty="0">
                <a:solidFill>
                  <a:srgbClr val="FF0000"/>
                </a:solidFill>
              </a:rPr>
              <a:t>Verde que te quiero verde.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Verde </a:t>
            </a:r>
            <a:r>
              <a:rPr lang="es-MX" sz="1500" b="1" dirty="0">
                <a:solidFill>
                  <a:srgbClr val="FF0000"/>
                </a:solidFill>
              </a:rPr>
              <a:t>viento. Verdes ramas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El barco sobre la mar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y </a:t>
            </a:r>
            <a:r>
              <a:rPr lang="es-MX" sz="1500" b="1" dirty="0">
                <a:solidFill>
                  <a:srgbClr val="FF0000"/>
                </a:solidFill>
              </a:rPr>
              <a:t>el caballo en la montaña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Con la sombra en la cintura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ella </a:t>
            </a:r>
            <a:r>
              <a:rPr lang="es-MX" sz="1500" b="1" dirty="0">
                <a:solidFill>
                  <a:srgbClr val="FF0000"/>
                </a:solidFill>
              </a:rPr>
              <a:t>sueña en sus baranda</a:t>
            </a:r>
            <a:r>
              <a:rPr lang="es-MX" sz="1500" b="1" dirty="0" smtClean="0">
                <a:solidFill>
                  <a:srgbClr val="FF0000"/>
                </a:solidFill>
              </a:rPr>
              <a:t>,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verde carne, pelo verde,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con </a:t>
            </a:r>
            <a:r>
              <a:rPr lang="es-MX" sz="1500" b="1" dirty="0">
                <a:solidFill>
                  <a:srgbClr val="FF0000"/>
                </a:solidFill>
              </a:rPr>
              <a:t>ojos de fría plata</a:t>
            </a:r>
            <a:r>
              <a:rPr lang="es-MX" sz="15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Verde que te quiero verde. </a:t>
            </a:r>
            <a:endParaRPr lang="es-MX" sz="1500" b="1" dirty="0" smtClean="0">
              <a:solidFill>
                <a:srgbClr val="FF0000"/>
              </a:solidFill>
            </a:endParaRPr>
          </a:p>
          <a:p>
            <a:r>
              <a:rPr lang="es-MX" sz="1500" b="1" dirty="0" smtClean="0">
                <a:solidFill>
                  <a:srgbClr val="FF0000"/>
                </a:solidFill>
              </a:rPr>
              <a:t>Bajo </a:t>
            </a:r>
            <a:r>
              <a:rPr lang="es-MX" sz="1500" b="1" dirty="0">
                <a:solidFill>
                  <a:srgbClr val="FF0000"/>
                </a:solidFill>
              </a:rPr>
              <a:t>la luna gitana, las cosas la están </a:t>
            </a:r>
            <a:r>
              <a:rPr lang="es-MX" sz="1500" b="1" dirty="0" smtClean="0">
                <a:solidFill>
                  <a:srgbClr val="FF0000"/>
                </a:solidFill>
              </a:rPr>
              <a:t>mirando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 </a:t>
            </a:r>
            <a:r>
              <a:rPr lang="es-MX" sz="1500" b="1" dirty="0">
                <a:solidFill>
                  <a:srgbClr val="FF0000"/>
                </a:solidFill>
              </a:rPr>
              <a:t>y ella no puede mirarlas.</a:t>
            </a:r>
            <a:endParaRPr lang="es-MX" sz="1500" b="1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0" y="381000"/>
            <a:ext cx="4041775" cy="639762"/>
          </a:xfrm>
        </p:spPr>
        <p:txBody>
          <a:bodyPr/>
          <a:lstStyle/>
          <a:p>
            <a:r>
              <a:rPr lang="es-MX" dirty="0" smtClean="0"/>
              <a:t>Parábola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( </a:t>
            </a:r>
            <a:r>
              <a:rPr lang="es-MX" dirty="0"/>
              <a:t>Parable) Cuan do todos los elementos de una acción narrada se refieren , al mismo tiempo, a otra situación. Es una especia de comparación y siempre tiene una intención didáctica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MX" sz="1600" dirty="0">
                <a:solidFill>
                  <a:srgbClr val="FF0000"/>
                </a:solidFill>
              </a:rPr>
              <a:t>Un anciano indio describió una vez sus conflictos interiores: - Dentro de mi existen dos cachorros. Uno de ellos es cruel y malo, y el otro es bueno y dócil. Los dos están siempre luchando...</a:t>
            </a:r>
          </a:p>
          <a:p>
            <a:r>
              <a:rPr lang="es-MX" sz="1600" dirty="0">
                <a:solidFill>
                  <a:srgbClr val="FF0000"/>
                </a:solidFill>
              </a:rPr>
              <a:t>Entonces le preguntaron cual de ellos era el que </a:t>
            </a:r>
            <a:r>
              <a:rPr lang="es-MX" sz="1600" dirty="0" err="1">
                <a:solidFill>
                  <a:srgbClr val="FF0000"/>
                </a:solidFill>
              </a:rPr>
              <a:t>acabaria</a:t>
            </a:r>
            <a:r>
              <a:rPr lang="es-MX" sz="1600" dirty="0">
                <a:solidFill>
                  <a:srgbClr val="FF0000"/>
                </a:solidFill>
              </a:rPr>
              <a:t> ganando.</a:t>
            </a:r>
          </a:p>
          <a:p>
            <a:r>
              <a:rPr lang="es-MX" sz="1600" dirty="0">
                <a:solidFill>
                  <a:srgbClr val="FF0000"/>
                </a:solidFill>
              </a:rPr>
              <a:t>El sabio indio guardó silencio un instante, y después de haber pensado unos segundos respondió:</a:t>
            </a:r>
          </a:p>
          <a:p>
            <a:r>
              <a:rPr lang="es-MX" sz="1600" dirty="0">
                <a:solidFill>
                  <a:srgbClr val="FF0000"/>
                </a:solidFill>
              </a:rPr>
              <a:t>- Aquel a quien yo alimente.</a:t>
            </a:r>
            <a:endParaRPr lang="es-MX" sz="1600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Heredia se </a:t>
            </a:r>
            <a:r>
              <a:rPr lang="en-US" dirty="0" err="1" smtClean="0">
                <a:solidFill>
                  <a:srgbClr val="FF0000"/>
                </a:solidFill>
              </a:rPr>
              <a:t>refería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al </a:t>
            </a:r>
            <a:r>
              <a:rPr lang="en-US" dirty="0" err="1">
                <a:solidFill>
                  <a:srgbClr val="FF0000"/>
                </a:solidFill>
              </a:rPr>
              <a:t>huracán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como</a:t>
            </a:r>
            <a:r>
              <a:rPr lang="en-US" dirty="0" smtClean="0">
                <a:solidFill>
                  <a:srgbClr val="FF0000"/>
                </a:solidFill>
              </a:rPr>
              <a:t> a </a:t>
            </a:r>
            <a:r>
              <a:rPr lang="en-US" dirty="0" err="1" smtClean="0">
                <a:solidFill>
                  <a:srgbClr val="FF0000"/>
                </a:solidFill>
              </a:rPr>
              <a:t>algo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muy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poderoso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destruía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todo</a:t>
            </a:r>
            <a:r>
              <a:rPr lang="en-US" dirty="0">
                <a:solidFill>
                  <a:srgbClr val="FF0000"/>
                </a:solidFill>
              </a:rPr>
              <a:t> lo </a:t>
            </a:r>
            <a:r>
              <a:rPr lang="en-US" dirty="0" err="1">
                <a:solidFill>
                  <a:srgbClr val="FF0000"/>
                </a:solidFill>
              </a:rPr>
              <a:t>que</a:t>
            </a:r>
            <a:r>
              <a:rPr lang="en-US" dirty="0">
                <a:solidFill>
                  <a:srgbClr val="FF0000"/>
                </a:solidFill>
              </a:rPr>
              <a:t> se le </a:t>
            </a:r>
            <a:r>
              <a:rPr lang="en-US" dirty="0" err="1" smtClean="0">
                <a:solidFill>
                  <a:srgbClr val="FF0000"/>
                </a:solidFill>
              </a:rPr>
              <a:t>ponía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>
                <a:solidFill>
                  <a:srgbClr val="FF0000"/>
                </a:solidFill>
              </a:rPr>
              <a:t>el </a:t>
            </a:r>
            <a:r>
              <a:rPr lang="en-US" dirty="0" err="1">
                <a:solidFill>
                  <a:srgbClr val="FF0000"/>
                </a:solidFill>
              </a:rPr>
              <a:t>camino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Sátira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754563"/>
          </a:xfrm>
        </p:spPr>
        <p:txBody>
          <a:bodyPr/>
          <a:lstStyle/>
          <a:p>
            <a:r>
              <a:rPr lang="es-MX" dirty="0" smtClean="0"/>
              <a:t>(</a:t>
            </a:r>
            <a:r>
              <a:rPr lang="es-MX" dirty="0" err="1"/>
              <a:t>satire</a:t>
            </a:r>
            <a:r>
              <a:rPr lang="es-MX" dirty="0"/>
              <a:t>): composición escrita cuyo objeto es censurar o poner en </a:t>
            </a:r>
            <a:r>
              <a:rPr lang="es-MX" dirty="0" smtClean="0"/>
              <a:t>ridículo</a:t>
            </a:r>
          </a:p>
          <a:p>
            <a:r>
              <a:rPr lang="es-MX" dirty="0">
                <a:solidFill>
                  <a:srgbClr val="FF0000"/>
                </a:solidFill>
              </a:rPr>
              <a:t>Érase un </a:t>
            </a:r>
            <a:r>
              <a:rPr lang="es-MX" dirty="0" err="1">
                <a:solidFill>
                  <a:srgbClr val="FF0000"/>
                </a:solidFill>
              </a:rPr>
              <a:t>naricísimo</a:t>
            </a:r>
            <a:r>
              <a:rPr lang="es-MX" dirty="0">
                <a:solidFill>
                  <a:srgbClr val="FF0000"/>
                </a:solidFill>
              </a:rPr>
              <a:t> infinito, muchísimo nariz, nariz tan fiera que en la cara de </a:t>
            </a:r>
            <a:r>
              <a:rPr lang="es-MX" dirty="0" err="1">
                <a:solidFill>
                  <a:srgbClr val="FF0000"/>
                </a:solidFill>
              </a:rPr>
              <a:t>Anás</a:t>
            </a:r>
            <a:r>
              <a:rPr lang="es-MX" dirty="0">
                <a:solidFill>
                  <a:srgbClr val="FF0000"/>
                </a:solidFill>
              </a:rPr>
              <a:t> fuera delito.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1" y="381001"/>
            <a:ext cx="4040188" cy="685800"/>
          </a:xfrm>
        </p:spPr>
        <p:txBody>
          <a:bodyPr/>
          <a:lstStyle/>
          <a:p>
            <a:r>
              <a:rPr lang="es-MX" dirty="0" smtClean="0"/>
              <a:t>Paráfrasis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92588" cy="4754563"/>
          </a:xfrm>
        </p:spPr>
        <p:txBody>
          <a:bodyPr/>
          <a:lstStyle/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(</a:t>
            </a:r>
            <a:r>
              <a:rPr lang="es-MX" dirty="0" err="1"/>
              <a:t>Paraphrase</a:t>
            </a:r>
            <a:r>
              <a:rPr lang="es-MX" dirty="0"/>
              <a:t>) Interpretación o traducción libre de un texto literario</a:t>
            </a:r>
            <a:r>
              <a:rPr lang="es-MX" dirty="0" smtClean="0"/>
              <a:t>.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“La </a:t>
            </a:r>
            <a:r>
              <a:rPr lang="en-US" dirty="0" err="1" smtClean="0">
                <a:solidFill>
                  <a:srgbClr val="FF0000"/>
                </a:solidFill>
              </a:rPr>
              <a:t>canción</a:t>
            </a:r>
            <a:r>
              <a:rPr lang="en-US" dirty="0" smtClean="0">
                <a:solidFill>
                  <a:srgbClr val="FF0000"/>
                </a:solidFill>
              </a:rPr>
              <a:t> del </a:t>
            </a:r>
            <a:r>
              <a:rPr lang="en-US" dirty="0" err="1" smtClean="0">
                <a:solidFill>
                  <a:srgbClr val="FF0000"/>
                </a:solidFill>
              </a:rPr>
              <a:t>pirata</a:t>
            </a:r>
            <a:r>
              <a:rPr lang="en-US" dirty="0" smtClean="0">
                <a:solidFill>
                  <a:srgbClr val="FF0000"/>
                </a:solidFill>
              </a:rPr>
              <a:t>”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un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grito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libertad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que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voz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poética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lanza</a:t>
            </a:r>
            <a:r>
              <a:rPr lang="en-US" dirty="0" smtClean="0">
                <a:solidFill>
                  <a:srgbClr val="FF0000"/>
                </a:solidFill>
              </a:rPr>
              <a:t> al </a:t>
            </a:r>
            <a:r>
              <a:rPr lang="en-US" dirty="0" err="1" smtClean="0">
                <a:solidFill>
                  <a:srgbClr val="FF0000"/>
                </a:solidFill>
              </a:rPr>
              <a:t>mundo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Expresar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ansia</a:t>
            </a:r>
            <a:r>
              <a:rPr lang="en-US" dirty="0" smtClean="0">
                <a:solidFill>
                  <a:srgbClr val="FF0000"/>
                </a:solidFill>
              </a:rPr>
              <a:t> de ser.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24402" y="381000"/>
            <a:ext cx="4041775" cy="639762"/>
          </a:xfrm>
        </p:spPr>
        <p:txBody>
          <a:bodyPr/>
          <a:lstStyle/>
          <a:p>
            <a:r>
              <a:rPr lang="es-MX" dirty="0" smtClean="0"/>
              <a:t>Paralelismo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676400"/>
            <a:ext cx="4270375" cy="4754563"/>
          </a:xfrm>
        </p:spPr>
        <p:txBody>
          <a:bodyPr>
            <a:normAutofit/>
          </a:bodyPr>
          <a:lstStyle/>
          <a:p>
            <a:r>
              <a:rPr lang="en-US" dirty="0"/>
              <a:t>(Parallelism) </a:t>
            </a:r>
            <a:r>
              <a:rPr lang="en-US" dirty="0" err="1"/>
              <a:t>consiste</a:t>
            </a:r>
            <a:r>
              <a:rPr lang="en-US" dirty="0"/>
              <a:t> en la </a:t>
            </a:r>
            <a:r>
              <a:rPr lang="en-US" dirty="0" err="1"/>
              <a:t>expresión</a:t>
            </a:r>
            <a:r>
              <a:rPr lang="en-US" dirty="0"/>
              <a:t> de  dos ideas </a:t>
            </a:r>
            <a:r>
              <a:rPr lang="en-US" dirty="0" err="1"/>
              <a:t>distintas</a:t>
            </a:r>
            <a:r>
              <a:rPr lang="en-US" dirty="0"/>
              <a:t> al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y en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manera</a:t>
            </a:r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US" dirty="0" err="1">
                <a:solidFill>
                  <a:srgbClr val="FF0000"/>
                </a:solidFill>
              </a:rPr>
              <a:t>Errado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lleva</a:t>
            </a:r>
            <a:r>
              <a:rPr lang="en-US" dirty="0">
                <a:solidFill>
                  <a:srgbClr val="FF0000"/>
                </a:solidFill>
              </a:rPr>
              <a:t> el </a:t>
            </a:r>
            <a:r>
              <a:rPr lang="en-US" dirty="0" err="1">
                <a:solidFill>
                  <a:srgbClr val="FF0000"/>
                </a:solidFill>
              </a:rPr>
              <a:t>camino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errada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lleva</a:t>
            </a:r>
            <a:r>
              <a:rPr lang="en-US" dirty="0">
                <a:solidFill>
                  <a:srgbClr val="FF0000"/>
                </a:solidFill>
              </a:rPr>
              <a:t> la </a:t>
            </a:r>
            <a:r>
              <a:rPr lang="en-US" dirty="0" err="1">
                <a:solidFill>
                  <a:srgbClr val="FF0000"/>
                </a:solidFill>
              </a:rPr>
              <a:t>guía</a:t>
            </a:r>
            <a:r>
              <a:rPr lang="en-US" dirty="0">
                <a:solidFill>
                  <a:srgbClr val="FF0000"/>
                </a:solidFill>
              </a:rPr>
              <a:t>” </a:t>
            </a:r>
            <a:r>
              <a:rPr lang="en-US" i="1" dirty="0" err="1">
                <a:solidFill>
                  <a:srgbClr val="FF0000"/>
                </a:solidFill>
              </a:rPr>
              <a:t>Romancero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Clásico</a:t>
            </a:r>
            <a:endParaRPr lang="es-MX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609600"/>
            <a:ext cx="4040188" cy="639762"/>
          </a:xfrm>
        </p:spPr>
        <p:txBody>
          <a:bodyPr/>
          <a:lstStyle/>
          <a:p>
            <a:r>
              <a:rPr lang="es-MX" dirty="0" smtClean="0"/>
              <a:t>Serventesio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495800" cy="3951288"/>
          </a:xfrm>
        </p:spPr>
        <p:txBody>
          <a:bodyPr>
            <a:normAutofit/>
          </a:bodyPr>
          <a:lstStyle/>
          <a:p>
            <a:r>
              <a:rPr lang="es-MX" dirty="0" smtClean="0"/>
              <a:t>(</a:t>
            </a:r>
            <a:r>
              <a:rPr lang="es-MX" dirty="0" err="1"/>
              <a:t>quatrain</a:t>
            </a:r>
            <a:r>
              <a:rPr lang="es-MX" dirty="0"/>
              <a:t>) Estrofa de cuatro versos de arte mayor cuya rima es </a:t>
            </a:r>
            <a:r>
              <a:rPr lang="es-MX" dirty="0" smtClean="0"/>
              <a:t>ABAB</a:t>
            </a:r>
          </a:p>
          <a:p>
            <a:endParaRPr lang="es-MX" sz="1500" dirty="0" smtClean="0"/>
          </a:p>
          <a:p>
            <a:endParaRPr lang="es-MX" sz="1500" dirty="0"/>
          </a:p>
          <a:p>
            <a:r>
              <a:rPr lang="es-MX" sz="1500" b="1" dirty="0" smtClean="0">
                <a:solidFill>
                  <a:srgbClr val="FF0000"/>
                </a:solidFill>
              </a:rPr>
              <a:t>La </a:t>
            </a:r>
            <a:r>
              <a:rPr lang="es-MX" sz="1500" b="1" dirty="0">
                <a:solidFill>
                  <a:srgbClr val="FF0000"/>
                </a:solidFill>
              </a:rPr>
              <a:t>marquesa Eulalia, risas y desvíos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daba a un tiempo mismo para dos rivales: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el vizconde rubio de los desafíos</a:t>
            </a:r>
            <a:br>
              <a:rPr lang="es-MX" sz="1500" b="1" dirty="0">
                <a:solidFill>
                  <a:srgbClr val="FF0000"/>
                </a:solidFill>
              </a:rPr>
            </a:br>
            <a:r>
              <a:rPr lang="es-MX" sz="1500" b="1" dirty="0">
                <a:solidFill>
                  <a:srgbClr val="FF0000"/>
                </a:solidFill>
              </a:rPr>
              <a:t>y el abate joven de los madrigales.</a:t>
            </a:r>
            <a:br>
              <a:rPr lang="es-MX" sz="1500" b="1" dirty="0">
                <a:solidFill>
                  <a:srgbClr val="FF0000"/>
                </a:solidFill>
              </a:rPr>
            </a:br>
            <a:endParaRPr lang="en-US" sz="15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609600"/>
            <a:ext cx="4041775" cy="639762"/>
          </a:xfrm>
        </p:spPr>
        <p:txBody>
          <a:bodyPr/>
          <a:lstStyle/>
          <a:p>
            <a:r>
              <a:rPr lang="en-US" dirty="0" err="1" smtClean="0"/>
              <a:t>Hipérbole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Exageración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reiterativo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>
                <a:solidFill>
                  <a:srgbClr val="FF0000"/>
                </a:solidFill>
              </a:rPr>
              <a:t>"</a:t>
            </a:r>
            <a:r>
              <a:rPr lang="es-MX" dirty="0">
                <a:solidFill>
                  <a:srgbClr val="FF0000"/>
                </a:solidFill>
              </a:rPr>
              <a:t>hago correr tras ella el llanto en ríos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TS1024238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1452</TotalTime>
  <Words>2053</Words>
  <Application>Microsoft Office PowerPoint</Application>
  <PresentationFormat>On-screen Show (4:3)</PresentationFormat>
  <Paragraphs>291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TS102423891</vt:lpstr>
      <vt:lpstr>Términos literarios (figuras retóricas)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Términos literarios (principalmente figuras retóricas)</dc:title>
  <dc:creator>ESTRELLA</dc:creator>
  <cp:lastModifiedBy>Estrella Zumaeta</cp:lastModifiedBy>
  <cp:revision>61</cp:revision>
  <dcterms:created xsi:type="dcterms:W3CDTF">2012-03-03T23:02:59Z</dcterms:created>
  <dcterms:modified xsi:type="dcterms:W3CDTF">2012-03-20T18:41:33Z</dcterms:modified>
</cp:coreProperties>
</file>