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82" r:id="rId20"/>
    <p:sldId id="275" r:id="rId21"/>
    <p:sldId id="276" r:id="rId22"/>
    <p:sldId id="277" r:id="rId23"/>
    <p:sldId id="278" r:id="rId24"/>
    <p:sldId id="281" r:id="rId25"/>
    <p:sldId id="280" r:id="rId26"/>
    <p:sldId id="279"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5" d="100"/>
          <a:sy n="75" d="100"/>
        </p:scale>
        <p:origin x="-172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E15914-15DC-5F41-B84D-83B3E64DE322}" type="datetimeFigureOut">
              <a:rPr lang="en-US" smtClean="0"/>
              <a:t>10/2/13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69149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E15914-15DC-5F41-B84D-83B3E64DE322}" type="datetimeFigureOut">
              <a:rPr lang="en-US" smtClean="0"/>
              <a:t>10/2/13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3833237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E15914-15DC-5F41-B84D-83B3E64DE322}" type="datetimeFigureOut">
              <a:rPr lang="en-US" smtClean="0"/>
              <a:t>10/2/13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29663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E15914-15DC-5F41-B84D-83B3E64DE322}" type="datetimeFigureOut">
              <a:rPr lang="en-US" smtClean="0"/>
              <a:t>10/2/13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2300014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E15914-15DC-5F41-B84D-83B3E64DE322}" type="datetimeFigureOut">
              <a:rPr lang="en-US" smtClean="0"/>
              <a:t>10/2/13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495239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E15914-15DC-5F41-B84D-83B3E64DE322}" type="datetimeFigureOut">
              <a:rPr lang="en-US" smtClean="0"/>
              <a:t>10/2/13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386024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E15914-15DC-5F41-B84D-83B3E64DE322}" type="datetimeFigureOut">
              <a:rPr lang="en-US" smtClean="0"/>
              <a:t>10/2/13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2113108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E15914-15DC-5F41-B84D-83B3E64DE322}" type="datetimeFigureOut">
              <a:rPr lang="en-US" smtClean="0"/>
              <a:t>10/2/13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1483959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E15914-15DC-5F41-B84D-83B3E64DE322}" type="datetimeFigureOut">
              <a:rPr lang="en-US" smtClean="0"/>
              <a:t>10/2/13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246764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E15914-15DC-5F41-B84D-83B3E64DE322}" type="datetimeFigureOut">
              <a:rPr lang="en-US" smtClean="0"/>
              <a:t>10/2/13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3194592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E15914-15DC-5F41-B84D-83B3E64DE322}" type="datetimeFigureOut">
              <a:rPr lang="en-US" smtClean="0"/>
              <a:t>10/2/13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C6E544-6E44-2941-AA78-62359673AC68}" type="slidenum">
              <a:rPr lang="en-US" smtClean="0"/>
              <a:t>‹#›</a:t>
            </a:fld>
            <a:endParaRPr lang="en-US"/>
          </a:p>
        </p:txBody>
      </p:sp>
    </p:spTree>
    <p:extLst>
      <p:ext uri="{BB962C8B-B14F-4D97-AF65-F5344CB8AC3E}">
        <p14:creationId xmlns:p14="http://schemas.microsoft.com/office/powerpoint/2010/main" val="37649358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15914-15DC-5F41-B84D-83B3E64DE322}" type="datetimeFigureOut">
              <a:rPr lang="en-US" smtClean="0"/>
              <a:t>10/2/13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6E544-6E44-2941-AA78-62359673AC68}" type="slidenum">
              <a:rPr lang="en-US" smtClean="0"/>
              <a:t>‹#›</a:t>
            </a:fld>
            <a:endParaRPr lang="en-US"/>
          </a:p>
        </p:txBody>
      </p:sp>
    </p:spTree>
    <p:extLst>
      <p:ext uri="{BB962C8B-B14F-4D97-AF65-F5344CB8AC3E}">
        <p14:creationId xmlns:p14="http://schemas.microsoft.com/office/powerpoint/2010/main" val="2578515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What is matter made up of?</a:t>
            </a:r>
          </a:p>
        </p:txBody>
      </p:sp>
      <p:sp>
        <p:nvSpPr>
          <p:cNvPr id="20482" name="Rectangle 2"/>
          <p:cNvSpPr>
            <a:spLocks noChangeArrowheads="1"/>
          </p:cNvSpPr>
          <p:nvPr>
            <p:ph type="body" idx="1"/>
          </p:nvPr>
        </p:nvSpPr>
        <p:spPr/>
        <p:txBody>
          <a:bodyPr/>
          <a:lstStyle/>
          <a:p>
            <a:pPr marL="636218">
              <a:buBlip>
                <a:blip r:embed="rId2"/>
              </a:buBlip>
            </a:pPr>
            <a:r>
              <a:rPr lang="en-US">
                <a:latin typeface="Marker Felt" charset="0"/>
                <a:ea typeface="ヒラギノ明朝 ProN W3" charset="0"/>
                <a:cs typeface="ヒラギノ明朝 ProN W3" charset="0"/>
              </a:rPr>
              <a:t>All matter is made up of atoms. </a:t>
            </a:r>
          </a:p>
          <a:p>
            <a:pPr marL="636218">
              <a:buBlip>
                <a:blip r:embed="rId2"/>
              </a:buBlip>
            </a:pPr>
            <a:r>
              <a:rPr lang="en-US">
                <a:latin typeface="Marker Felt" charset="0"/>
                <a:ea typeface="ヒラギノ明朝 ProN W3" charset="0"/>
                <a:cs typeface="ヒラギノ明朝 ProN W3" charset="0"/>
              </a:rPr>
              <a:t>An atom is the smallest unit of an element that still maintains the characteristics of that element.  </a:t>
            </a:r>
          </a:p>
        </p:txBody>
      </p:sp>
    </p:spTree>
    <p:extLst>
      <p:ext uri="{BB962C8B-B14F-4D97-AF65-F5344CB8AC3E}">
        <p14:creationId xmlns:p14="http://schemas.microsoft.com/office/powerpoint/2010/main" val="309672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Group 1"/>
          <p:cNvGrpSpPr>
            <a:grpSpLocks/>
          </p:cNvGrpSpPr>
          <p:nvPr/>
        </p:nvGrpSpPr>
        <p:grpSpPr bwMode="auto">
          <a:xfrm>
            <a:off x="5072063" y="1741289"/>
            <a:ext cx="2964656" cy="4286250"/>
            <a:chOff x="0" y="0"/>
            <a:chExt cx="2656" cy="3840"/>
          </a:xfrm>
        </p:grpSpPr>
        <p:pic>
          <p:nvPicPr>
            <p:cNvPr id="21510" name="Picture 2"/>
            <p:cNvPicPr>
              <a:picLocks noChangeAspect="1" noChangeArrowheads="1"/>
            </p:cNvPicPr>
            <p:nvPr/>
          </p:nvPicPr>
          <p:blipFill>
            <a:blip r:embed="rId2">
              <a:extLst>
                <a:ext uri="{28A0092B-C50C-407E-A947-70E740481C1C}">
                  <a14:useLocalDpi xmlns:a14="http://schemas.microsoft.com/office/drawing/2010/main" val="0"/>
                </a:ext>
              </a:extLst>
            </a:blip>
            <a:srcRect l="4056" t="15623" r="4024" b="16760"/>
            <a:stretch>
              <a:fillRect/>
            </a:stretch>
          </p:blipFill>
          <p:spPr bwMode="auto">
            <a:xfrm>
              <a:off x="0" y="232"/>
              <a:ext cx="2656" cy="3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511"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 y="0"/>
              <a:ext cx="2640" cy="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21506" name="Rectangle 4"/>
          <p:cNvSpPr>
            <a:spLocks noChangeArrowheads="1"/>
          </p:cNvSpPr>
          <p:nvPr>
            <p:ph type="title"/>
          </p:nvPr>
        </p:nvSpPr>
        <p:spPr>
          <a:xfrm>
            <a:off x="875109" y="-267891"/>
            <a:ext cx="7358063" cy="1714500"/>
          </a:xfrm>
        </p:spPr>
        <p:txBody>
          <a:bodyPr/>
          <a:lstStyle/>
          <a:p>
            <a:pPr eaLnBrk="1" hangingPunct="1"/>
            <a:r>
              <a:rPr lang="en-US" dirty="0">
                <a:latin typeface="Marker Felt" charset="0"/>
                <a:ea typeface="ヒラギノ明朝 ProN W3" charset="0"/>
                <a:cs typeface="ヒラギノ明朝 ProN W3" charset="0"/>
              </a:rPr>
              <a:t>Structure of an atom</a:t>
            </a:r>
          </a:p>
        </p:txBody>
      </p:sp>
      <p:sp>
        <p:nvSpPr>
          <p:cNvPr id="21507" name="Rectangle 5"/>
          <p:cNvSpPr>
            <a:spLocks noChangeArrowheads="1"/>
          </p:cNvSpPr>
          <p:nvPr>
            <p:ph type="body" idx="1"/>
          </p:nvPr>
        </p:nvSpPr>
        <p:spPr>
          <a:xfrm>
            <a:off x="894085" y="1401961"/>
            <a:ext cx="3545086" cy="4491633"/>
          </a:xfrm>
        </p:spPr>
        <p:txBody>
          <a:bodyPr>
            <a:normAutofit fontScale="92500" lnSpcReduction="10000"/>
          </a:bodyPr>
          <a:lstStyle/>
          <a:p>
            <a:pPr marL="584874">
              <a:buBlip>
                <a:blip r:embed="rId4"/>
              </a:buBlip>
            </a:pPr>
            <a:r>
              <a:rPr lang="en-US">
                <a:latin typeface="Marker Felt" charset="0"/>
                <a:ea typeface="ヒラギノ明朝 ProN W3" charset="0"/>
                <a:cs typeface="ヒラギノ明朝 ProN W3" charset="0"/>
              </a:rPr>
              <a:t>Atoms have a nucleus and an electron cloud.</a:t>
            </a:r>
          </a:p>
          <a:p>
            <a:pPr marL="584874">
              <a:buBlip>
                <a:blip r:embed="rId4"/>
              </a:buBlip>
            </a:pPr>
            <a:r>
              <a:rPr lang="en-US">
                <a:latin typeface="Marker Felt" charset="0"/>
                <a:ea typeface="ヒラギノ明朝 ProN W3" charset="0"/>
                <a:cs typeface="ヒラギノ明朝 ProN W3" charset="0"/>
              </a:rPr>
              <a:t>Atoms are made up of 3 types of subatomic particles:</a:t>
            </a:r>
          </a:p>
          <a:p>
            <a:pPr marL="897402" lvl="1">
              <a:buBlip>
                <a:blip r:embed="rId4"/>
              </a:buBlip>
            </a:pPr>
            <a:r>
              <a:rPr lang="en-US">
                <a:latin typeface="Marker Felt" charset="0"/>
                <a:ea typeface="ヒラギノ明朝 ProN W3" charset="0"/>
                <a:cs typeface="ヒラギノ明朝 ProN W3" charset="0"/>
              </a:rPr>
              <a:t>Protons</a:t>
            </a:r>
          </a:p>
          <a:p>
            <a:pPr marL="897402" lvl="1">
              <a:buBlip>
                <a:blip r:embed="rId4"/>
              </a:buBlip>
            </a:pPr>
            <a:r>
              <a:rPr lang="en-US">
                <a:latin typeface="Marker Felt" charset="0"/>
                <a:ea typeface="ヒラギノ明朝 ProN W3" charset="0"/>
                <a:cs typeface="ヒラギノ明朝 ProN W3" charset="0"/>
              </a:rPr>
              <a:t>Neutrons</a:t>
            </a:r>
          </a:p>
          <a:p>
            <a:pPr marL="897402" lvl="1">
              <a:buBlip>
                <a:blip r:embed="rId4"/>
              </a:buBlip>
            </a:pPr>
            <a:r>
              <a:rPr lang="en-US">
                <a:latin typeface="Marker Felt" charset="0"/>
                <a:ea typeface="ヒラギノ明朝 ProN W3" charset="0"/>
                <a:cs typeface="ヒラギノ明朝 ProN W3" charset="0"/>
              </a:rPr>
              <a:t>Electrons</a:t>
            </a:r>
          </a:p>
        </p:txBody>
      </p:sp>
      <p:sp>
        <p:nvSpPr>
          <p:cNvPr id="21508" name="Rectangle 6"/>
          <p:cNvSpPr>
            <a:spLocks/>
          </p:cNvSpPr>
          <p:nvPr/>
        </p:nvSpPr>
        <p:spPr bwMode="auto">
          <a:xfrm>
            <a:off x="5885781" y="5210383"/>
            <a:ext cx="8240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a:solidFill>
                  <a:schemeClr val="tx1"/>
                </a:solidFill>
                <a:cs typeface="Marker Felt" charset="0"/>
              </a:rPr>
              <a:t>An Atom</a:t>
            </a:r>
          </a:p>
        </p:txBody>
      </p:sp>
      <p:pic>
        <p:nvPicPr>
          <p:cNvPr id="2150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3563" y="2669976"/>
            <a:ext cx="1823889" cy="195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2526780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Subatomic Particles</a:t>
            </a:r>
          </a:p>
        </p:txBody>
      </p:sp>
      <p:sp>
        <p:nvSpPr>
          <p:cNvPr id="22530" name="Rectangle 2"/>
          <p:cNvSpPr>
            <a:spLocks noChangeArrowheads="1"/>
          </p:cNvSpPr>
          <p:nvPr>
            <p:ph type="body" idx="1"/>
          </p:nvPr>
        </p:nvSpPr>
        <p:spPr/>
        <p:txBody>
          <a:bodyPr/>
          <a:lstStyle/>
          <a:p>
            <a:pPr marL="636218">
              <a:buBlip>
                <a:blip r:embed="rId2"/>
              </a:buBlip>
            </a:pPr>
            <a:r>
              <a:rPr lang="en-US">
                <a:latin typeface="Marker Felt" charset="0"/>
                <a:ea typeface="ヒラギノ明朝 ProN W3" charset="0"/>
                <a:cs typeface="ヒラギノ明朝 ProN W3" charset="0"/>
              </a:rPr>
              <a:t>Protons have a positive charge (+1)</a:t>
            </a:r>
          </a:p>
          <a:p>
            <a:pPr marL="636218">
              <a:buBlip>
                <a:blip r:embed="rId2"/>
              </a:buBlip>
            </a:pPr>
            <a:r>
              <a:rPr lang="en-US">
                <a:latin typeface="Marker Felt" charset="0"/>
                <a:ea typeface="ヒラギノ明朝 ProN W3" charset="0"/>
                <a:cs typeface="ヒラギノ明朝 ProN W3" charset="0"/>
              </a:rPr>
              <a:t>Neutrons have no charge</a:t>
            </a:r>
          </a:p>
          <a:p>
            <a:pPr marL="636218">
              <a:buBlip>
                <a:blip r:embed="rId2"/>
              </a:buBlip>
            </a:pPr>
            <a:r>
              <a:rPr lang="en-US">
                <a:latin typeface="Marker Felt" charset="0"/>
                <a:ea typeface="ヒラギノ明朝 ProN W3" charset="0"/>
                <a:cs typeface="ヒラギノ明朝 ProN W3" charset="0"/>
              </a:rPr>
              <a:t>Electrons have a negative charge (-1)</a:t>
            </a:r>
          </a:p>
        </p:txBody>
      </p:sp>
    </p:spTree>
    <p:extLst>
      <p:ext uri="{BB962C8B-B14F-4D97-AF65-F5344CB8AC3E}">
        <p14:creationId xmlns:p14="http://schemas.microsoft.com/office/powerpoint/2010/main" val="6858527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Subatomic Particles</a:t>
            </a:r>
          </a:p>
        </p:txBody>
      </p:sp>
      <p:sp>
        <p:nvSpPr>
          <p:cNvPr id="23554" name="Rectangle 2"/>
          <p:cNvSpPr>
            <a:spLocks noChangeArrowheads="1"/>
          </p:cNvSpPr>
          <p:nvPr>
            <p:ph type="body" idx="1"/>
          </p:nvPr>
        </p:nvSpPr>
        <p:spPr/>
        <p:txBody>
          <a:bodyPr/>
          <a:lstStyle/>
          <a:p>
            <a:pPr marL="636218">
              <a:buBlip>
                <a:blip r:embed="rId2"/>
              </a:buBlip>
            </a:pPr>
            <a:r>
              <a:rPr lang="en-US">
                <a:latin typeface="Marker Felt" charset="0"/>
                <a:ea typeface="ヒラギノ明朝 ProN W3" charset="0"/>
                <a:cs typeface="ヒラギノ明朝 ProN W3" charset="0"/>
              </a:rPr>
              <a:t>The number of protons (positive charges) will equal the number of electrons (negative charges) in an atom.</a:t>
            </a:r>
          </a:p>
          <a:p>
            <a:pPr marL="948746" lvl="1">
              <a:buBlip>
                <a:blip r:embed="rId2"/>
              </a:buBlip>
            </a:pPr>
            <a:r>
              <a:rPr lang="en-US">
                <a:latin typeface="Marker Felt" charset="0"/>
                <a:ea typeface="ヒラギノ明朝 ProN W3" charset="0"/>
                <a:cs typeface="ヒラギノ明朝 ProN W3" charset="0"/>
              </a:rPr>
              <a:t>This means the atom has no overall charge. </a:t>
            </a:r>
          </a:p>
        </p:txBody>
      </p:sp>
    </p:spTree>
    <p:extLst>
      <p:ext uri="{BB962C8B-B14F-4D97-AF65-F5344CB8AC3E}">
        <p14:creationId xmlns:p14="http://schemas.microsoft.com/office/powerpoint/2010/main" val="19322861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What is chemical bonding?</a:t>
            </a:r>
          </a:p>
        </p:txBody>
      </p:sp>
      <p:sp>
        <p:nvSpPr>
          <p:cNvPr id="24578" name="Rectangle 2"/>
          <p:cNvSpPr>
            <a:spLocks noChangeArrowheads="1"/>
          </p:cNvSpPr>
          <p:nvPr>
            <p:ph type="body" idx="1"/>
          </p:nvPr>
        </p:nvSpPr>
        <p:spPr/>
        <p:txBody>
          <a:bodyPr/>
          <a:lstStyle/>
          <a:p>
            <a:pPr marL="636218">
              <a:buBlip>
                <a:blip r:embed="rId2"/>
              </a:buBlip>
            </a:pPr>
            <a:r>
              <a:rPr lang="en-US">
                <a:latin typeface="Marker Felt" charset="0"/>
                <a:ea typeface="ヒラギノ明朝 ProN W3" charset="0"/>
                <a:cs typeface="ヒラギノ明朝 ProN W3" charset="0"/>
              </a:rPr>
              <a:t>Chemical bonding refers to the attraction between atoms or molecules.</a:t>
            </a:r>
          </a:p>
          <a:p>
            <a:pPr marL="636218">
              <a:buBlip>
                <a:blip r:embed="rId2"/>
              </a:buBlip>
            </a:pPr>
            <a:r>
              <a:rPr lang="en-US">
                <a:latin typeface="Marker Felt" charset="0"/>
                <a:ea typeface="ヒラギノ明朝 ProN W3" charset="0"/>
                <a:cs typeface="ヒラギノ明朝 ProN W3" charset="0"/>
              </a:rPr>
              <a:t>There are 3 types of chemical bonding.</a:t>
            </a:r>
          </a:p>
        </p:txBody>
      </p:sp>
    </p:spTree>
    <p:extLst>
      <p:ext uri="{BB962C8B-B14F-4D97-AF65-F5344CB8AC3E}">
        <p14:creationId xmlns:p14="http://schemas.microsoft.com/office/powerpoint/2010/main" val="32252234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Chemical Bonding</a:t>
            </a:r>
          </a:p>
        </p:txBody>
      </p:sp>
      <p:sp>
        <p:nvSpPr>
          <p:cNvPr id="25602" name="Rectangle 2"/>
          <p:cNvSpPr>
            <a:spLocks noChangeArrowheads="1"/>
          </p:cNvSpPr>
          <p:nvPr>
            <p:ph type="body" idx="1"/>
          </p:nvPr>
        </p:nvSpPr>
        <p:spPr/>
        <p:txBody>
          <a:bodyPr/>
          <a:lstStyle/>
          <a:p>
            <a:pPr marL="636218">
              <a:buBlip>
                <a:blip r:embed="rId2"/>
              </a:buBlip>
            </a:pPr>
            <a:r>
              <a:rPr lang="en-US" dirty="0">
                <a:latin typeface="Marker Felt" charset="0"/>
                <a:ea typeface="ヒラギノ明朝 ProN W3" charset="0"/>
                <a:cs typeface="ヒラギノ明朝 ProN W3" charset="0"/>
              </a:rPr>
              <a:t>Chemical bonding </a:t>
            </a:r>
            <a:r>
              <a:rPr lang="en-US" dirty="0" smtClean="0">
                <a:latin typeface="Marker Felt" charset="0"/>
                <a:ea typeface="ヒラギノ明朝 ProN W3" charset="0"/>
                <a:cs typeface="ヒラギノ明朝 ProN W3" charset="0"/>
              </a:rPr>
              <a:t>is when atoms interact with </a:t>
            </a:r>
            <a:r>
              <a:rPr lang="en-US" dirty="0">
                <a:latin typeface="Marker Felt" charset="0"/>
                <a:ea typeface="ヒラギノ明朝 ProN W3" charset="0"/>
                <a:cs typeface="ヒラギノ明朝 ProN W3" charset="0"/>
              </a:rPr>
              <a:t>other atoms to form molecules and compounds.</a:t>
            </a:r>
          </a:p>
          <a:p>
            <a:pPr marL="636218">
              <a:buBlip>
                <a:blip r:embed="rId2"/>
              </a:buBlip>
            </a:pPr>
            <a:r>
              <a:rPr lang="en-US" dirty="0">
                <a:latin typeface="Marker Felt" charset="0"/>
                <a:ea typeface="ヒラギノ明朝 ProN W3" charset="0"/>
                <a:cs typeface="ヒラギノ明朝 ProN W3" charset="0"/>
              </a:rPr>
              <a:t>If atoms were not able to </a:t>
            </a:r>
            <a:r>
              <a:rPr lang="en-US" dirty="0" smtClean="0">
                <a:latin typeface="Marker Felt" charset="0"/>
                <a:ea typeface="ヒラギノ明朝 ProN W3" charset="0"/>
                <a:cs typeface="ヒラギノ明朝 ProN W3" charset="0"/>
              </a:rPr>
              <a:t>attract one another other</a:t>
            </a:r>
            <a:r>
              <a:rPr lang="en-US" dirty="0">
                <a:latin typeface="Marker Felt" charset="0"/>
                <a:ea typeface="ヒラギノ明朝 ProN W3" charset="0"/>
                <a:cs typeface="ヒラギノ明朝 ProN W3" charset="0"/>
              </a:rPr>
              <a:t>, life could not exist. </a:t>
            </a:r>
          </a:p>
        </p:txBody>
      </p:sp>
    </p:spTree>
    <p:extLst>
      <p:ext uri="{BB962C8B-B14F-4D97-AF65-F5344CB8AC3E}">
        <p14:creationId xmlns:p14="http://schemas.microsoft.com/office/powerpoint/2010/main" val="19722947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a:spLocks noGrp="1" noChangeArrowheads="1"/>
          </p:cNvSpPr>
          <p:nvPr>
            <p:ph idx="1"/>
          </p:nvPr>
        </p:nvSpPr>
        <p:spPr>
          <a:xfrm>
            <a:off x="892969" y="1946672"/>
            <a:ext cx="3679031" cy="4018359"/>
          </a:xfrm>
          <a:noFill/>
        </p:spPr>
        <p:txBody>
          <a:bodyPr/>
          <a:lstStyle/>
          <a:p>
            <a:pPr algn="ctr" eaLnBrk="1" hangingPunct="1">
              <a:buFont typeface="Wingdings" charset="0"/>
              <a:buNone/>
            </a:pPr>
            <a:endParaRPr lang="en-US" sz="2800" b="1" dirty="0" smtClean="0">
              <a:solidFill>
                <a:schemeClr val="accent1">
                  <a:lumMod val="60000"/>
                  <a:lumOff val="40000"/>
                </a:schemeClr>
              </a:solidFill>
              <a:latin typeface="+mj-lt"/>
              <a:ea typeface="MS PGothic" charset="0"/>
            </a:endParaRPr>
          </a:p>
          <a:p>
            <a:pPr algn="ctr" eaLnBrk="1" hangingPunct="1">
              <a:buFont typeface="Wingdings" charset="0"/>
              <a:buNone/>
            </a:pPr>
            <a:r>
              <a:rPr lang="en-US" sz="2800" b="1" dirty="0" smtClean="0">
                <a:solidFill>
                  <a:schemeClr val="accent1">
                    <a:lumMod val="60000"/>
                    <a:lumOff val="40000"/>
                  </a:schemeClr>
                </a:solidFill>
                <a:latin typeface="+mj-lt"/>
                <a:ea typeface="MS PGothic" charset="0"/>
              </a:rPr>
              <a:t>Element</a:t>
            </a:r>
            <a:endParaRPr lang="en-US" sz="2800" b="1" dirty="0">
              <a:solidFill>
                <a:schemeClr val="accent1">
                  <a:lumMod val="60000"/>
                  <a:lumOff val="40000"/>
                </a:schemeClr>
              </a:solidFill>
              <a:latin typeface="+mj-lt"/>
              <a:ea typeface="MS PGothic" charset="0"/>
            </a:endParaRPr>
          </a:p>
          <a:p>
            <a:pPr eaLnBrk="1" hangingPunct="1">
              <a:buSzPct val="70000"/>
              <a:buFont typeface="Wingdings" charset="0"/>
              <a:buChar char="n"/>
            </a:pPr>
            <a:r>
              <a:rPr lang="ja-JP" altLang="en-US" sz="2200" b="1" dirty="0">
                <a:latin typeface="+mj-lt"/>
                <a:ea typeface="MS PGothic" charset="0"/>
              </a:rPr>
              <a:t>“</a:t>
            </a:r>
            <a:r>
              <a:rPr lang="en-US" altLang="ja-JP" sz="2200" b="1" dirty="0">
                <a:latin typeface="+mj-lt"/>
                <a:ea typeface="MS PGothic" charset="0"/>
              </a:rPr>
              <a:t>pure</a:t>
            </a:r>
            <a:r>
              <a:rPr lang="ja-JP" altLang="en-US" sz="2200" b="1" dirty="0">
                <a:latin typeface="+mj-lt"/>
                <a:ea typeface="MS PGothic" charset="0"/>
              </a:rPr>
              <a:t>”</a:t>
            </a:r>
            <a:r>
              <a:rPr lang="en-US" altLang="ja-JP" sz="2200" b="1" dirty="0">
                <a:latin typeface="+mj-lt"/>
                <a:ea typeface="MS PGothic" charset="0"/>
              </a:rPr>
              <a:t> substance</a:t>
            </a:r>
          </a:p>
          <a:p>
            <a:pPr eaLnBrk="1" hangingPunct="1">
              <a:buSzPct val="70000"/>
              <a:buFont typeface="Wingdings" charset="0"/>
              <a:buChar char="n"/>
            </a:pPr>
            <a:r>
              <a:rPr lang="en-US" sz="2200" b="1" dirty="0">
                <a:latin typeface="+mj-lt"/>
                <a:ea typeface="MS PGothic" charset="0"/>
              </a:rPr>
              <a:t>Can’t be broken down by </a:t>
            </a:r>
            <a:r>
              <a:rPr lang="en-US" altLang="ja-JP" sz="2200" b="1" dirty="0">
                <a:latin typeface="+mj-lt"/>
                <a:ea typeface="MS PGothic" charset="0"/>
              </a:rPr>
              <a:t>ordinary means to another </a:t>
            </a:r>
            <a:r>
              <a:rPr lang="en-US" altLang="ja-JP" sz="2200" b="1" dirty="0" smtClean="0">
                <a:latin typeface="+mj-lt"/>
                <a:ea typeface="MS PGothic" charset="0"/>
              </a:rPr>
              <a:t>substance</a:t>
            </a:r>
          </a:p>
          <a:p>
            <a:pPr eaLnBrk="1" hangingPunct="1">
              <a:buSzPct val="70000"/>
              <a:buFont typeface="Wingdings" charset="0"/>
              <a:buChar char="n"/>
            </a:pPr>
            <a:r>
              <a:rPr lang="en-US" altLang="ja-JP" sz="2200" b="1" dirty="0" smtClean="0">
                <a:latin typeface="+mj-lt"/>
                <a:ea typeface="MS PGothic" charset="0"/>
              </a:rPr>
              <a:t>Smallest unit= atom</a:t>
            </a:r>
            <a:endParaRPr lang="en-US" altLang="ja-JP" sz="2200" b="1" dirty="0">
              <a:latin typeface="+mj-lt"/>
              <a:ea typeface="MS PGothic" charset="0"/>
            </a:endParaRPr>
          </a:p>
          <a:p>
            <a:pPr eaLnBrk="1" hangingPunct="1">
              <a:buSzPct val="70000"/>
              <a:buFont typeface="Wingdings" charset="0"/>
              <a:buChar char="n"/>
            </a:pPr>
            <a:r>
              <a:rPr lang="en-US" sz="2200" b="1" dirty="0">
                <a:latin typeface="+mj-lt"/>
                <a:ea typeface="MS PGothic" charset="0"/>
              </a:rPr>
              <a:t>Ex. hydrogen (H), nitrogen (N)</a:t>
            </a:r>
          </a:p>
        </p:txBody>
      </p:sp>
      <p:sp>
        <p:nvSpPr>
          <p:cNvPr id="6" name="Rectangle 4"/>
          <p:cNvSpPr txBox="1">
            <a:spLocks noChangeArrowheads="1"/>
          </p:cNvSpPr>
          <p:nvPr/>
        </p:nvSpPr>
        <p:spPr>
          <a:xfrm>
            <a:off x="4572000" y="2411016"/>
            <a:ext cx="3696891" cy="3964781"/>
          </a:xfrm>
          <a:prstGeom prst="rect">
            <a:avLst/>
          </a:prstGeom>
        </p:spPr>
        <p:txBody>
          <a:bodyPr lIns="64291" tIns="32146" rIns="64291" bIns="32146"/>
          <a:lstStyle>
            <a:lvl1pPr marL="854075" indent="-587375" algn="l" rtl="0" eaLnBrk="0" fontAlgn="base" hangingPunct="0">
              <a:spcBef>
                <a:spcPts val="2800"/>
              </a:spcBef>
              <a:spcAft>
                <a:spcPct val="0"/>
              </a:spcAft>
              <a:buSzPct val="77000"/>
              <a:buChar char="•"/>
              <a:defRPr sz="4600">
                <a:solidFill>
                  <a:srgbClr val="737373"/>
                </a:solidFill>
                <a:latin typeface="+mn-lt"/>
                <a:ea typeface="+mn-ea"/>
                <a:cs typeface="+mn-cs"/>
                <a:sym typeface="Marker Felt" charset="0"/>
              </a:defRPr>
            </a:lvl1pPr>
            <a:lvl2pPr marL="1298575" indent="-587375" algn="l" rtl="0" eaLnBrk="0" fontAlgn="base" hangingPunct="0">
              <a:spcBef>
                <a:spcPts val="2800"/>
              </a:spcBef>
              <a:spcAft>
                <a:spcPct val="0"/>
              </a:spcAft>
              <a:buSzPct val="77000"/>
              <a:buChar char="•"/>
              <a:defRPr sz="4600">
                <a:solidFill>
                  <a:srgbClr val="737373"/>
                </a:solidFill>
                <a:latin typeface="+mn-lt"/>
                <a:ea typeface="+mn-ea"/>
                <a:cs typeface="+mn-cs"/>
                <a:sym typeface="Marker Felt" charset="0"/>
              </a:defRPr>
            </a:lvl2pPr>
            <a:lvl3pPr marL="1743075" indent="-587375" algn="l" rtl="0" eaLnBrk="0" fontAlgn="base" hangingPunct="0">
              <a:spcBef>
                <a:spcPts val="2800"/>
              </a:spcBef>
              <a:spcAft>
                <a:spcPct val="0"/>
              </a:spcAft>
              <a:buSzPct val="77000"/>
              <a:buChar char="•"/>
              <a:defRPr sz="4600">
                <a:solidFill>
                  <a:srgbClr val="737373"/>
                </a:solidFill>
                <a:latin typeface="+mn-lt"/>
                <a:ea typeface="+mn-ea"/>
                <a:cs typeface="+mn-cs"/>
                <a:sym typeface="Marker Felt" charset="0"/>
              </a:defRPr>
            </a:lvl3pPr>
            <a:lvl4pPr marL="2187575" indent="-587375" algn="l" rtl="0" eaLnBrk="0" fontAlgn="base" hangingPunct="0">
              <a:spcBef>
                <a:spcPts val="2800"/>
              </a:spcBef>
              <a:spcAft>
                <a:spcPct val="0"/>
              </a:spcAft>
              <a:buSzPct val="77000"/>
              <a:buChar char="•"/>
              <a:defRPr sz="4600">
                <a:solidFill>
                  <a:srgbClr val="737373"/>
                </a:solidFill>
                <a:latin typeface="+mn-lt"/>
                <a:ea typeface="+mn-ea"/>
                <a:cs typeface="+mn-cs"/>
                <a:sym typeface="Marker Felt" charset="0"/>
              </a:defRPr>
            </a:lvl4pPr>
            <a:lvl5pPr marL="2632075" indent="-587375" algn="l" rtl="0" eaLnBrk="0" fontAlgn="base" hangingPunct="0">
              <a:spcBef>
                <a:spcPts val="2800"/>
              </a:spcBef>
              <a:spcAft>
                <a:spcPct val="0"/>
              </a:spcAft>
              <a:buSzPct val="77000"/>
              <a:buChar char="•"/>
              <a:defRPr sz="4600">
                <a:solidFill>
                  <a:srgbClr val="737373"/>
                </a:solidFill>
                <a:latin typeface="+mn-lt"/>
                <a:ea typeface="+mn-ea"/>
                <a:cs typeface="+mn-cs"/>
                <a:sym typeface="Marker Felt" charset="0"/>
              </a:defRPr>
            </a:lvl5pPr>
            <a:lvl6pPr marL="3089275" indent="-587375" algn="l" rtl="0" fontAlgn="base">
              <a:spcBef>
                <a:spcPts val="2800"/>
              </a:spcBef>
              <a:spcAft>
                <a:spcPct val="0"/>
              </a:spcAft>
              <a:buSzPct val="77000"/>
              <a:buChar char="•"/>
              <a:defRPr sz="4600">
                <a:solidFill>
                  <a:srgbClr val="737373"/>
                </a:solidFill>
                <a:latin typeface="+mn-lt"/>
                <a:ea typeface="+mn-ea"/>
                <a:cs typeface="+mn-cs"/>
                <a:sym typeface="Marker Felt" charset="0"/>
              </a:defRPr>
            </a:lvl6pPr>
            <a:lvl7pPr marL="3546475" indent="-587375" algn="l" rtl="0" fontAlgn="base">
              <a:spcBef>
                <a:spcPts val="2800"/>
              </a:spcBef>
              <a:spcAft>
                <a:spcPct val="0"/>
              </a:spcAft>
              <a:buSzPct val="77000"/>
              <a:buChar char="•"/>
              <a:defRPr sz="4600">
                <a:solidFill>
                  <a:srgbClr val="737373"/>
                </a:solidFill>
                <a:latin typeface="+mn-lt"/>
                <a:ea typeface="+mn-ea"/>
                <a:cs typeface="+mn-cs"/>
                <a:sym typeface="Marker Felt" charset="0"/>
              </a:defRPr>
            </a:lvl7pPr>
            <a:lvl8pPr marL="4003675" indent="-587375" algn="l" rtl="0" fontAlgn="base">
              <a:spcBef>
                <a:spcPts val="2800"/>
              </a:spcBef>
              <a:spcAft>
                <a:spcPct val="0"/>
              </a:spcAft>
              <a:buSzPct val="77000"/>
              <a:buChar char="•"/>
              <a:defRPr sz="4600">
                <a:solidFill>
                  <a:srgbClr val="737373"/>
                </a:solidFill>
                <a:latin typeface="+mn-lt"/>
                <a:ea typeface="+mn-ea"/>
                <a:cs typeface="+mn-cs"/>
                <a:sym typeface="Marker Felt" charset="0"/>
              </a:defRPr>
            </a:lvl8pPr>
            <a:lvl9pPr marL="4460875" indent="-587375" algn="l" rtl="0" fontAlgn="base">
              <a:spcBef>
                <a:spcPts val="2800"/>
              </a:spcBef>
              <a:spcAft>
                <a:spcPct val="0"/>
              </a:spcAft>
              <a:buSzPct val="77000"/>
              <a:buChar char="•"/>
              <a:defRPr sz="4600">
                <a:solidFill>
                  <a:srgbClr val="737373"/>
                </a:solidFill>
                <a:latin typeface="+mn-lt"/>
                <a:ea typeface="+mn-ea"/>
                <a:cs typeface="+mn-cs"/>
                <a:sym typeface="Marker Felt" charset="0"/>
              </a:defRPr>
            </a:lvl9pPr>
          </a:lstStyle>
          <a:p>
            <a:pPr algn="ctr" eaLnBrk="1" hangingPunct="1">
              <a:buFont typeface="Wingdings" pitchFamily="2" charset="2"/>
              <a:buNone/>
              <a:defRPr/>
            </a:pPr>
            <a:r>
              <a:rPr lang="en-US" sz="2800" b="1" dirty="0">
                <a:solidFill>
                  <a:schemeClr val="accent1">
                    <a:lumMod val="60000"/>
                    <a:lumOff val="40000"/>
                  </a:schemeClr>
                </a:solidFill>
              </a:rPr>
              <a:t>Compound</a:t>
            </a:r>
          </a:p>
          <a:p>
            <a:pPr eaLnBrk="1" hangingPunct="1">
              <a:buSzPct val="70000"/>
              <a:buFont typeface="Wingdings" pitchFamily="2" charset="2"/>
              <a:buChar char="n"/>
              <a:defRPr/>
            </a:pPr>
            <a:r>
              <a:rPr lang="en-US" sz="2200" b="1" dirty="0"/>
              <a:t>2 or more different elements combined in a fixed ratio</a:t>
            </a:r>
          </a:p>
          <a:p>
            <a:pPr eaLnBrk="1" hangingPunct="1">
              <a:buSzPct val="70000"/>
              <a:buFont typeface="Wingdings" pitchFamily="2" charset="2"/>
              <a:buChar char="n"/>
              <a:defRPr/>
            </a:pPr>
            <a:r>
              <a:rPr lang="en-US" sz="2200" b="1" dirty="0"/>
              <a:t>Ex. H</a:t>
            </a:r>
            <a:r>
              <a:rPr lang="en-US" sz="2200" b="1" baseline="-25000" dirty="0"/>
              <a:t>2</a:t>
            </a:r>
            <a:r>
              <a:rPr lang="en-US" sz="2200" b="1" dirty="0"/>
              <a:t>O, CO</a:t>
            </a:r>
            <a:r>
              <a:rPr lang="en-US" sz="2200" b="1" baseline="-25000" dirty="0"/>
              <a:t>2</a:t>
            </a:r>
          </a:p>
          <a:p>
            <a:pPr eaLnBrk="1" hangingPunct="1">
              <a:buSzPct val="70000"/>
              <a:buFont typeface="Wingdings" pitchFamily="2" charset="2"/>
              <a:buChar char="n"/>
              <a:defRPr/>
            </a:pPr>
            <a:r>
              <a:rPr lang="en-US" sz="2200" b="1" dirty="0" smtClean="0"/>
              <a:t>Smallest unit = Molecules- group of atoms bonded together</a:t>
            </a:r>
            <a:endParaRPr lang="en-US" sz="2200" b="1" dirty="0"/>
          </a:p>
          <a:p>
            <a:pPr algn="ctr" eaLnBrk="1" hangingPunct="1">
              <a:buFont typeface="Wingdings" pitchFamily="2" charset="2"/>
              <a:buNone/>
              <a:defRPr/>
            </a:pPr>
            <a:endParaRPr lang="en-US" sz="2800" b="1" dirty="0"/>
          </a:p>
        </p:txBody>
      </p:sp>
      <p:pic>
        <p:nvPicPr>
          <p:cNvPr id="7" name="Picture 2" descr="02_03_CompoundProperties-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6766" y="160735"/>
            <a:ext cx="4028405" cy="2122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4601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Remember...</a:t>
            </a:r>
          </a:p>
        </p:txBody>
      </p:sp>
      <p:sp>
        <p:nvSpPr>
          <p:cNvPr id="26626" name="Rectangle 2"/>
          <p:cNvSpPr>
            <a:spLocks noChangeArrowheads="1"/>
          </p:cNvSpPr>
          <p:nvPr>
            <p:ph type="body" idx="1"/>
          </p:nvPr>
        </p:nvSpPr>
        <p:spPr/>
        <p:txBody>
          <a:bodyPr/>
          <a:lstStyle/>
          <a:p>
            <a:pPr marL="636218">
              <a:buBlip>
                <a:blip r:embed="rId2"/>
              </a:buBlip>
            </a:pPr>
            <a:r>
              <a:rPr lang="en-US">
                <a:latin typeface="Marker Felt" charset="0"/>
                <a:ea typeface="ヒラギノ明朝 ProN W3" charset="0"/>
                <a:cs typeface="ヒラギノ明朝 ProN W3" charset="0"/>
              </a:rPr>
              <a:t>It is important to remember that atoms are always trying to become stable.</a:t>
            </a:r>
          </a:p>
          <a:p>
            <a:pPr marL="636218">
              <a:buBlip>
                <a:blip r:embed="rId2"/>
              </a:buBlip>
            </a:pPr>
            <a:r>
              <a:rPr lang="en-US">
                <a:latin typeface="Marker Felt" charset="0"/>
                <a:ea typeface="ヒラギノ明朝 ProN W3" charset="0"/>
                <a:cs typeface="ヒラギノ明朝 ProN W3" charset="0"/>
              </a:rPr>
              <a:t>They become stable by having a full outer electron orbital. </a:t>
            </a:r>
          </a:p>
        </p:txBody>
      </p:sp>
    </p:spTree>
    <p:extLst>
      <p:ext uri="{BB962C8B-B14F-4D97-AF65-F5344CB8AC3E}">
        <p14:creationId xmlns:p14="http://schemas.microsoft.com/office/powerpoint/2010/main" val="19468689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9" name="Group 1"/>
          <p:cNvGrpSpPr>
            <a:grpSpLocks/>
          </p:cNvGrpSpPr>
          <p:nvPr/>
        </p:nvGrpSpPr>
        <p:grpSpPr bwMode="auto">
          <a:xfrm>
            <a:off x="5072063" y="1741289"/>
            <a:ext cx="2964656" cy="4286250"/>
            <a:chOff x="0" y="0"/>
            <a:chExt cx="2656" cy="3840"/>
          </a:xfrm>
        </p:grpSpPr>
        <p:pic>
          <p:nvPicPr>
            <p:cNvPr id="27654" name="Picture 2"/>
            <p:cNvPicPr>
              <a:picLocks noChangeAspect="1" noChangeArrowheads="1"/>
            </p:cNvPicPr>
            <p:nvPr/>
          </p:nvPicPr>
          <p:blipFill>
            <a:blip r:embed="rId2">
              <a:extLst>
                <a:ext uri="{28A0092B-C50C-407E-A947-70E740481C1C}">
                  <a14:useLocalDpi xmlns:a14="http://schemas.microsoft.com/office/drawing/2010/main" val="0"/>
                </a:ext>
              </a:extLst>
            </a:blip>
            <a:srcRect l="4056" t="15623" r="4024" b="16760"/>
            <a:stretch>
              <a:fillRect/>
            </a:stretch>
          </p:blipFill>
          <p:spPr bwMode="auto">
            <a:xfrm>
              <a:off x="0" y="232"/>
              <a:ext cx="2656" cy="3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7655"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 y="0"/>
              <a:ext cx="2640" cy="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27650" name="Rectangle 4"/>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Electron Orbitals</a:t>
            </a:r>
          </a:p>
        </p:txBody>
      </p:sp>
      <p:sp>
        <p:nvSpPr>
          <p:cNvPr id="27651" name="Rectangle 5"/>
          <p:cNvSpPr>
            <a:spLocks noChangeArrowheads="1"/>
          </p:cNvSpPr>
          <p:nvPr>
            <p:ph type="body" idx="1"/>
          </p:nvPr>
        </p:nvSpPr>
        <p:spPr>
          <a:xfrm>
            <a:off x="457200" y="1600200"/>
            <a:ext cx="4623793" cy="4525963"/>
          </a:xfrm>
        </p:spPr>
        <p:txBody>
          <a:bodyPr>
            <a:normAutofit fontScale="92500"/>
          </a:bodyPr>
          <a:lstStyle/>
          <a:p>
            <a:pPr marL="584874">
              <a:buBlip>
                <a:blip r:embed="rId4"/>
              </a:buBlip>
            </a:pPr>
            <a:r>
              <a:rPr lang="en-US" dirty="0">
                <a:latin typeface="Marker Felt" charset="0"/>
                <a:ea typeface="ヒラギノ明朝 ProN W3" charset="0"/>
                <a:cs typeface="ヒラギノ明朝 ProN W3" charset="0"/>
              </a:rPr>
              <a:t>Small atoms like hydrogen and helium have a single orbital that holds 2 electrons</a:t>
            </a:r>
          </a:p>
          <a:p>
            <a:pPr marL="584874">
              <a:buBlip>
                <a:blip r:embed="rId4"/>
              </a:buBlip>
            </a:pPr>
            <a:r>
              <a:rPr lang="en-US" dirty="0">
                <a:latin typeface="Marker Felt" charset="0"/>
                <a:ea typeface="ヒラギノ明朝 ProN W3" charset="0"/>
                <a:cs typeface="ヒラギノ明朝 ProN W3" charset="0"/>
              </a:rPr>
              <a:t>Larger atoms can hold 8 electrons in their outer orbital. This is called an octet.</a:t>
            </a:r>
          </a:p>
        </p:txBody>
      </p:sp>
      <p:pic>
        <p:nvPicPr>
          <p:cNvPr id="2765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5336" y="2527102"/>
            <a:ext cx="2009180" cy="179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7653" name="Rectangle 7"/>
          <p:cNvSpPr>
            <a:spLocks/>
          </p:cNvSpPr>
          <p:nvPr/>
        </p:nvSpPr>
        <p:spPr bwMode="auto">
          <a:xfrm>
            <a:off x="5280794" y="4536281"/>
            <a:ext cx="2553891" cy="125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a:solidFill>
                  <a:schemeClr val="tx1"/>
                </a:solidFill>
                <a:cs typeface="Marker Felt" charset="0"/>
              </a:rPr>
              <a:t>Helium has a </a:t>
            </a:r>
          </a:p>
          <a:p>
            <a:r>
              <a:rPr lang="en-US">
                <a:solidFill>
                  <a:schemeClr val="tx1"/>
                </a:solidFill>
                <a:cs typeface="Marker Felt" charset="0"/>
              </a:rPr>
              <a:t>complete outer orbital</a:t>
            </a:r>
          </a:p>
        </p:txBody>
      </p:sp>
    </p:spTree>
    <p:extLst>
      <p:ext uri="{BB962C8B-B14F-4D97-AF65-F5344CB8AC3E}">
        <p14:creationId xmlns:p14="http://schemas.microsoft.com/office/powerpoint/2010/main" val="3721095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1"/>
          <p:cNvGrpSpPr>
            <a:grpSpLocks/>
          </p:cNvGrpSpPr>
          <p:nvPr/>
        </p:nvGrpSpPr>
        <p:grpSpPr bwMode="auto">
          <a:xfrm>
            <a:off x="2357438" y="1509117"/>
            <a:ext cx="4429125" cy="3598664"/>
            <a:chOff x="0" y="0"/>
            <a:chExt cx="3968" cy="3224"/>
          </a:xfrm>
        </p:grpSpPr>
        <p:pic>
          <p:nvPicPr>
            <p:cNvPr id="28678" name="Picture 2"/>
            <p:cNvPicPr>
              <a:picLocks noChangeAspect="1" noChangeArrowheads="1"/>
            </p:cNvPicPr>
            <p:nvPr/>
          </p:nvPicPr>
          <p:blipFill>
            <a:blip r:embed="rId2">
              <a:extLst>
                <a:ext uri="{28A0092B-C50C-407E-A947-70E740481C1C}">
                  <a14:useLocalDpi xmlns:a14="http://schemas.microsoft.com/office/drawing/2010/main" val="0"/>
                </a:ext>
              </a:extLst>
            </a:blip>
            <a:srcRect l="27567" t="19939" r="27397" b="19939"/>
            <a:stretch>
              <a:fillRect/>
            </a:stretch>
          </p:blipFill>
          <p:spPr bwMode="auto">
            <a:xfrm>
              <a:off x="0" y="208"/>
              <a:ext cx="3968" cy="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8679"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 y="0"/>
              <a:ext cx="3952" cy="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28674" name="Rectangle 4"/>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Orbitals</a:t>
            </a:r>
          </a:p>
        </p:txBody>
      </p:sp>
      <p:sp>
        <p:nvSpPr>
          <p:cNvPr id="28675" name="Rectangle 5"/>
          <p:cNvSpPr>
            <a:spLocks/>
          </p:cNvSpPr>
          <p:nvPr/>
        </p:nvSpPr>
        <p:spPr bwMode="auto">
          <a:xfrm>
            <a:off x="2615283" y="4031485"/>
            <a:ext cx="25263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a:solidFill>
                  <a:schemeClr val="tx1"/>
                </a:solidFill>
                <a:cs typeface="Marker Felt" charset="0"/>
              </a:rPr>
              <a:t>Neon has a complete octet </a:t>
            </a:r>
          </a:p>
          <a:p>
            <a:r>
              <a:rPr lang="en-US">
                <a:solidFill>
                  <a:schemeClr val="tx1"/>
                </a:solidFill>
                <a:cs typeface="Marker Felt" charset="0"/>
              </a:rPr>
              <a:t>(an outer orbital that can </a:t>
            </a:r>
          </a:p>
          <a:p>
            <a:r>
              <a:rPr lang="en-US">
                <a:solidFill>
                  <a:schemeClr val="tx1"/>
                </a:solidFill>
                <a:cs typeface="Marker Felt" charset="0"/>
              </a:rPr>
              <a:t>hold eight electrons)</a:t>
            </a:r>
          </a:p>
        </p:txBody>
      </p:sp>
      <p:pic>
        <p:nvPicPr>
          <p:cNvPr id="2867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5453" y="1910953"/>
            <a:ext cx="1884164" cy="188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8677" name="Rectangle 7"/>
          <p:cNvSpPr>
            <a:spLocks/>
          </p:cNvSpPr>
          <p:nvPr/>
        </p:nvSpPr>
        <p:spPr bwMode="auto">
          <a:xfrm>
            <a:off x="2736949" y="754469"/>
            <a:ext cx="2375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a:solidFill>
                  <a:schemeClr val="tx1"/>
                </a:solidFill>
                <a:cs typeface="Marker Felt" charset="0"/>
              </a:rPr>
              <a:t>Draw neon in your notes:</a:t>
            </a:r>
          </a:p>
        </p:txBody>
      </p:sp>
    </p:spTree>
    <p:extLst>
      <p:ext uri="{BB962C8B-B14F-4D97-AF65-F5344CB8AC3E}">
        <p14:creationId xmlns:p14="http://schemas.microsoft.com/office/powerpoint/2010/main" val="20368897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Misconceptions</a:t>
            </a:r>
            <a:endParaRPr lang="en-US" dirty="0"/>
          </a:p>
        </p:txBody>
      </p:sp>
      <p:sp>
        <p:nvSpPr>
          <p:cNvPr id="3" name="Content Placeholder 2"/>
          <p:cNvSpPr>
            <a:spLocks noGrp="1"/>
          </p:cNvSpPr>
          <p:nvPr>
            <p:ph idx="1"/>
          </p:nvPr>
        </p:nvSpPr>
        <p:spPr/>
        <p:txBody>
          <a:bodyPr/>
          <a:lstStyle/>
          <a:p>
            <a:r>
              <a:rPr lang="en-US" dirty="0" smtClean="0"/>
              <a:t>Orbitals are typically depicted as rings surrounding the nucleus – but it would be more accurate to think about a cloud of e- with no set pattern or course.</a:t>
            </a:r>
            <a:endParaRPr lang="en-US" dirty="0"/>
          </a:p>
        </p:txBody>
      </p:sp>
    </p:spTree>
    <p:extLst>
      <p:ext uri="{BB962C8B-B14F-4D97-AF65-F5344CB8AC3E}">
        <p14:creationId xmlns:p14="http://schemas.microsoft.com/office/powerpoint/2010/main" val="28552542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Group 1"/>
          <p:cNvGrpSpPr>
            <a:grpSpLocks/>
          </p:cNvGrpSpPr>
          <p:nvPr/>
        </p:nvGrpSpPr>
        <p:grpSpPr bwMode="auto">
          <a:xfrm>
            <a:off x="196453" y="267891"/>
            <a:ext cx="4429125" cy="3598664"/>
            <a:chOff x="0" y="0"/>
            <a:chExt cx="3968" cy="3224"/>
          </a:xfrm>
        </p:grpSpPr>
        <p:pic>
          <p:nvPicPr>
            <p:cNvPr id="29704" name="Picture 2"/>
            <p:cNvPicPr>
              <a:picLocks noChangeAspect="1" noChangeArrowheads="1"/>
            </p:cNvPicPr>
            <p:nvPr/>
          </p:nvPicPr>
          <p:blipFill>
            <a:blip r:embed="rId2">
              <a:extLst>
                <a:ext uri="{28A0092B-C50C-407E-A947-70E740481C1C}">
                  <a14:useLocalDpi xmlns:a14="http://schemas.microsoft.com/office/drawing/2010/main" val="0"/>
                </a:ext>
              </a:extLst>
            </a:blip>
            <a:srcRect l="12314" r="12280"/>
            <a:stretch>
              <a:fillRect/>
            </a:stretch>
          </p:blipFill>
          <p:spPr bwMode="auto">
            <a:xfrm>
              <a:off x="0" y="208"/>
              <a:ext cx="3968" cy="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9705"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 y="0"/>
              <a:ext cx="3952" cy="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pic>
        <p:nvPicPr>
          <p:cNvPr id="2969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563" y="955476"/>
            <a:ext cx="2678906" cy="2232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9699" name="Rectangle 5"/>
          <p:cNvSpPr>
            <a:spLocks/>
          </p:cNvSpPr>
          <p:nvPr/>
        </p:nvSpPr>
        <p:spPr bwMode="auto">
          <a:xfrm>
            <a:off x="4683621" y="705267"/>
            <a:ext cx="214545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a:solidFill>
                  <a:schemeClr val="tx1"/>
                </a:solidFill>
                <a:cs typeface="Marker Felt" charset="0"/>
              </a:rPr>
              <a:t>Carbon has 4 electrons </a:t>
            </a:r>
          </a:p>
          <a:p>
            <a:r>
              <a:rPr lang="en-US">
                <a:solidFill>
                  <a:schemeClr val="tx1"/>
                </a:solidFill>
                <a:cs typeface="Marker Felt" charset="0"/>
              </a:rPr>
              <a:t>in its outer orbital</a:t>
            </a:r>
          </a:p>
        </p:txBody>
      </p:sp>
      <p:sp>
        <p:nvSpPr>
          <p:cNvPr id="29700" name="Rectangle 6"/>
          <p:cNvSpPr>
            <a:spLocks/>
          </p:cNvSpPr>
          <p:nvPr/>
        </p:nvSpPr>
        <p:spPr bwMode="auto">
          <a:xfrm>
            <a:off x="971104" y="3937992"/>
            <a:ext cx="2875359" cy="125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dirty="0">
                <a:solidFill>
                  <a:schemeClr val="tx1"/>
                </a:solidFill>
                <a:cs typeface="Marker Felt" charset="0"/>
              </a:rPr>
              <a:t>Carbon will form bonds </a:t>
            </a:r>
            <a:r>
              <a:rPr lang="en-US" dirty="0" smtClean="0">
                <a:cs typeface="Marker Felt" charset="0"/>
              </a:rPr>
              <a:t>and</a:t>
            </a:r>
            <a:r>
              <a:rPr lang="en-US" dirty="0" smtClean="0">
                <a:solidFill>
                  <a:schemeClr val="tx1"/>
                </a:solidFill>
                <a:cs typeface="Marker Felt" charset="0"/>
              </a:rPr>
              <a:t> </a:t>
            </a:r>
            <a:r>
              <a:rPr lang="en-US" dirty="0">
                <a:solidFill>
                  <a:schemeClr val="tx1"/>
                </a:solidFill>
                <a:cs typeface="Marker Felt" charset="0"/>
              </a:rPr>
              <a:t>fill the octet.</a:t>
            </a:r>
          </a:p>
        </p:txBody>
      </p:sp>
      <p:grpSp>
        <p:nvGrpSpPr>
          <p:cNvPr id="29701" name="Group 7"/>
          <p:cNvGrpSpPr>
            <a:grpSpLocks/>
          </p:cNvGrpSpPr>
          <p:nvPr/>
        </p:nvGrpSpPr>
        <p:grpSpPr bwMode="auto">
          <a:xfrm>
            <a:off x="4455914" y="1889746"/>
            <a:ext cx="3348633" cy="3589734"/>
            <a:chOff x="0" y="0"/>
            <a:chExt cx="3000" cy="3215"/>
          </a:xfrm>
        </p:grpSpPr>
        <p:pic>
          <p:nvPicPr>
            <p:cNvPr id="2970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8"/>
              <a:ext cx="3000" cy="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9703" name="Picture 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 y="0"/>
              <a:ext cx="2984" cy="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6567456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3 Types of Bonding</a:t>
            </a:r>
          </a:p>
        </p:txBody>
      </p:sp>
      <p:sp>
        <p:nvSpPr>
          <p:cNvPr id="30722" name="Rectangle 2"/>
          <p:cNvSpPr>
            <a:spLocks noChangeArrowheads="1"/>
          </p:cNvSpPr>
          <p:nvPr>
            <p:ph type="body" idx="1"/>
          </p:nvPr>
        </p:nvSpPr>
        <p:spPr/>
        <p:txBody>
          <a:bodyPr/>
          <a:lstStyle/>
          <a:p>
            <a:pPr marL="636218">
              <a:buBlip>
                <a:blip r:embed="rId2"/>
              </a:buBlip>
            </a:pPr>
            <a:r>
              <a:rPr lang="en-US" dirty="0" smtClean="0">
                <a:latin typeface="Marker Felt" charset="0"/>
                <a:ea typeface="ヒラギノ明朝 ProN W3" charset="0"/>
                <a:cs typeface="ヒラギノ明朝 ProN W3" charset="0"/>
              </a:rPr>
              <a:t>Ionic bonding</a:t>
            </a:r>
          </a:p>
          <a:p>
            <a:pPr marL="636218">
              <a:buBlip>
                <a:blip r:embed="rId2"/>
              </a:buBlip>
            </a:pPr>
            <a:r>
              <a:rPr lang="en-US" dirty="0" smtClean="0">
                <a:latin typeface="Marker Felt" charset="0"/>
                <a:ea typeface="ヒラギノ明朝 ProN W3" charset="0"/>
                <a:cs typeface="ヒラギノ明朝 ProN W3" charset="0"/>
              </a:rPr>
              <a:t>Covalent </a:t>
            </a:r>
            <a:r>
              <a:rPr lang="en-US" dirty="0">
                <a:latin typeface="Marker Felt" charset="0"/>
                <a:ea typeface="ヒラギノ明朝 ProN W3" charset="0"/>
                <a:cs typeface="ヒラギノ明朝 ProN W3" charset="0"/>
              </a:rPr>
              <a:t>Bonding</a:t>
            </a:r>
          </a:p>
          <a:p>
            <a:pPr marL="636218">
              <a:buBlip>
                <a:blip r:embed="rId2"/>
              </a:buBlip>
            </a:pPr>
            <a:r>
              <a:rPr lang="en-US" dirty="0" smtClean="0">
                <a:latin typeface="Marker Felt" charset="0"/>
                <a:ea typeface="ヒラギノ明朝 ProN W3" charset="0"/>
                <a:cs typeface="ヒラギノ明朝 ProN W3" charset="0"/>
              </a:rPr>
              <a:t>Hydrogen Bonding</a:t>
            </a:r>
          </a:p>
          <a:p>
            <a:pPr marL="636218">
              <a:buBlip>
                <a:blip r:embed="rId2"/>
              </a:buBlip>
            </a:pPr>
            <a:r>
              <a:rPr lang="en-US" dirty="0" smtClean="0">
                <a:latin typeface="Marker Felt" charset="0"/>
                <a:ea typeface="ヒラギノ明朝 ProN W3" charset="0"/>
                <a:cs typeface="ヒラギノ明朝 ProN W3" charset="0"/>
              </a:rPr>
              <a:t>Van der Waals interactions</a:t>
            </a:r>
            <a:endParaRPr lang="en-US" dirty="0">
              <a:latin typeface="Marker Felt" charset="0"/>
              <a:ea typeface="ヒラギノ明朝 ProN W3" charset="0"/>
              <a:cs typeface="ヒラギノ明朝 ProN W3" charset="0"/>
            </a:endParaRPr>
          </a:p>
          <a:p>
            <a:pPr marL="1261274" lvl="2">
              <a:buBlip>
                <a:blip r:embed="rId2"/>
              </a:buBlip>
            </a:pPr>
            <a:r>
              <a:rPr lang="en-US" dirty="0">
                <a:latin typeface="Marker Felt" charset="0"/>
                <a:ea typeface="ヒラギノ明朝 ProN W3" charset="0"/>
                <a:cs typeface="ヒラギノ明朝 ProN W3" charset="0"/>
              </a:rPr>
              <a:t>Each type of bonding is very specific.</a:t>
            </a:r>
          </a:p>
        </p:txBody>
      </p:sp>
    </p:spTree>
    <p:extLst>
      <p:ext uri="{BB962C8B-B14F-4D97-AF65-F5344CB8AC3E}">
        <p14:creationId xmlns:p14="http://schemas.microsoft.com/office/powerpoint/2010/main" val="14410919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Ionic Bonding</a:t>
            </a:r>
          </a:p>
        </p:txBody>
      </p:sp>
      <p:sp>
        <p:nvSpPr>
          <p:cNvPr id="34818" name="Rectangle 2"/>
          <p:cNvSpPr>
            <a:spLocks noChangeArrowheads="1"/>
          </p:cNvSpPr>
          <p:nvPr>
            <p:ph type="body" idx="1"/>
          </p:nvPr>
        </p:nvSpPr>
        <p:spPr>
          <a:xfrm>
            <a:off x="892969" y="1946672"/>
            <a:ext cx="7358063" cy="4973836"/>
          </a:xfrm>
        </p:spPr>
        <p:txBody>
          <a:bodyPr>
            <a:normAutofit fontScale="92500"/>
          </a:bodyPr>
          <a:lstStyle/>
          <a:p>
            <a:pPr marL="636218">
              <a:buBlip>
                <a:blip r:embed="rId2"/>
              </a:buBlip>
            </a:pPr>
            <a:r>
              <a:rPr lang="en-US">
                <a:latin typeface="Marker Felt" charset="0"/>
                <a:ea typeface="ヒラギノ明朝 ProN W3" charset="0"/>
                <a:cs typeface="ヒラギノ明朝 ProN W3" charset="0"/>
              </a:rPr>
              <a:t>Ionic bonding occurs between charged particles. An ion is a charged particle.</a:t>
            </a:r>
          </a:p>
          <a:p>
            <a:pPr marL="636218">
              <a:buBlip>
                <a:blip r:embed="rId2"/>
              </a:buBlip>
            </a:pPr>
            <a:r>
              <a:rPr lang="en-US">
                <a:latin typeface="Marker Felt" charset="0"/>
                <a:ea typeface="ヒラギノ明朝 ProN W3" charset="0"/>
                <a:cs typeface="ヒラギノ明朝 ProN W3" charset="0"/>
              </a:rPr>
              <a:t>Typically, atoms do not have a charge because the positive charge of the nucleus (protons) and the negative charge surrounding the nucleus (electrons) cancel each other out.</a:t>
            </a:r>
          </a:p>
          <a:p>
            <a:pPr marL="636218">
              <a:buBlip>
                <a:blip r:embed="rId2"/>
              </a:buBlip>
            </a:pPr>
            <a:r>
              <a:rPr lang="en-US">
                <a:latin typeface="Marker Felt" charset="0"/>
                <a:ea typeface="ヒラギノ明朝 ProN W3" charset="0"/>
                <a:cs typeface="ヒラギノ明朝 ProN W3" charset="0"/>
              </a:rPr>
              <a:t>Atoms become charged when they gain or lose an electron. </a:t>
            </a:r>
          </a:p>
        </p:txBody>
      </p:sp>
    </p:spTree>
    <p:extLst>
      <p:ext uri="{BB962C8B-B14F-4D97-AF65-F5344CB8AC3E}">
        <p14:creationId xmlns:p14="http://schemas.microsoft.com/office/powerpoint/2010/main" val="2901708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1" name="Group 1"/>
          <p:cNvGrpSpPr>
            <a:grpSpLocks/>
          </p:cNvGrpSpPr>
          <p:nvPr/>
        </p:nvGrpSpPr>
        <p:grpSpPr bwMode="auto">
          <a:xfrm>
            <a:off x="2357438" y="678656"/>
            <a:ext cx="4429125" cy="3598664"/>
            <a:chOff x="0" y="0"/>
            <a:chExt cx="3968" cy="3224"/>
          </a:xfrm>
        </p:grpSpPr>
        <p:pic>
          <p:nvPicPr>
            <p:cNvPr id="35847" name="Picture 2"/>
            <p:cNvPicPr>
              <a:picLocks noChangeAspect="1" noChangeArrowheads="1"/>
            </p:cNvPicPr>
            <p:nvPr/>
          </p:nvPicPr>
          <p:blipFill>
            <a:blip r:embed="rId2">
              <a:extLst>
                <a:ext uri="{28A0092B-C50C-407E-A947-70E740481C1C}">
                  <a14:useLocalDpi xmlns:a14="http://schemas.microsoft.com/office/drawing/2010/main" val="0"/>
                </a:ext>
              </a:extLst>
            </a:blip>
            <a:srcRect l="27567" t="19939" r="27397" b="19939"/>
            <a:stretch>
              <a:fillRect/>
            </a:stretch>
          </p:blipFill>
          <p:spPr bwMode="auto">
            <a:xfrm>
              <a:off x="0" y="208"/>
              <a:ext cx="3968" cy="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5848"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 y="0"/>
              <a:ext cx="3952" cy="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35842" name="Rectangle 4"/>
          <p:cNvSpPr>
            <a:spLocks noChangeArrowheads="1"/>
          </p:cNvSpPr>
          <p:nvPr>
            <p:ph type="title"/>
          </p:nvPr>
        </p:nvSpPr>
        <p:spPr/>
        <p:txBody>
          <a:bodyPr/>
          <a:lstStyle/>
          <a:p>
            <a:pPr eaLnBrk="1" hangingPunct="1"/>
            <a:r>
              <a:rPr lang="en-US" dirty="0">
                <a:latin typeface="Marker Felt" charset="0"/>
                <a:ea typeface="ヒラギノ明朝 ProN W3" charset="0"/>
                <a:cs typeface="ヒラギノ明朝 ProN W3" charset="0"/>
              </a:rPr>
              <a:t>Ions</a:t>
            </a:r>
          </a:p>
        </p:txBody>
      </p:sp>
      <p:pic>
        <p:nvPicPr>
          <p:cNvPr id="3584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2211" y="1169789"/>
            <a:ext cx="2340695" cy="262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5844" name="Rectangle 6"/>
          <p:cNvSpPr>
            <a:spLocks/>
          </p:cNvSpPr>
          <p:nvPr/>
        </p:nvSpPr>
        <p:spPr bwMode="auto">
          <a:xfrm>
            <a:off x="1571625" y="4471312"/>
            <a:ext cx="6000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p>
            <a:r>
              <a:rPr lang="en-US" dirty="0">
                <a:solidFill>
                  <a:schemeClr val="tx1"/>
                </a:solidFill>
                <a:cs typeface="Marker Felt" charset="0"/>
              </a:rPr>
              <a:t>A positively charged </a:t>
            </a:r>
            <a:r>
              <a:rPr lang="en-US" dirty="0" smtClean="0">
                <a:solidFill>
                  <a:schemeClr val="tx1"/>
                </a:solidFill>
                <a:cs typeface="Marker Felt" charset="0"/>
              </a:rPr>
              <a:t>ion = </a:t>
            </a:r>
            <a:r>
              <a:rPr lang="en-US" dirty="0" err="1" smtClean="0">
                <a:solidFill>
                  <a:schemeClr val="tx1"/>
                </a:solidFill>
                <a:cs typeface="Marker Felt" charset="0"/>
              </a:rPr>
              <a:t>cation</a:t>
            </a:r>
            <a:endParaRPr lang="en-US" dirty="0">
              <a:solidFill>
                <a:schemeClr val="tx1"/>
              </a:solidFill>
              <a:cs typeface="Marker Felt" charset="0"/>
            </a:endParaRPr>
          </a:p>
        </p:txBody>
      </p:sp>
      <p:sp>
        <p:nvSpPr>
          <p:cNvPr id="35845" name="Rectangle 7"/>
          <p:cNvSpPr>
            <a:spLocks/>
          </p:cNvSpPr>
          <p:nvPr/>
        </p:nvSpPr>
        <p:spPr bwMode="auto">
          <a:xfrm>
            <a:off x="6107799" y="910828"/>
            <a:ext cx="292915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dirty="0">
                <a:solidFill>
                  <a:schemeClr val="tx1"/>
                </a:solidFill>
                <a:cs typeface="Marker Felt" charset="0"/>
              </a:rPr>
              <a:t>Sodium (Na) begins with:</a:t>
            </a:r>
          </a:p>
          <a:p>
            <a:r>
              <a:rPr lang="en-US" dirty="0">
                <a:solidFill>
                  <a:schemeClr val="tx1"/>
                </a:solidFill>
                <a:cs typeface="Marker Felt" charset="0"/>
              </a:rPr>
              <a:t> 11e- (-1 charge) = -11</a:t>
            </a:r>
          </a:p>
          <a:p>
            <a:r>
              <a:rPr lang="en-US" u="sng" dirty="0">
                <a:solidFill>
                  <a:schemeClr val="tx1"/>
                </a:solidFill>
                <a:cs typeface="Marker Felt" charset="0"/>
              </a:rPr>
              <a:t>11 protons (+1 charge) = +11</a:t>
            </a:r>
          </a:p>
          <a:p>
            <a:r>
              <a:rPr lang="en-US" dirty="0">
                <a:solidFill>
                  <a:schemeClr val="tx1"/>
                </a:solidFill>
                <a:cs typeface="Marker Felt" charset="0"/>
              </a:rPr>
              <a:t>no overall charge</a:t>
            </a:r>
          </a:p>
        </p:txBody>
      </p:sp>
      <p:sp>
        <p:nvSpPr>
          <p:cNvPr id="35846" name="Rectangle 8"/>
          <p:cNvSpPr>
            <a:spLocks/>
          </p:cNvSpPr>
          <p:nvPr/>
        </p:nvSpPr>
        <p:spPr bwMode="auto">
          <a:xfrm>
            <a:off x="457200" y="1535906"/>
            <a:ext cx="2813902"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dirty="0">
                <a:solidFill>
                  <a:schemeClr val="tx1"/>
                </a:solidFill>
                <a:cs typeface="Marker Felt" charset="0"/>
              </a:rPr>
              <a:t>When sodium loses an electron it then has 10e-, but still has 11 protons. It will now have an overall positive charge.</a:t>
            </a:r>
          </a:p>
        </p:txBody>
      </p:sp>
    </p:spTree>
    <p:extLst>
      <p:ext uri="{BB962C8B-B14F-4D97-AF65-F5344CB8AC3E}">
        <p14:creationId xmlns:p14="http://schemas.microsoft.com/office/powerpoint/2010/main" val="30140712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1"/>
          <p:cNvGrpSpPr>
            <a:grpSpLocks/>
          </p:cNvGrpSpPr>
          <p:nvPr/>
        </p:nvGrpSpPr>
        <p:grpSpPr bwMode="auto">
          <a:xfrm>
            <a:off x="2357438" y="678656"/>
            <a:ext cx="4429125" cy="3598664"/>
            <a:chOff x="0" y="0"/>
            <a:chExt cx="3968" cy="3224"/>
          </a:xfrm>
        </p:grpSpPr>
        <p:pic>
          <p:nvPicPr>
            <p:cNvPr id="36871" name="Picture 2"/>
            <p:cNvPicPr>
              <a:picLocks noChangeAspect="1" noChangeArrowheads="1"/>
            </p:cNvPicPr>
            <p:nvPr/>
          </p:nvPicPr>
          <p:blipFill>
            <a:blip r:embed="rId2">
              <a:extLst>
                <a:ext uri="{28A0092B-C50C-407E-A947-70E740481C1C}">
                  <a14:useLocalDpi xmlns:a14="http://schemas.microsoft.com/office/drawing/2010/main" val="0"/>
                </a:ext>
              </a:extLst>
            </a:blip>
            <a:srcRect l="27567" t="19939" r="27397" b="19939"/>
            <a:stretch>
              <a:fillRect/>
            </a:stretch>
          </p:blipFill>
          <p:spPr bwMode="auto">
            <a:xfrm>
              <a:off x="0" y="208"/>
              <a:ext cx="3968" cy="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687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 y="0"/>
              <a:ext cx="3952" cy="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36866" name="Rectangle 4"/>
          <p:cNvSpPr>
            <a:spLocks noChangeArrowheads="1"/>
          </p:cNvSpPr>
          <p:nvPr>
            <p:ph type="title"/>
          </p:nvPr>
        </p:nvSpPr>
        <p:spPr/>
        <p:txBody>
          <a:bodyPr/>
          <a:lstStyle/>
          <a:p>
            <a:pPr eaLnBrk="1" hangingPunct="1"/>
            <a:r>
              <a:rPr lang="en-US" dirty="0">
                <a:latin typeface="Marker Felt" charset="0"/>
                <a:ea typeface="ヒラギノ明朝 ProN W3" charset="0"/>
                <a:cs typeface="ヒラギノ明朝 ProN W3" charset="0"/>
              </a:rPr>
              <a:t>Ions</a:t>
            </a:r>
          </a:p>
        </p:txBody>
      </p:sp>
      <p:pic>
        <p:nvPicPr>
          <p:cNvPr id="3686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6766" y="1259086"/>
            <a:ext cx="3750469" cy="1937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6868" name="Rectangle 6"/>
          <p:cNvSpPr>
            <a:spLocks/>
          </p:cNvSpPr>
          <p:nvPr/>
        </p:nvSpPr>
        <p:spPr bwMode="auto">
          <a:xfrm>
            <a:off x="2008973" y="4665672"/>
            <a:ext cx="30484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dirty="0">
                <a:solidFill>
                  <a:schemeClr val="tx1"/>
                </a:solidFill>
                <a:cs typeface="Marker Felt" charset="0"/>
              </a:rPr>
              <a:t>A negatively charged </a:t>
            </a:r>
            <a:r>
              <a:rPr lang="en-US" dirty="0" smtClean="0">
                <a:solidFill>
                  <a:schemeClr val="tx1"/>
                </a:solidFill>
                <a:cs typeface="Marker Felt" charset="0"/>
              </a:rPr>
              <a:t>ion = anion</a:t>
            </a:r>
            <a:endParaRPr lang="en-US" dirty="0">
              <a:solidFill>
                <a:schemeClr val="tx1"/>
              </a:solidFill>
              <a:cs typeface="Marker Felt" charset="0"/>
            </a:endParaRPr>
          </a:p>
        </p:txBody>
      </p:sp>
      <p:sp>
        <p:nvSpPr>
          <p:cNvPr id="36869" name="Rectangle 7"/>
          <p:cNvSpPr>
            <a:spLocks/>
          </p:cNvSpPr>
          <p:nvPr/>
        </p:nvSpPr>
        <p:spPr bwMode="auto">
          <a:xfrm>
            <a:off x="419695" y="348258"/>
            <a:ext cx="2598539" cy="125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a:solidFill>
                  <a:schemeClr val="tx1"/>
                </a:solidFill>
                <a:cs typeface="Marker Felt" charset="0"/>
              </a:rPr>
              <a:t>Chlorine begins with 17 protons and 17e-. </a:t>
            </a:r>
          </a:p>
        </p:txBody>
      </p:sp>
      <p:sp>
        <p:nvSpPr>
          <p:cNvPr id="36870" name="Rectangle 8"/>
          <p:cNvSpPr>
            <a:spLocks/>
          </p:cNvSpPr>
          <p:nvPr/>
        </p:nvSpPr>
        <p:spPr bwMode="auto">
          <a:xfrm>
            <a:off x="6340078" y="1768078"/>
            <a:ext cx="2652117" cy="203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dirty="0">
                <a:solidFill>
                  <a:schemeClr val="tx1"/>
                </a:solidFill>
                <a:cs typeface="Marker Felt" charset="0"/>
              </a:rPr>
              <a:t>When chlorine gains an e-, it has one more e- than it has a proton in the nucleus </a:t>
            </a:r>
          </a:p>
        </p:txBody>
      </p:sp>
    </p:spTree>
    <p:extLst>
      <p:ext uri="{BB962C8B-B14F-4D97-AF65-F5344CB8AC3E}">
        <p14:creationId xmlns:p14="http://schemas.microsoft.com/office/powerpoint/2010/main" val="19204398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89" name="Group 1"/>
          <p:cNvGrpSpPr>
            <a:grpSpLocks/>
          </p:cNvGrpSpPr>
          <p:nvPr/>
        </p:nvGrpSpPr>
        <p:grpSpPr bwMode="auto">
          <a:xfrm>
            <a:off x="4670227" y="482203"/>
            <a:ext cx="4143375" cy="5732859"/>
            <a:chOff x="0" y="0"/>
            <a:chExt cx="3712" cy="5136"/>
          </a:xfrm>
        </p:grpSpPr>
        <p:pic>
          <p:nvPicPr>
            <p:cNvPr id="37893" name="Picture 2"/>
            <p:cNvPicPr>
              <a:picLocks noChangeAspect="1" noChangeArrowheads="1"/>
            </p:cNvPicPr>
            <p:nvPr/>
          </p:nvPicPr>
          <p:blipFill>
            <a:blip r:embed="rId2">
              <a:extLst>
                <a:ext uri="{28A0092B-C50C-407E-A947-70E740481C1C}">
                  <a14:useLocalDpi xmlns:a14="http://schemas.microsoft.com/office/drawing/2010/main" val="0"/>
                </a:ext>
              </a:extLst>
            </a:blip>
            <a:srcRect l="4056" t="15623" r="4024" b="16760"/>
            <a:stretch>
              <a:fillRect/>
            </a:stretch>
          </p:blipFill>
          <p:spPr bwMode="auto">
            <a:xfrm>
              <a:off x="0" y="232"/>
              <a:ext cx="3712" cy="4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4"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 y="0"/>
              <a:ext cx="3696" cy="5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37890" name="Rectangle 4"/>
          <p:cNvSpPr>
            <a:spLocks noChangeArrowheads="1"/>
          </p:cNvSpPr>
          <p:nvPr>
            <p:ph type="title"/>
          </p:nvPr>
        </p:nvSpPr>
        <p:spPr>
          <a:xfrm>
            <a:off x="267890" y="-125016"/>
            <a:ext cx="4125516" cy="2321719"/>
          </a:xfrm>
        </p:spPr>
        <p:txBody>
          <a:bodyPr/>
          <a:lstStyle/>
          <a:p>
            <a:pPr eaLnBrk="1" hangingPunct="1"/>
            <a:r>
              <a:rPr lang="en-US">
                <a:latin typeface="Marker Felt" charset="0"/>
                <a:ea typeface="ヒラギノ明朝 ProN W3" charset="0"/>
                <a:cs typeface="ヒラギノ明朝 ProN W3" charset="0"/>
              </a:rPr>
              <a:t>Ionic Bonding</a:t>
            </a:r>
          </a:p>
        </p:txBody>
      </p:sp>
      <p:pic>
        <p:nvPicPr>
          <p:cNvPr id="3789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3531" y="1393031"/>
            <a:ext cx="2696766" cy="406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7892" name="Rectangle 6"/>
          <p:cNvSpPr>
            <a:spLocks noChangeArrowheads="1"/>
          </p:cNvSpPr>
          <p:nvPr>
            <p:ph type="body" idx="1"/>
          </p:nvPr>
        </p:nvSpPr>
        <p:spPr>
          <a:xfrm>
            <a:off x="267890" y="2134195"/>
            <a:ext cx="4125516" cy="4027289"/>
          </a:xfrm>
        </p:spPr>
        <p:txBody>
          <a:bodyPr>
            <a:normAutofit fontScale="85000" lnSpcReduction="10000"/>
          </a:bodyPr>
          <a:lstStyle/>
          <a:p>
            <a:pPr marL="0" indent="0">
              <a:buNone/>
            </a:pPr>
            <a:r>
              <a:rPr lang="en-US">
                <a:latin typeface="Marker Felt" charset="0"/>
                <a:ea typeface="ヒラギノ明朝 ProN W3" charset="0"/>
                <a:cs typeface="ヒラギノ明朝 ProN W3" charset="0"/>
              </a:rPr>
              <a:t>In order to become stable, sodium will donate an electron to chlorine. This causes both particles to become charged (ions). The positively charged sodium ion and the negatively charged chloride ion are now attracted to each other.</a:t>
            </a:r>
          </a:p>
        </p:txBody>
      </p:sp>
    </p:spTree>
    <p:extLst>
      <p:ext uri="{BB962C8B-B14F-4D97-AF65-F5344CB8AC3E}">
        <p14:creationId xmlns:p14="http://schemas.microsoft.com/office/powerpoint/2010/main" val="36267477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Covalent Bonding</a:t>
            </a:r>
          </a:p>
        </p:txBody>
      </p:sp>
      <p:sp>
        <p:nvSpPr>
          <p:cNvPr id="31746" name="Rectangle 2"/>
          <p:cNvSpPr>
            <a:spLocks noChangeArrowheads="1"/>
          </p:cNvSpPr>
          <p:nvPr>
            <p:ph type="body" idx="1"/>
          </p:nvPr>
        </p:nvSpPr>
        <p:spPr>
          <a:xfrm>
            <a:off x="1756569" y="1240169"/>
            <a:ext cx="5863431" cy="1553831"/>
          </a:xfrm>
        </p:spPr>
        <p:txBody>
          <a:bodyPr>
            <a:normAutofit fontScale="92500"/>
          </a:bodyPr>
          <a:lstStyle/>
          <a:p>
            <a:pPr marL="636218">
              <a:buBlip>
                <a:blip r:embed="rId2"/>
              </a:buBlip>
            </a:pPr>
            <a:r>
              <a:rPr lang="en-US" dirty="0">
                <a:latin typeface="Marker Felt" charset="0"/>
                <a:ea typeface="ヒラギノ明朝 ProN W3" charset="0"/>
                <a:cs typeface="ヒラギノ明朝 ProN W3" charset="0"/>
              </a:rPr>
              <a:t>Covalent bonding occurs when atoms share electrons in order to complete their octet.</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2117" y="3000375"/>
            <a:ext cx="3839766" cy="241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1748" name="Rectangle 4"/>
          <p:cNvSpPr>
            <a:spLocks/>
          </p:cNvSpPr>
          <p:nvPr/>
        </p:nvSpPr>
        <p:spPr bwMode="auto">
          <a:xfrm>
            <a:off x="78135" y="5581055"/>
            <a:ext cx="8974336" cy="46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a:solidFill>
                  <a:schemeClr val="tx1"/>
                </a:solidFill>
                <a:cs typeface="Marker Felt" charset="0"/>
              </a:rPr>
              <a:t>The hydrogens atoms have a complete outer orbital (2 e-).</a:t>
            </a:r>
          </a:p>
        </p:txBody>
      </p:sp>
      <p:sp>
        <p:nvSpPr>
          <p:cNvPr id="31749" name="Rectangle 5"/>
          <p:cNvSpPr>
            <a:spLocks/>
          </p:cNvSpPr>
          <p:nvPr/>
        </p:nvSpPr>
        <p:spPr bwMode="auto">
          <a:xfrm>
            <a:off x="473274" y="6143625"/>
            <a:ext cx="8197453" cy="46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a:solidFill>
                  <a:schemeClr val="tx1"/>
                </a:solidFill>
                <a:cs typeface="Marker Felt" charset="0"/>
              </a:rPr>
              <a:t>The oxygen atom has a complete outer orbital (8 e-).</a:t>
            </a:r>
          </a:p>
        </p:txBody>
      </p:sp>
    </p:spTree>
    <p:extLst>
      <p:ext uri="{BB962C8B-B14F-4D97-AF65-F5344CB8AC3E}">
        <p14:creationId xmlns:p14="http://schemas.microsoft.com/office/powerpoint/2010/main" val="5671639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9564" b="-19564"/>
          <a:stretch>
            <a:fillRect/>
          </a:stretch>
        </p:blipFill>
        <p:spPr bwMode="auto">
          <a:xfrm>
            <a:off x="575733" y="-380999"/>
            <a:ext cx="8111067" cy="4460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495800"/>
            <a:ext cx="7620000" cy="157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 name="TextBox 5"/>
          <p:cNvSpPr txBox="1"/>
          <p:nvPr/>
        </p:nvSpPr>
        <p:spPr>
          <a:xfrm>
            <a:off x="3130384" y="3574590"/>
            <a:ext cx="3415969" cy="707886"/>
          </a:xfrm>
          <a:prstGeom prst="rect">
            <a:avLst/>
          </a:prstGeom>
          <a:noFill/>
        </p:spPr>
        <p:txBody>
          <a:bodyPr wrap="none" rtlCol="0">
            <a:spAutoFit/>
          </a:bodyPr>
          <a:lstStyle/>
          <a:p>
            <a:r>
              <a:rPr lang="en-US" sz="4000" dirty="0" smtClean="0"/>
              <a:t>Covalent bonds</a:t>
            </a:r>
            <a:endParaRPr lang="en-US" sz="4000" dirty="0"/>
          </a:p>
        </p:txBody>
      </p:sp>
    </p:spTree>
    <p:extLst>
      <p:ext uri="{BB962C8B-B14F-4D97-AF65-F5344CB8AC3E}">
        <p14:creationId xmlns:p14="http://schemas.microsoft.com/office/powerpoint/2010/main" val="3170170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Electronegativity</a:t>
            </a:r>
            <a:endParaRPr lang="en-US" dirty="0"/>
          </a:p>
        </p:txBody>
      </p:sp>
      <p:sp>
        <p:nvSpPr>
          <p:cNvPr id="3" name="Content Placeholder 2"/>
          <p:cNvSpPr>
            <a:spLocks noGrp="1"/>
          </p:cNvSpPr>
          <p:nvPr>
            <p:ph idx="1"/>
          </p:nvPr>
        </p:nvSpPr>
        <p:spPr/>
        <p:txBody>
          <a:bodyPr>
            <a:normAutofit fontScale="92500"/>
          </a:bodyPr>
          <a:lstStyle/>
          <a:p>
            <a:r>
              <a:rPr lang="en-US" dirty="0" smtClean="0"/>
              <a:t>Electrons spend more time with larger atoms</a:t>
            </a:r>
          </a:p>
          <a:p>
            <a:endParaRPr lang="en-US" dirty="0"/>
          </a:p>
          <a:p>
            <a:r>
              <a:rPr lang="en-US" dirty="0" smtClean="0"/>
              <a:t>O-H</a:t>
            </a:r>
          </a:p>
          <a:p>
            <a:endParaRPr lang="en-US" dirty="0"/>
          </a:p>
          <a:p>
            <a:r>
              <a:rPr lang="en-US" dirty="0" smtClean="0"/>
              <a:t>N-H</a:t>
            </a:r>
          </a:p>
          <a:p>
            <a:endParaRPr lang="en-US" dirty="0"/>
          </a:p>
          <a:p>
            <a:r>
              <a:rPr lang="en-US" dirty="0" smtClean="0"/>
              <a:t>Uneven distribution of charge = polar</a:t>
            </a:r>
          </a:p>
          <a:p>
            <a:r>
              <a:rPr lang="en-US" dirty="0" smtClean="0"/>
              <a:t>Slight negative charge for larger atoms ( O and N)</a:t>
            </a:r>
            <a:endParaRPr lang="en-US" dirty="0"/>
          </a:p>
        </p:txBody>
      </p:sp>
    </p:spTree>
    <p:extLst>
      <p:ext uri="{BB962C8B-B14F-4D97-AF65-F5344CB8AC3E}">
        <p14:creationId xmlns:p14="http://schemas.microsoft.com/office/powerpoint/2010/main" val="26954393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Polarity</a:t>
            </a:r>
            <a:endParaRPr lang="en-US" dirty="0"/>
          </a:p>
        </p:txBody>
      </p:sp>
      <p:sp>
        <p:nvSpPr>
          <p:cNvPr id="3" name="Content Placeholder 2"/>
          <p:cNvSpPr>
            <a:spLocks noGrp="1"/>
          </p:cNvSpPr>
          <p:nvPr>
            <p:ph idx="1"/>
          </p:nvPr>
        </p:nvSpPr>
        <p:spPr/>
        <p:txBody>
          <a:bodyPr/>
          <a:lstStyle/>
          <a:p>
            <a:r>
              <a:rPr lang="en-US" dirty="0" smtClean="0"/>
              <a:t>Polar covalent bonds create regions of slight positive and negative charge in the molecule, want to interact with other charged substances</a:t>
            </a:r>
          </a:p>
          <a:p>
            <a:endParaRPr lang="en-US" dirty="0"/>
          </a:p>
          <a:p>
            <a:r>
              <a:rPr lang="en-US" dirty="0" smtClean="0"/>
              <a:t>Non-polar covalent bonds do not have a significant difference in charge, don’t want to interact with other charged substances</a:t>
            </a:r>
            <a:endParaRPr lang="en-US" dirty="0"/>
          </a:p>
        </p:txBody>
      </p:sp>
    </p:spTree>
    <p:extLst>
      <p:ext uri="{BB962C8B-B14F-4D97-AF65-F5344CB8AC3E}">
        <p14:creationId xmlns:p14="http://schemas.microsoft.com/office/powerpoint/2010/main" val="4982715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Hydrogen Bonding</a:t>
            </a:r>
          </a:p>
        </p:txBody>
      </p:sp>
      <p:sp>
        <p:nvSpPr>
          <p:cNvPr id="32770" name="Rectangle 2"/>
          <p:cNvSpPr>
            <a:spLocks noChangeArrowheads="1"/>
          </p:cNvSpPr>
          <p:nvPr>
            <p:ph type="body" idx="1"/>
          </p:nvPr>
        </p:nvSpPr>
        <p:spPr>
          <a:xfrm>
            <a:off x="892969" y="1946672"/>
            <a:ext cx="7358063" cy="4884539"/>
          </a:xfrm>
        </p:spPr>
        <p:txBody>
          <a:bodyPr/>
          <a:lstStyle/>
          <a:p>
            <a:pPr marL="636218">
              <a:buBlip>
                <a:blip r:embed="rId2"/>
              </a:buBlip>
            </a:pPr>
            <a:r>
              <a:rPr lang="en-US">
                <a:latin typeface="Marker Felt" charset="0"/>
                <a:ea typeface="ヒラギノ明朝 ProN W3" charset="0"/>
                <a:cs typeface="ヒラギノ明朝 ProN W3" charset="0"/>
              </a:rPr>
              <a:t>Certain molecules like water form weak bonds called hydrogen bonds. </a:t>
            </a:r>
          </a:p>
          <a:p>
            <a:pPr marL="636218">
              <a:buBlip>
                <a:blip r:embed="rId2"/>
              </a:buBlip>
            </a:pPr>
            <a:r>
              <a:rPr lang="en-US">
                <a:latin typeface="Marker Felt" charset="0"/>
                <a:ea typeface="ヒラギノ明朝 ProN W3" charset="0"/>
                <a:cs typeface="ヒラギノ明朝 ProN W3" charset="0"/>
              </a:rPr>
              <a:t>Hydrogen bonds occur when molecules have partial electrical charges.</a:t>
            </a:r>
          </a:p>
          <a:p>
            <a:pPr marL="948746" lvl="1">
              <a:buBlip>
                <a:blip r:embed="rId2"/>
              </a:buBlip>
            </a:pPr>
            <a:r>
              <a:rPr lang="en-US">
                <a:latin typeface="Marker Felt" charset="0"/>
                <a:ea typeface="ヒラギノ明朝 ProN W3" charset="0"/>
                <a:cs typeface="ヒラギノ明朝 ProN W3" charset="0"/>
              </a:rPr>
              <a:t>The partial negative charge of the oxygen atom in water attracts the hydrogen atoms of other water molecules</a:t>
            </a:r>
          </a:p>
        </p:txBody>
      </p:sp>
    </p:spTree>
    <p:extLst>
      <p:ext uri="{BB962C8B-B14F-4D97-AF65-F5344CB8AC3E}">
        <p14:creationId xmlns:p14="http://schemas.microsoft.com/office/powerpoint/2010/main" val="10817841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Group 1"/>
          <p:cNvGrpSpPr>
            <a:grpSpLocks/>
          </p:cNvGrpSpPr>
          <p:nvPr/>
        </p:nvGrpSpPr>
        <p:grpSpPr bwMode="auto">
          <a:xfrm>
            <a:off x="125016" y="339328"/>
            <a:ext cx="4429125" cy="3598664"/>
            <a:chOff x="0" y="0"/>
            <a:chExt cx="3968" cy="3224"/>
          </a:xfrm>
        </p:grpSpPr>
        <p:pic>
          <p:nvPicPr>
            <p:cNvPr id="33821" name="Picture 2"/>
            <p:cNvPicPr>
              <a:picLocks noChangeAspect="1" noChangeArrowheads="1"/>
            </p:cNvPicPr>
            <p:nvPr/>
          </p:nvPicPr>
          <p:blipFill>
            <a:blip r:embed="rId2">
              <a:extLst>
                <a:ext uri="{28A0092B-C50C-407E-A947-70E740481C1C}">
                  <a14:useLocalDpi xmlns:a14="http://schemas.microsoft.com/office/drawing/2010/main" val="0"/>
                </a:ext>
              </a:extLst>
            </a:blip>
            <a:srcRect l="27567" t="19939" r="27397" b="19939"/>
            <a:stretch>
              <a:fillRect/>
            </a:stretch>
          </p:blipFill>
          <p:spPr bwMode="auto">
            <a:xfrm>
              <a:off x="0" y="208"/>
              <a:ext cx="3968" cy="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382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 y="0"/>
              <a:ext cx="3952" cy="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33794" name="Rectangle 4"/>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Hydrogen Bonding</a:t>
            </a:r>
          </a:p>
        </p:txBody>
      </p:sp>
      <p:grpSp>
        <p:nvGrpSpPr>
          <p:cNvPr id="33795" name="Group 5"/>
          <p:cNvGrpSpPr>
            <a:grpSpLocks/>
          </p:cNvGrpSpPr>
          <p:nvPr/>
        </p:nvGrpSpPr>
        <p:grpSpPr bwMode="auto">
          <a:xfrm>
            <a:off x="4384477" y="1410891"/>
            <a:ext cx="4429125" cy="3598664"/>
            <a:chOff x="0" y="0"/>
            <a:chExt cx="3968" cy="3224"/>
          </a:xfrm>
        </p:grpSpPr>
        <p:pic>
          <p:nvPicPr>
            <p:cNvPr id="33819" name="Picture 6"/>
            <p:cNvPicPr>
              <a:picLocks noChangeAspect="1" noChangeArrowheads="1"/>
            </p:cNvPicPr>
            <p:nvPr/>
          </p:nvPicPr>
          <p:blipFill>
            <a:blip r:embed="rId2">
              <a:extLst>
                <a:ext uri="{28A0092B-C50C-407E-A947-70E740481C1C}">
                  <a14:useLocalDpi xmlns:a14="http://schemas.microsoft.com/office/drawing/2010/main" val="0"/>
                </a:ext>
              </a:extLst>
            </a:blip>
            <a:srcRect l="27567" t="19939" r="27397" b="19939"/>
            <a:stretch>
              <a:fillRect/>
            </a:stretch>
          </p:blipFill>
          <p:spPr bwMode="auto">
            <a:xfrm>
              <a:off x="0" y="208"/>
              <a:ext cx="3968" cy="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3820"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 y="0"/>
              <a:ext cx="3952" cy="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pic>
        <p:nvPicPr>
          <p:cNvPr id="3379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727" y="1259086"/>
            <a:ext cx="3339703" cy="203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379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6008" y="2107406"/>
            <a:ext cx="2786063" cy="2634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3798" name="Oval 10"/>
          <p:cNvSpPr>
            <a:spLocks/>
          </p:cNvSpPr>
          <p:nvPr/>
        </p:nvSpPr>
        <p:spPr bwMode="auto">
          <a:xfrm>
            <a:off x="2812851" y="1830586"/>
            <a:ext cx="892969" cy="892969"/>
          </a:xfrm>
          <a:prstGeom prst="ellipse">
            <a:avLst/>
          </a:prstGeom>
          <a:solidFill>
            <a:schemeClr val="accent1">
              <a:alpha val="61960"/>
            </a:schemeClr>
          </a:solidFill>
          <a:ln w="25400">
            <a:solidFill>
              <a:srgbClr val="63A0C9"/>
            </a:solidFill>
            <a:round/>
            <a:headEnd/>
            <a:tailEnd/>
          </a:ln>
        </p:spPr>
        <p:txBody>
          <a:bodyPr lIns="0" tIns="0" rIns="0" bIns="0"/>
          <a:lstStyle/>
          <a:p>
            <a:endParaRPr lang="en-US"/>
          </a:p>
        </p:txBody>
      </p:sp>
      <p:sp>
        <p:nvSpPr>
          <p:cNvPr id="33799" name="Oval 11"/>
          <p:cNvSpPr>
            <a:spLocks/>
          </p:cNvSpPr>
          <p:nvPr/>
        </p:nvSpPr>
        <p:spPr bwMode="auto">
          <a:xfrm>
            <a:off x="910828" y="1830586"/>
            <a:ext cx="892969" cy="892969"/>
          </a:xfrm>
          <a:prstGeom prst="ellipse">
            <a:avLst/>
          </a:prstGeom>
          <a:solidFill>
            <a:schemeClr val="accent1">
              <a:alpha val="61960"/>
            </a:schemeClr>
          </a:solidFill>
          <a:ln w="25400">
            <a:solidFill>
              <a:srgbClr val="63A0C9"/>
            </a:solidFill>
            <a:round/>
            <a:headEnd/>
            <a:tailEnd/>
          </a:ln>
        </p:spPr>
        <p:txBody>
          <a:bodyPr lIns="0" tIns="0" rIns="0" bIns="0"/>
          <a:lstStyle/>
          <a:p>
            <a:endParaRPr lang="en-US"/>
          </a:p>
        </p:txBody>
      </p:sp>
      <p:sp>
        <p:nvSpPr>
          <p:cNvPr id="33800" name="Oval 12"/>
          <p:cNvSpPr>
            <a:spLocks/>
          </p:cNvSpPr>
          <p:nvPr/>
        </p:nvSpPr>
        <p:spPr bwMode="auto">
          <a:xfrm>
            <a:off x="6250781" y="2339578"/>
            <a:ext cx="437555" cy="446484"/>
          </a:xfrm>
          <a:prstGeom prst="ellipse">
            <a:avLst/>
          </a:prstGeom>
          <a:solidFill>
            <a:schemeClr val="accent1">
              <a:alpha val="61960"/>
            </a:schemeClr>
          </a:solidFill>
          <a:ln w="25400">
            <a:solidFill>
              <a:srgbClr val="63A0C9"/>
            </a:solidFill>
            <a:round/>
            <a:headEnd/>
            <a:tailEnd/>
          </a:ln>
        </p:spPr>
        <p:txBody>
          <a:bodyPr lIns="0" tIns="0" rIns="0" bIns="0"/>
          <a:lstStyle/>
          <a:p>
            <a:endParaRPr lang="en-US"/>
          </a:p>
        </p:txBody>
      </p:sp>
      <p:sp>
        <p:nvSpPr>
          <p:cNvPr id="33801" name="Oval 13"/>
          <p:cNvSpPr>
            <a:spLocks/>
          </p:cNvSpPr>
          <p:nvPr/>
        </p:nvSpPr>
        <p:spPr bwMode="auto">
          <a:xfrm>
            <a:off x="7116961" y="3679031"/>
            <a:ext cx="437555" cy="446484"/>
          </a:xfrm>
          <a:prstGeom prst="ellipse">
            <a:avLst/>
          </a:prstGeom>
          <a:solidFill>
            <a:schemeClr val="accent1">
              <a:alpha val="61960"/>
            </a:schemeClr>
          </a:solidFill>
          <a:ln w="25400">
            <a:solidFill>
              <a:srgbClr val="63A0C9"/>
            </a:solidFill>
            <a:round/>
            <a:headEnd/>
            <a:tailEnd/>
          </a:ln>
        </p:spPr>
        <p:txBody>
          <a:bodyPr lIns="0" tIns="0" rIns="0" bIns="0"/>
          <a:lstStyle/>
          <a:p>
            <a:endParaRPr lang="en-US"/>
          </a:p>
        </p:txBody>
      </p:sp>
      <p:sp>
        <p:nvSpPr>
          <p:cNvPr id="33802" name="Oval 14"/>
          <p:cNvSpPr>
            <a:spLocks/>
          </p:cNvSpPr>
          <p:nvPr/>
        </p:nvSpPr>
        <p:spPr bwMode="auto">
          <a:xfrm>
            <a:off x="6250781" y="4161235"/>
            <a:ext cx="437555" cy="446484"/>
          </a:xfrm>
          <a:prstGeom prst="ellipse">
            <a:avLst/>
          </a:prstGeom>
          <a:solidFill>
            <a:schemeClr val="accent1">
              <a:alpha val="61960"/>
            </a:schemeClr>
          </a:solidFill>
          <a:ln w="25400">
            <a:solidFill>
              <a:srgbClr val="63A0C9"/>
            </a:solidFill>
            <a:round/>
            <a:headEnd/>
            <a:tailEnd/>
          </a:ln>
        </p:spPr>
        <p:txBody>
          <a:bodyPr lIns="0" tIns="0" rIns="0" bIns="0"/>
          <a:lstStyle/>
          <a:p>
            <a:endParaRPr lang="en-US"/>
          </a:p>
        </p:txBody>
      </p:sp>
      <p:sp>
        <p:nvSpPr>
          <p:cNvPr id="33803" name="Oval 15"/>
          <p:cNvSpPr>
            <a:spLocks/>
          </p:cNvSpPr>
          <p:nvPr/>
        </p:nvSpPr>
        <p:spPr bwMode="auto">
          <a:xfrm>
            <a:off x="6250781" y="3303985"/>
            <a:ext cx="437555" cy="446484"/>
          </a:xfrm>
          <a:prstGeom prst="ellipse">
            <a:avLst/>
          </a:prstGeom>
          <a:solidFill>
            <a:schemeClr val="accent1">
              <a:alpha val="61960"/>
            </a:schemeClr>
          </a:solidFill>
          <a:ln w="25400">
            <a:solidFill>
              <a:srgbClr val="63A0C9"/>
            </a:solidFill>
            <a:round/>
            <a:headEnd/>
            <a:tailEnd/>
          </a:ln>
        </p:spPr>
        <p:txBody>
          <a:bodyPr lIns="0" tIns="0" rIns="0" bIns="0"/>
          <a:lstStyle/>
          <a:p>
            <a:endParaRPr lang="en-US"/>
          </a:p>
        </p:txBody>
      </p:sp>
      <p:sp>
        <p:nvSpPr>
          <p:cNvPr id="33804" name="Oval 16"/>
          <p:cNvSpPr>
            <a:spLocks/>
          </p:cNvSpPr>
          <p:nvPr/>
        </p:nvSpPr>
        <p:spPr bwMode="auto">
          <a:xfrm>
            <a:off x="5429250" y="3679031"/>
            <a:ext cx="437555" cy="446484"/>
          </a:xfrm>
          <a:prstGeom prst="ellipse">
            <a:avLst/>
          </a:prstGeom>
          <a:solidFill>
            <a:schemeClr val="accent1">
              <a:alpha val="61960"/>
            </a:schemeClr>
          </a:solidFill>
          <a:ln w="25400">
            <a:solidFill>
              <a:srgbClr val="63A0C9"/>
            </a:solidFill>
            <a:round/>
            <a:headEnd/>
            <a:tailEnd/>
          </a:ln>
        </p:spPr>
        <p:txBody>
          <a:bodyPr lIns="0" tIns="0" rIns="0" bIns="0"/>
          <a:lstStyle/>
          <a:p>
            <a:endParaRPr lang="en-US"/>
          </a:p>
        </p:txBody>
      </p:sp>
      <p:sp>
        <p:nvSpPr>
          <p:cNvPr id="33805" name="Oval 17"/>
          <p:cNvSpPr>
            <a:spLocks/>
          </p:cNvSpPr>
          <p:nvPr/>
        </p:nvSpPr>
        <p:spPr bwMode="auto">
          <a:xfrm>
            <a:off x="3071813" y="1196578"/>
            <a:ext cx="848320" cy="812602"/>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06" name="Oval 18"/>
          <p:cNvSpPr>
            <a:spLocks/>
          </p:cNvSpPr>
          <p:nvPr/>
        </p:nvSpPr>
        <p:spPr bwMode="auto">
          <a:xfrm>
            <a:off x="2214563" y="1866304"/>
            <a:ext cx="848320" cy="812602"/>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07" name="Oval 19"/>
          <p:cNvSpPr>
            <a:spLocks/>
          </p:cNvSpPr>
          <p:nvPr/>
        </p:nvSpPr>
        <p:spPr bwMode="auto">
          <a:xfrm>
            <a:off x="625078" y="1321594"/>
            <a:ext cx="848320" cy="812602"/>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08" name="Oval 20"/>
          <p:cNvSpPr>
            <a:spLocks/>
          </p:cNvSpPr>
          <p:nvPr/>
        </p:nvSpPr>
        <p:spPr bwMode="auto">
          <a:xfrm>
            <a:off x="517922" y="2455664"/>
            <a:ext cx="848320" cy="812602"/>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09" name="Oval 21"/>
          <p:cNvSpPr>
            <a:spLocks/>
          </p:cNvSpPr>
          <p:nvPr/>
        </p:nvSpPr>
        <p:spPr bwMode="auto">
          <a:xfrm>
            <a:off x="5741789" y="3500437"/>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10" name="Oval 22"/>
          <p:cNvSpPr>
            <a:spLocks/>
          </p:cNvSpPr>
          <p:nvPr/>
        </p:nvSpPr>
        <p:spPr bwMode="auto">
          <a:xfrm>
            <a:off x="5456039" y="4071937"/>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11" name="Oval 23"/>
          <p:cNvSpPr>
            <a:spLocks/>
          </p:cNvSpPr>
          <p:nvPr/>
        </p:nvSpPr>
        <p:spPr bwMode="auto">
          <a:xfrm>
            <a:off x="6277570" y="3902273"/>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12" name="Oval 24"/>
          <p:cNvSpPr>
            <a:spLocks/>
          </p:cNvSpPr>
          <p:nvPr/>
        </p:nvSpPr>
        <p:spPr bwMode="auto">
          <a:xfrm>
            <a:off x="6634758" y="4366617"/>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13" name="Oval 25"/>
          <p:cNvSpPr>
            <a:spLocks/>
          </p:cNvSpPr>
          <p:nvPr/>
        </p:nvSpPr>
        <p:spPr bwMode="auto">
          <a:xfrm>
            <a:off x="7143750" y="4071937"/>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14" name="Oval 26"/>
          <p:cNvSpPr>
            <a:spLocks/>
          </p:cNvSpPr>
          <p:nvPr/>
        </p:nvSpPr>
        <p:spPr bwMode="auto">
          <a:xfrm>
            <a:off x="7492008" y="3500437"/>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15" name="Oval 27"/>
          <p:cNvSpPr>
            <a:spLocks/>
          </p:cNvSpPr>
          <p:nvPr/>
        </p:nvSpPr>
        <p:spPr bwMode="auto">
          <a:xfrm>
            <a:off x="6277570" y="2920008"/>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16" name="Oval 28"/>
          <p:cNvSpPr>
            <a:spLocks/>
          </p:cNvSpPr>
          <p:nvPr/>
        </p:nvSpPr>
        <p:spPr bwMode="auto">
          <a:xfrm>
            <a:off x="6616899" y="2187773"/>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17" name="Oval 29"/>
          <p:cNvSpPr>
            <a:spLocks/>
          </p:cNvSpPr>
          <p:nvPr/>
        </p:nvSpPr>
        <p:spPr bwMode="auto">
          <a:xfrm>
            <a:off x="5947172" y="2187773"/>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33818" name="Oval 30"/>
          <p:cNvSpPr>
            <a:spLocks/>
          </p:cNvSpPr>
          <p:nvPr/>
        </p:nvSpPr>
        <p:spPr bwMode="auto">
          <a:xfrm>
            <a:off x="6616899" y="3500437"/>
            <a:ext cx="392906" cy="383977"/>
          </a:xfrm>
          <a:prstGeom prst="ellipse">
            <a:avLst/>
          </a:prstGeom>
          <a:solidFill>
            <a:srgbClr val="FF4136">
              <a:alpha val="35686"/>
            </a:srgbClr>
          </a:solidFill>
          <a:ln w="25400">
            <a:solidFill>
              <a:srgbClr val="63A0C9"/>
            </a:solidFill>
            <a:round/>
            <a:headEnd/>
            <a:tailEnd/>
          </a:ln>
        </p:spPr>
        <p:txBody>
          <a:bodyPr lIns="0" tIns="0" rIns="0" bIns="0"/>
          <a:lstStyle/>
          <a:p>
            <a:endParaRPr lang="en-US"/>
          </a:p>
        </p:txBody>
      </p:sp>
      <p:sp>
        <p:nvSpPr>
          <p:cNvPr id="2" name="TextBox 1"/>
          <p:cNvSpPr txBox="1"/>
          <p:nvPr/>
        </p:nvSpPr>
        <p:spPr>
          <a:xfrm>
            <a:off x="910828" y="4069225"/>
            <a:ext cx="3367153" cy="1569660"/>
          </a:xfrm>
          <a:prstGeom prst="rect">
            <a:avLst/>
          </a:prstGeom>
          <a:noFill/>
        </p:spPr>
        <p:txBody>
          <a:bodyPr wrap="square" rtlCol="0">
            <a:spAutoFit/>
          </a:bodyPr>
          <a:lstStyle/>
          <a:p>
            <a:r>
              <a:rPr lang="en-US" sz="3200" dirty="0" smtClean="0"/>
              <a:t>Delta (</a:t>
            </a:r>
            <a:r>
              <a:rPr lang="el-GR" sz="3200" dirty="0" smtClean="0"/>
              <a:t>δ</a:t>
            </a:r>
            <a:r>
              <a:rPr lang="en-US" sz="3200" dirty="0" smtClean="0"/>
              <a:t>+ or </a:t>
            </a:r>
            <a:r>
              <a:rPr lang="el-GR" sz="3200" dirty="0" smtClean="0"/>
              <a:t>δ</a:t>
            </a:r>
            <a:r>
              <a:rPr lang="en-US" sz="3200" dirty="0" smtClean="0"/>
              <a:t>-) is used to indicate a slight charge </a:t>
            </a:r>
            <a:endParaRPr lang="en-US" sz="3200" dirty="0"/>
          </a:p>
        </p:txBody>
      </p:sp>
    </p:spTree>
    <p:extLst>
      <p:ext uri="{BB962C8B-B14F-4D97-AF65-F5344CB8AC3E}">
        <p14:creationId xmlns:p14="http://schemas.microsoft.com/office/powerpoint/2010/main" val="4237390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1" descr="02_16HydrogenBond-L.jpg"/>
          <p:cNvPicPr>
            <a:picLocks noGrp="1" noChangeAspect="1"/>
          </p:cNvPicPr>
          <p:nvPr>
            <p:ph idx="1"/>
          </p:nvPr>
        </p:nvPicPr>
        <p:blipFill>
          <a:blip r:embed="rId2">
            <a:extLst>
              <a:ext uri="{28A0092B-C50C-407E-A947-70E740481C1C}">
                <a14:useLocalDpi xmlns:a14="http://schemas.microsoft.com/office/drawing/2010/main" val="0"/>
              </a:ext>
            </a:extLst>
          </a:blip>
          <a:srcRect l="-24110" r="-24110"/>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801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Van der Waals interaction</a:t>
            </a:r>
            <a:endParaRPr lang="en-US" dirty="0"/>
          </a:p>
        </p:txBody>
      </p:sp>
      <p:sp>
        <p:nvSpPr>
          <p:cNvPr id="3" name="Content Placeholder 2"/>
          <p:cNvSpPr>
            <a:spLocks noGrp="1"/>
          </p:cNvSpPr>
          <p:nvPr>
            <p:ph idx="1"/>
          </p:nvPr>
        </p:nvSpPr>
        <p:spPr/>
        <p:txBody>
          <a:bodyPr/>
          <a:lstStyle/>
          <a:p>
            <a:r>
              <a:rPr lang="en-US" dirty="0" smtClean="0"/>
              <a:t>Weak attraction</a:t>
            </a:r>
          </a:p>
          <a:p>
            <a:pPr>
              <a:defRPr/>
            </a:pPr>
            <a:r>
              <a:rPr lang="en-US" dirty="0" smtClean="0"/>
              <a:t>slight</a:t>
            </a:r>
            <a:r>
              <a:rPr lang="en-US" dirty="0"/>
              <a:t>, fleeting attractions </a:t>
            </a:r>
            <a:r>
              <a:rPr lang="en-US" dirty="0" smtClean="0"/>
              <a:t>between </a:t>
            </a:r>
            <a:r>
              <a:rPr lang="en-US" dirty="0"/>
              <a:t>atoms and molecules close together</a:t>
            </a:r>
          </a:p>
          <a:p>
            <a:pPr lvl="1">
              <a:buFont typeface="Wingdings" pitchFamily="2" charset="2"/>
              <a:buChar char="n"/>
              <a:defRPr/>
            </a:pPr>
            <a:r>
              <a:rPr lang="en-US" sz="3200" dirty="0" smtClean="0">
                <a:ea typeface="ＭＳ Ｐゴシック" charset="0"/>
              </a:rPr>
              <a:t>Temporary uneven distribution of electrons orbiting the nucleus of atoms</a:t>
            </a:r>
            <a:endParaRPr lang="en-US" sz="3200" dirty="0">
              <a:ea typeface="ＭＳ Ｐゴシック" charset="0"/>
            </a:endParaRPr>
          </a:p>
          <a:p>
            <a:pPr lvl="1">
              <a:buFont typeface="Wingdings" pitchFamily="2" charset="2"/>
              <a:buChar char="n"/>
              <a:defRPr/>
            </a:pPr>
            <a:r>
              <a:rPr lang="en-US" sz="3200" dirty="0" err="1">
                <a:ea typeface="ＭＳ Ｐゴシック" charset="0"/>
              </a:rPr>
              <a:t>Eg</a:t>
            </a:r>
            <a:r>
              <a:rPr lang="en-US" sz="3200" dirty="0">
                <a:ea typeface="ＭＳ Ｐゴシック" charset="0"/>
              </a:rPr>
              <a:t>. gecko toe hairs + wall surface</a:t>
            </a:r>
          </a:p>
          <a:p>
            <a:endParaRPr lang="en-US" dirty="0"/>
          </a:p>
        </p:txBody>
      </p:sp>
      <p:pic>
        <p:nvPicPr>
          <p:cNvPr id="4" name="Picture 1" descr="02_UN01Gecko-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976656">
            <a:off x="6839665" y="3511188"/>
            <a:ext cx="1169032" cy="3521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4068" y="4952364"/>
            <a:ext cx="3073400" cy="190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904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ph type="title"/>
          </p:nvPr>
        </p:nvSpPr>
        <p:spPr/>
        <p:txBody>
          <a:bodyPr/>
          <a:lstStyle/>
          <a:p>
            <a:pPr eaLnBrk="1" hangingPunct="1"/>
            <a:r>
              <a:rPr lang="en-US">
                <a:latin typeface="Marker Felt" charset="0"/>
                <a:ea typeface="ヒラギノ明朝 ProN W3" charset="0"/>
                <a:cs typeface="ヒラギノ明朝 ProN W3" charset="0"/>
              </a:rPr>
              <a:t>Quick review... </a:t>
            </a:r>
          </a:p>
        </p:txBody>
      </p:sp>
      <p:sp>
        <p:nvSpPr>
          <p:cNvPr id="38914" name="Rectangle 2"/>
          <p:cNvSpPr>
            <a:spLocks noChangeArrowheads="1"/>
          </p:cNvSpPr>
          <p:nvPr>
            <p:ph type="body" idx="1"/>
          </p:nvPr>
        </p:nvSpPr>
        <p:spPr/>
        <p:txBody>
          <a:bodyPr/>
          <a:lstStyle/>
          <a:p>
            <a:pPr marL="636218">
              <a:buBlip>
                <a:blip r:embed="rId2"/>
              </a:buBlip>
            </a:pPr>
            <a:r>
              <a:rPr lang="en-US" dirty="0">
                <a:latin typeface="Marker Felt" charset="0"/>
                <a:ea typeface="ヒラギノ明朝 ProN W3" charset="0"/>
                <a:cs typeface="ヒラギノ明朝 ProN W3" charset="0"/>
              </a:rPr>
              <a:t>In an atom, the number of protons equal the number of what?</a:t>
            </a:r>
          </a:p>
          <a:p>
            <a:pPr marL="636218">
              <a:buBlip>
                <a:blip r:embed="rId2"/>
              </a:buBlip>
            </a:pPr>
            <a:r>
              <a:rPr lang="en-US" dirty="0">
                <a:latin typeface="Marker Felt" charset="0"/>
                <a:ea typeface="ヒラギノ明朝 ProN W3" charset="0"/>
                <a:cs typeface="ヒラギノ明朝 ProN W3" charset="0"/>
              </a:rPr>
              <a:t>Indicate the type of bonding.</a:t>
            </a:r>
          </a:p>
          <a:p>
            <a:pPr marL="948746" lvl="1">
              <a:buBlip>
                <a:blip r:embed="rId2"/>
              </a:buBlip>
            </a:pPr>
            <a:r>
              <a:rPr lang="en-US" dirty="0">
                <a:latin typeface="Marker Felt" charset="0"/>
                <a:ea typeface="ヒラギノ明朝 ProN W3" charset="0"/>
                <a:cs typeface="ヒラギノ明朝 ProN W3" charset="0"/>
              </a:rPr>
              <a:t>Sharing of </a:t>
            </a:r>
            <a:r>
              <a:rPr lang="en-US" dirty="0" smtClean="0">
                <a:latin typeface="Marker Felt" charset="0"/>
                <a:ea typeface="ヒラギノ明朝 ProN W3" charset="0"/>
                <a:cs typeface="ヒラギノ明朝 ProN W3" charset="0"/>
              </a:rPr>
              <a:t>electrons</a:t>
            </a:r>
          </a:p>
          <a:p>
            <a:pPr marL="948746" lvl="1">
              <a:buBlip>
                <a:blip r:embed="rId2"/>
              </a:buBlip>
            </a:pPr>
            <a:r>
              <a:rPr lang="en-US" dirty="0" smtClean="0">
                <a:latin typeface="Marker Felt" charset="0"/>
                <a:ea typeface="ヒラギノ明朝 ProN W3" charset="0"/>
                <a:cs typeface="ヒラギノ明朝 ProN W3" charset="0"/>
              </a:rPr>
              <a:t>Temporary imbalances in charge resulting </a:t>
            </a:r>
            <a:r>
              <a:rPr lang="en-US" smtClean="0">
                <a:latin typeface="Marker Felt" charset="0"/>
                <a:ea typeface="ヒラギノ明朝 ProN W3" charset="0"/>
                <a:cs typeface="ヒラギノ明朝 ProN W3" charset="0"/>
              </a:rPr>
              <a:t>in weak attraction</a:t>
            </a:r>
            <a:endParaRPr lang="en-US" dirty="0">
              <a:latin typeface="Marker Felt" charset="0"/>
              <a:ea typeface="ヒラギノ明朝 ProN W3" charset="0"/>
              <a:cs typeface="ヒラギノ明朝 ProN W3" charset="0"/>
            </a:endParaRPr>
          </a:p>
          <a:p>
            <a:pPr marL="948746" lvl="1">
              <a:buBlip>
                <a:blip r:embed="rId2"/>
              </a:buBlip>
            </a:pPr>
            <a:r>
              <a:rPr lang="en-US" dirty="0">
                <a:latin typeface="Marker Felt" charset="0"/>
                <a:ea typeface="ヒラギノ明朝 ProN W3" charset="0"/>
                <a:cs typeface="ヒラギノ明朝 ProN W3" charset="0"/>
              </a:rPr>
              <a:t>Attraction between partial charges</a:t>
            </a:r>
          </a:p>
          <a:p>
            <a:pPr marL="948746" lvl="1">
              <a:buBlip>
                <a:blip r:embed="rId2"/>
              </a:buBlip>
            </a:pPr>
            <a:r>
              <a:rPr lang="en-US" dirty="0">
                <a:latin typeface="Marker Felt" charset="0"/>
                <a:ea typeface="ヒラギノ明朝 ProN W3" charset="0"/>
                <a:cs typeface="ヒラギノ明朝 ProN W3" charset="0"/>
              </a:rPr>
              <a:t>Attraction between charged particles</a:t>
            </a:r>
          </a:p>
        </p:txBody>
      </p:sp>
    </p:spTree>
    <p:extLst>
      <p:ext uri="{BB962C8B-B14F-4D97-AF65-F5344CB8AC3E}">
        <p14:creationId xmlns:p14="http://schemas.microsoft.com/office/powerpoint/2010/main" val="26921531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TotalTime>
  <Words>857</Words>
  <Application>Microsoft Macintosh PowerPoint</Application>
  <PresentationFormat>On-screen Show (4:3)</PresentationFormat>
  <Paragraphs>110</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What is matter made up of?</vt:lpstr>
      <vt:lpstr>Structure of an atom</vt:lpstr>
      <vt:lpstr>Subatomic Particles</vt:lpstr>
      <vt:lpstr>Subatomic Particles</vt:lpstr>
      <vt:lpstr>What is chemical bonding?</vt:lpstr>
      <vt:lpstr>Chemical Bonding</vt:lpstr>
      <vt:lpstr>PowerPoint Presentation</vt:lpstr>
      <vt:lpstr>Remember...</vt:lpstr>
      <vt:lpstr>Electron Orbitals</vt:lpstr>
      <vt:lpstr>Orbitals</vt:lpstr>
      <vt:lpstr>Misconceptions</vt:lpstr>
      <vt:lpstr>PowerPoint Presentation</vt:lpstr>
      <vt:lpstr>3 Types of Bonding</vt:lpstr>
      <vt:lpstr>Ionic Bonding</vt:lpstr>
      <vt:lpstr>Ions</vt:lpstr>
      <vt:lpstr>Ions</vt:lpstr>
      <vt:lpstr>Ionic Bonding</vt:lpstr>
      <vt:lpstr>Covalent Bonding</vt:lpstr>
      <vt:lpstr>PowerPoint Presentation</vt:lpstr>
      <vt:lpstr>Electronegativity</vt:lpstr>
      <vt:lpstr>Polarity</vt:lpstr>
      <vt:lpstr>Hydrogen Bonding</vt:lpstr>
      <vt:lpstr>Hydrogen Bonding</vt:lpstr>
      <vt:lpstr>PowerPoint Presentation</vt:lpstr>
      <vt:lpstr>Van der Waals interaction</vt:lpstr>
      <vt:lpstr>Quick review...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matter made up of?</dc:title>
  <dc:creator>Jennifer Ewald</dc:creator>
  <cp:lastModifiedBy>Jennifer Ewald</cp:lastModifiedBy>
  <cp:revision>3</cp:revision>
  <dcterms:created xsi:type="dcterms:W3CDTF">2013-10-02T21:30:11Z</dcterms:created>
  <dcterms:modified xsi:type="dcterms:W3CDTF">2013-10-02T21:52:18Z</dcterms:modified>
</cp:coreProperties>
</file>