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7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B0DE31-5A9F-41F6-AD02-B8DEF5CEBECD}" type="datetimeFigureOut">
              <a:rPr lang="en-US"/>
              <a:pPr>
                <a:defRPr/>
              </a:pPr>
              <a:t>9/29/2013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A8E00-5A19-45BD-A70B-6D4A0C2716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11359A-C374-48AD-92E4-8E947617AF76}" type="datetimeFigureOut">
              <a:rPr lang="en-US"/>
              <a:pPr>
                <a:defRPr/>
              </a:pPr>
              <a:t>9/29/2013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9D1C2B-A5DC-4966-A55F-5346CD9E89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B76AE5-F9E0-4A4A-B0E3-5F584DB2CDDD}" type="datetimeFigureOut">
              <a:rPr lang="en-US"/>
              <a:pPr>
                <a:defRPr/>
              </a:pPr>
              <a:t>9/29/2013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7D6AB5-0634-4E37-98F7-F271F6A2F4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92D006-508A-4B6D-813F-61A4BF63DA49}" type="datetimeFigureOut">
              <a:rPr lang="en-US"/>
              <a:pPr>
                <a:defRPr/>
              </a:pPr>
              <a:t>9/29/2013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AF35FD-909D-4ED3-9D0A-E1E0D9072C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385283-8AEE-4A5A-AAE8-493D7F21DD33}" type="datetimeFigureOut">
              <a:rPr lang="en-US"/>
              <a:pPr>
                <a:defRPr/>
              </a:pPr>
              <a:t>9/29/2013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B7B7C2-A0D7-4D39-AC53-249F7F51B4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E0024E-2148-4746-B7A4-7D1C0EDD4F8E}" type="datetimeFigureOut">
              <a:rPr lang="en-US"/>
              <a:pPr>
                <a:defRPr/>
              </a:pPr>
              <a:t>9/29/2013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ECD60E-3695-4715-A316-C3CC356CBE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5BBB5-FDC2-458F-98F5-0E1FC5EBA17E}" type="datetimeFigureOut">
              <a:rPr lang="en-US"/>
              <a:pPr>
                <a:defRPr/>
              </a:pPr>
              <a:t>9/29/2013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A972B6-4D73-4D1D-8A11-71544DF16A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5C482A-9D7A-4A82-9EA8-7961786D8C8B}" type="datetimeFigureOut">
              <a:rPr lang="en-US"/>
              <a:pPr>
                <a:defRPr/>
              </a:pPr>
              <a:t>9/29/2013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D895D2-A1D0-4105-912E-850CFB40CE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B07D2-4EE7-4DA0-A6A6-060BAF6F89CC}" type="datetimeFigureOut">
              <a:rPr lang="en-US"/>
              <a:pPr>
                <a:defRPr/>
              </a:pPr>
              <a:t>9/29/2013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E4BACC-8838-4589-9D74-5EA840874B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3E8C64-89B2-49C9-9B08-8081A9416129}" type="datetimeFigureOut">
              <a:rPr lang="en-US"/>
              <a:pPr>
                <a:defRPr/>
              </a:pPr>
              <a:t>9/29/2013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92CFE-281B-4EE4-9501-4FC3E3B4D8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F603AE-122D-4EA0-8C7C-C861282584B8}" type="datetimeFigureOut">
              <a:rPr lang="en-US"/>
              <a:pPr>
                <a:defRPr/>
              </a:pPr>
              <a:t>9/29/2013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1D2225-7264-4736-8F5B-F036128251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11AC24B-CDAE-413A-B526-301F773A6630}" type="datetimeFigureOut">
              <a:rPr lang="en-US"/>
              <a:pPr>
                <a:defRPr/>
              </a:pPr>
              <a:t>9/29/2013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4B9DFA9-C25B-4816-8012-4AF6D62F40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r>
              <a:rPr lang="en-US" dirty="0" smtClean="0"/>
              <a:t>Constitution and Confederation</a:t>
            </a:r>
          </a:p>
        </p:txBody>
      </p:sp>
      <p:sp>
        <p:nvSpPr>
          <p:cNvPr id="13314" name="Content Placeholder 4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4724400"/>
          </a:xfrm>
        </p:spPr>
        <p:txBody>
          <a:bodyPr/>
          <a:lstStyle/>
          <a:p>
            <a:r>
              <a:rPr lang="en-US" sz="2200" i="1" dirty="0" smtClean="0"/>
              <a:t>Prior Knowledge- What do you want the Federal Government (President Obama) to do for you?  Will it take a more powerful or less powerful government to achieve your goals?  Explain</a:t>
            </a:r>
          </a:p>
          <a:p>
            <a:endParaRPr lang="en-US" sz="2200" dirty="0" smtClean="0"/>
          </a:p>
          <a:p>
            <a:r>
              <a:rPr lang="en-US" sz="2200" dirty="0" smtClean="0"/>
              <a:t>Objectives- students will…</a:t>
            </a:r>
          </a:p>
          <a:p>
            <a:pPr lvl="1"/>
            <a:r>
              <a:rPr lang="en-US" sz="2200" dirty="0" smtClean="0"/>
              <a:t>Know problems with the Articles of Confederation</a:t>
            </a:r>
          </a:p>
          <a:p>
            <a:pPr lvl="2"/>
            <a:r>
              <a:rPr lang="en-US" b="1" dirty="0" smtClean="0"/>
              <a:t>1) Identify 3 key weaknesses with the Articles and evaluate why the Articles of Confederation could not work</a:t>
            </a:r>
          </a:p>
          <a:p>
            <a:pPr lvl="1">
              <a:buNone/>
            </a:pPr>
            <a:r>
              <a:rPr lang="en-US" sz="2200" dirty="0" smtClean="0"/>
              <a:t>-Know reasons why America had to create a stronger central government</a:t>
            </a:r>
          </a:p>
          <a:p>
            <a:pPr lvl="2"/>
            <a:r>
              <a:rPr lang="en-US" b="1" dirty="0" smtClean="0"/>
              <a:t>2) Analyze how state governments could not fulfill their prime directive and explain why the country needed a stronger central government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905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400" b="1" dirty="0" smtClean="0"/>
              <a:t>Prior Knowledge- </a:t>
            </a:r>
            <a:br>
              <a:rPr lang="en-US" sz="2400" b="1" dirty="0" smtClean="0"/>
            </a:br>
            <a:r>
              <a:rPr lang="en-US" sz="2400" b="1" dirty="0" smtClean="0"/>
              <a:t>“These United States”- </a:t>
            </a:r>
            <a:r>
              <a:rPr lang="en-US" sz="2400" dirty="0" smtClean="0"/>
              <a:t>What is problem with American identity</a:t>
            </a:r>
            <a:r>
              <a:rPr lang="en-US" sz="3100" dirty="0" smtClean="0"/>
              <a:t>?</a:t>
            </a:r>
            <a:endParaRPr lang="en-US" sz="3100" dirty="0"/>
          </a:p>
        </p:txBody>
      </p:sp>
      <p:sp>
        <p:nvSpPr>
          <p:cNvPr id="14338" name="Content Placeholder 4"/>
          <p:cNvSpPr>
            <a:spLocks noGrp="1"/>
          </p:cNvSpPr>
          <p:nvPr>
            <p:ph sz="half" idx="1"/>
          </p:nvPr>
        </p:nvSpPr>
        <p:spPr>
          <a:xfrm>
            <a:off x="0" y="2438400"/>
            <a:ext cx="4800600" cy="4419600"/>
          </a:xfrm>
        </p:spPr>
        <p:txBody>
          <a:bodyPr/>
          <a:lstStyle/>
          <a:p>
            <a:r>
              <a:rPr lang="en-US" b="1" dirty="0" smtClean="0"/>
              <a:t>Declaration of Independence-  “free and independent states”</a:t>
            </a:r>
          </a:p>
          <a:p>
            <a:r>
              <a:rPr lang="en-US" b="1" dirty="0" smtClean="0"/>
              <a:t>Small Republics- work better because people share same ideas and values</a:t>
            </a:r>
          </a:p>
          <a:p>
            <a:r>
              <a:rPr lang="en-US" b="1" dirty="0" smtClean="0"/>
              <a:t>Landed States vs. Landless States- states w. western claims could sell land</a:t>
            </a:r>
          </a:p>
        </p:txBody>
      </p:sp>
      <p:pic>
        <p:nvPicPr>
          <p:cNvPr id="14339" name="Content Placeholder 6" descr="landed vs landless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842030" y="1981200"/>
            <a:ext cx="4301970" cy="4495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/>
              <a:t>Articles of Confederation- 1</a:t>
            </a:r>
            <a:r>
              <a:rPr lang="en-US" b="1" baseline="30000" dirty="0" smtClean="0"/>
              <a:t>st</a:t>
            </a:r>
            <a:r>
              <a:rPr lang="en-US" b="1" dirty="0" smtClean="0"/>
              <a:t> </a:t>
            </a:r>
            <a:r>
              <a:rPr lang="en-US" b="1" dirty="0" err="1" smtClean="0"/>
              <a:t>gov</a:t>
            </a:r>
            <a:r>
              <a:rPr lang="en-US" b="1" dirty="0" smtClean="0"/>
              <a:t>. of the United States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143000"/>
            <a:ext cx="4572000" cy="5715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Confederation- loose grouping of nations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b="1" dirty="0" smtClean="0"/>
              <a:t>Goal- to create a weak central government 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i="1" dirty="0" smtClean="0"/>
              <a:t>?Why?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Authority</a:t>
            </a:r>
            <a:r>
              <a:rPr lang="en-US" sz="2400" dirty="0" smtClean="0"/>
              <a:t>- declare war, make peace, </a:t>
            </a:r>
            <a:r>
              <a:rPr lang="en-US" sz="2400" dirty="0"/>
              <a:t>I</a:t>
            </a:r>
            <a:r>
              <a:rPr lang="en-US" sz="2400" dirty="0" smtClean="0"/>
              <a:t>ndian affairs, </a:t>
            </a:r>
            <a:r>
              <a:rPr lang="en-US" sz="2400" b="1" dirty="0" smtClean="0"/>
              <a:t>raise an Army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Taxes- could not force states to pay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No executive branch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i="1" dirty="0" smtClean="0"/>
              <a:t>?Identify what powers a government should have that are absent from the </a:t>
            </a:r>
            <a:r>
              <a:rPr lang="en-US" i="1" dirty="0" err="1" smtClean="0"/>
              <a:t>AofC</a:t>
            </a:r>
            <a:r>
              <a:rPr lang="en-US" i="1" dirty="0" smtClean="0"/>
              <a:t>?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  <p:pic>
        <p:nvPicPr>
          <p:cNvPr id="15363" name="Content Placeholder 4" descr="315-0818111510-Articles-of-Confederation.gif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64062" y="1143000"/>
            <a:ext cx="4579938" cy="386913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78276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100" dirty="0" smtClean="0"/>
              <a:t>?</a:t>
            </a:r>
            <a:r>
              <a:rPr lang="en-US" sz="3100" i="1" dirty="0" smtClean="0"/>
              <a:t>How will these weaknesses lead to an ineffective government?</a:t>
            </a:r>
            <a:br>
              <a:rPr lang="en-US" sz="3100" i="1" dirty="0" smtClean="0"/>
            </a:br>
            <a:r>
              <a:rPr lang="en-US" sz="2800" i="1" dirty="0" smtClean="0"/>
              <a:t>Pick two of the weaknesses and explain how you would solve that weakness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16386" name="Content Placeholder 6" descr="Chart- Weakness of A of C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381000" y="1676400"/>
            <a:ext cx="9839325" cy="5181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5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87362"/>
          </a:xfrm>
        </p:spPr>
        <p:txBody>
          <a:bodyPr/>
          <a:lstStyle/>
          <a:p>
            <a:r>
              <a:rPr lang="en-US" sz="4000" dirty="0" smtClean="0"/>
              <a:t>Road to Constitution</a:t>
            </a:r>
          </a:p>
        </p:txBody>
      </p:sp>
      <p:sp>
        <p:nvSpPr>
          <p:cNvPr id="17410" name="Content Placeholder 6"/>
          <p:cNvSpPr>
            <a:spLocks noGrp="1"/>
          </p:cNvSpPr>
          <p:nvPr>
            <p:ph sz="half" idx="1"/>
          </p:nvPr>
        </p:nvSpPr>
        <p:spPr>
          <a:xfrm>
            <a:off x="0" y="838200"/>
            <a:ext cx="5486400" cy="6019800"/>
          </a:xfrm>
        </p:spPr>
        <p:txBody>
          <a:bodyPr/>
          <a:lstStyle/>
          <a:p>
            <a:r>
              <a:rPr lang="en-US" sz="2000" b="1" dirty="0" smtClean="0"/>
              <a:t>Jay-</a:t>
            </a:r>
            <a:r>
              <a:rPr lang="en-US" sz="2000" b="1" dirty="0" err="1" smtClean="0"/>
              <a:t>Gardoqui</a:t>
            </a:r>
            <a:r>
              <a:rPr lang="en-US" sz="2000" b="1" dirty="0" smtClean="0"/>
              <a:t> Treaty- awarded full navigation rights on Miss. R. to Spain </a:t>
            </a:r>
            <a:r>
              <a:rPr lang="en-US" sz="2000" dirty="0" smtClean="0"/>
              <a:t>(Western states felt betrayed)</a:t>
            </a:r>
          </a:p>
          <a:p>
            <a:pPr lvl="1"/>
            <a:r>
              <a:rPr lang="en-US" sz="1600" i="1" dirty="0" smtClean="0"/>
              <a:t>What might western areas of the nation threaten in order to get navigation rights on Miss. R.?</a:t>
            </a:r>
          </a:p>
          <a:p>
            <a:pPr lvl="2"/>
            <a:r>
              <a:rPr lang="en-US" dirty="0" smtClean="0"/>
              <a:t>Western areas </a:t>
            </a:r>
            <a:r>
              <a:rPr lang="en-US" dirty="0" smtClean="0"/>
              <a:t>threatened </a:t>
            </a:r>
            <a:r>
              <a:rPr lang="en-US" dirty="0" smtClean="0"/>
              <a:t>secession</a:t>
            </a:r>
          </a:p>
          <a:p>
            <a:r>
              <a:rPr lang="en-US" sz="2000" b="1" dirty="0" smtClean="0"/>
              <a:t>Shay’s Rebellion- indebted farmers in Western Mass. want </a:t>
            </a:r>
            <a:r>
              <a:rPr lang="en-US" sz="2000" b="1" dirty="0" smtClean="0"/>
              <a:t>G</a:t>
            </a:r>
            <a:r>
              <a:rPr lang="en-US" sz="2000" b="1" dirty="0" smtClean="0"/>
              <a:t>ov</a:t>
            </a:r>
            <a:r>
              <a:rPr lang="en-US" sz="2000" b="1" dirty="0" smtClean="0"/>
              <a:t>. to protect their farms from bank takeover</a:t>
            </a:r>
          </a:p>
          <a:p>
            <a:pPr lvl="1"/>
            <a:r>
              <a:rPr lang="en-US" sz="2000" i="1" dirty="0" smtClean="0"/>
              <a:t>What is the role of government?</a:t>
            </a:r>
          </a:p>
          <a:p>
            <a:pPr lvl="2"/>
            <a:r>
              <a:rPr lang="en-US" dirty="0" smtClean="0"/>
              <a:t>Farmers want </a:t>
            </a:r>
            <a:r>
              <a:rPr lang="en-US" dirty="0" err="1" smtClean="0"/>
              <a:t>gov</a:t>
            </a:r>
            <a:r>
              <a:rPr lang="en-US" dirty="0" smtClean="0"/>
              <a:t>. to protect property</a:t>
            </a:r>
          </a:p>
          <a:p>
            <a:pPr lvl="1"/>
            <a:r>
              <a:rPr lang="en-US" sz="2000" b="1" dirty="0" smtClean="0"/>
              <a:t>Farmers v militia- Mass. Raises an army, chases farmers into New York</a:t>
            </a:r>
          </a:p>
          <a:p>
            <a:pPr lvl="2"/>
            <a:r>
              <a:rPr lang="en-US" b="1" dirty="0" smtClean="0"/>
              <a:t>Need strong central government</a:t>
            </a:r>
          </a:p>
          <a:p>
            <a:r>
              <a:rPr lang="en-US" sz="2000" b="1" dirty="0" smtClean="0"/>
              <a:t>Northwest Ordinance- allowed a way for western areas to become states</a:t>
            </a:r>
          </a:p>
          <a:p>
            <a:pPr lvl="1"/>
            <a:r>
              <a:rPr lang="en-US" sz="2000" b="1" dirty="0" smtClean="0"/>
              <a:t>Statehood (60,000 people)</a:t>
            </a:r>
          </a:p>
          <a:p>
            <a:pPr lvl="1"/>
            <a:r>
              <a:rPr lang="en-US" sz="2000" b="1" dirty="0" smtClean="0"/>
              <a:t>*1 positive legacy of </a:t>
            </a:r>
            <a:r>
              <a:rPr lang="en-US" sz="2000" b="1" dirty="0" err="1" smtClean="0"/>
              <a:t>AofC</a:t>
            </a:r>
            <a:endParaRPr lang="en-US" sz="2000" b="1" dirty="0" smtClean="0"/>
          </a:p>
          <a:p>
            <a:pPr lvl="1"/>
            <a:endParaRPr lang="en-US" sz="2000" dirty="0" smtClean="0"/>
          </a:p>
          <a:p>
            <a:endParaRPr lang="en-US" dirty="0" smtClean="0"/>
          </a:p>
        </p:txBody>
      </p:sp>
      <p:pic>
        <p:nvPicPr>
          <p:cNvPr id="17415" name="Picture 7" descr="002-states-and-territories-of-the-united-states-of-america-august-7-1789-to-april-2-1790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486400" y="533400"/>
            <a:ext cx="3657600" cy="2835275"/>
          </a:xfrm>
        </p:spPr>
      </p:pic>
      <p:pic>
        <p:nvPicPr>
          <p:cNvPr id="17416" name="Picture 8" descr="NW Ordinance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438775" y="3733800"/>
            <a:ext cx="3705225" cy="2779713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81000"/>
            <a:ext cx="91440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US" sz="2200" dirty="0" smtClean="0"/>
              <a:t>Constitution and Confederation (Cont.)</a:t>
            </a:r>
          </a:p>
          <a:p>
            <a:pPr lvl="1" algn="ctr"/>
            <a:endParaRPr lang="en-US" sz="2200" dirty="0" smtClean="0"/>
          </a:p>
          <a:p>
            <a:pPr lvl="1"/>
            <a:r>
              <a:rPr lang="en-US" sz="2200" dirty="0" smtClean="0"/>
              <a:t>Prior Knowledge- Does your vote count?  Explain ( why it is or is not important to vote)</a:t>
            </a:r>
          </a:p>
          <a:p>
            <a:pPr lvl="1" algn="ctr"/>
            <a:endParaRPr lang="en-US" sz="2200" dirty="0" smtClean="0"/>
          </a:p>
          <a:p>
            <a:pPr lvl="1"/>
            <a:r>
              <a:rPr lang="en-US" sz="2200" dirty="0" smtClean="0"/>
              <a:t>Know how the Constitution created a strong central government, yet limited the ability of government to become tyrannical (too powerful) and allow people to still have indirect control of the government</a:t>
            </a:r>
          </a:p>
          <a:p>
            <a:pPr lvl="2"/>
            <a:r>
              <a:rPr lang="en-US" sz="2200" b="1" dirty="0" smtClean="0"/>
              <a:t>1) Identify the Great Compromise and explain how it is reflected in our federal government today?</a:t>
            </a:r>
          </a:p>
          <a:p>
            <a:pPr lvl="2"/>
            <a:r>
              <a:rPr lang="en-US" sz="2200" b="1" dirty="0" smtClean="0"/>
              <a:t>2) Explain the 3 branches of government and the role of each branch.</a:t>
            </a:r>
          </a:p>
          <a:p>
            <a:pPr lvl="2"/>
            <a:r>
              <a:rPr lang="en-US" sz="2200" b="1" dirty="0" smtClean="0"/>
              <a:t>3) Evaluate the Electoral College and how the EC can impact an election.</a:t>
            </a:r>
          </a:p>
          <a:p>
            <a:pPr lvl="2"/>
            <a:r>
              <a:rPr lang="en-US" sz="2200" b="1" dirty="0" smtClean="0"/>
              <a:t>4) Analyze the debate to ratify the Constitution (identify the Federalists and Anti-Federalist and explain their beliefs)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lang="en-US" dirty="0" smtClean="0"/>
              <a:t>Constitutional Convention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762000"/>
            <a:ext cx="5715000" cy="6096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i="1" dirty="0" smtClean="0"/>
              <a:t>What are the states giving up in order to join a stronger central government?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Issue of Representation- how much power will each state have in new government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b="1" dirty="0" err="1" smtClean="0"/>
              <a:t>Viginia</a:t>
            </a:r>
            <a:r>
              <a:rPr lang="en-US" b="1" dirty="0" smtClean="0"/>
              <a:t> Plan (large state)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Three Branches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Bicameral Legislature</a:t>
            </a:r>
          </a:p>
          <a:p>
            <a:pPr lvl="3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400" dirty="0" smtClean="0"/>
              <a:t>Executive Branch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Proportional Representation based on population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b="1" dirty="0" smtClean="0"/>
              <a:t>New Jersey Plan (Small State)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Unicameral Assembly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smtClean="0"/>
              <a:t>Apportioned Representation- equal rep. per state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  <p:pic>
        <p:nvPicPr>
          <p:cNvPr id="18437" name="Picture 5" descr="imagesCA2OBJ74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740028" y="1524000"/>
            <a:ext cx="3403971" cy="30480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24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200" b="1" dirty="0" smtClean="0"/>
              <a:t>Great Compromise (Benjamin Franklin)- solves issue of representation for both large and small states,</a:t>
            </a:r>
            <a:br>
              <a:rPr lang="en-US" sz="3200" b="1" dirty="0" smtClean="0"/>
            </a:br>
            <a:r>
              <a:rPr lang="en-US" sz="3200" b="1" dirty="0" smtClean="0"/>
              <a:t>creates legislative branch</a:t>
            </a:r>
            <a:endParaRPr lang="en-US" sz="3200" b="1" dirty="0"/>
          </a:p>
        </p:txBody>
      </p:sp>
      <p:sp>
        <p:nvSpPr>
          <p:cNvPr id="19458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447800"/>
            <a:ext cx="4876800" cy="5410200"/>
          </a:xfrm>
        </p:spPr>
        <p:txBody>
          <a:bodyPr/>
          <a:lstStyle/>
          <a:p>
            <a:r>
              <a:rPr lang="en-US" b="1" dirty="0" smtClean="0"/>
              <a:t>Upper House (Senate</a:t>
            </a:r>
            <a:r>
              <a:rPr lang="en-US" dirty="0" smtClean="0"/>
              <a:t>) 2 per state, 6 years service</a:t>
            </a:r>
          </a:p>
          <a:p>
            <a:pPr lvl="1"/>
            <a:r>
              <a:rPr lang="en-US" i="1" dirty="0" smtClean="0"/>
              <a:t>How many senators does Ca (33 mil people) and </a:t>
            </a:r>
            <a:r>
              <a:rPr lang="en-US" i="1" dirty="0" err="1" smtClean="0"/>
              <a:t>Wy</a:t>
            </a:r>
            <a:r>
              <a:rPr lang="en-US" i="1" dirty="0" smtClean="0"/>
              <a:t> (5ooK) have?</a:t>
            </a:r>
          </a:p>
          <a:p>
            <a:r>
              <a:rPr lang="en-US" b="1" dirty="0" smtClean="0"/>
              <a:t>Lower House (House of Representatives) based on state population</a:t>
            </a:r>
            <a:r>
              <a:rPr lang="en-US" dirty="0" smtClean="0"/>
              <a:t>, 2 years service (Ca- 52, </a:t>
            </a:r>
            <a:r>
              <a:rPr lang="en-US" dirty="0" err="1" smtClean="0"/>
              <a:t>Wy</a:t>
            </a:r>
            <a:r>
              <a:rPr lang="en-US" dirty="0" smtClean="0"/>
              <a:t> 1)</a:t>
            </a:r>
          </a:p>
          <a:p>
            <a:pPr lvl="1"/>
            <a:r>
              <a:rPr lang="en-US" i="1" dirty="0" smtClean="0"/>
              <a:t>Is </a:t>
            </a:r>
            <a:r>
              <a:rPr lang="en-US" i="1" dirty="0" smtClean="0"/>
              <a:t>it fair that WY has a house where they have as much power as CA?  Explain</a:t>
            </a:r>
          </a:p>
        </p:txBody>
      </p:sp>
      <p:pic>
        <p:nvPicPr>
          <p:cNvPr id="19461" name="Picture 5" descr="Captial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105400" y="2133600"/>
            <a:ext cx="4038600" cy="302895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Other Compromises</a:t>
            </a:r>
            <a:endParaRPr lang="en-US" dirty="0"/>
          </a:p>
        </p:txBody>
      </p:sp>
      <p:sp>
        <p:nvSpPr>
          <p:cNvPr id="20482" name="Content Placeholder 2"/>
          <p:cNvSpPr>
            <a:spLocks noGrp="1"/>
          </p:cNvSpPr>
          <p:nvPr>
            <p:ph sz="half" idx="1"/>
          </p:nvPr>
        </p:nvSpPr>
        <p:spPr>
          <a:xfrm>
            <a:off x="0" y="762000"/>
            <a:ext cx="5181600" cy="6096000"/>
          </a:xfrm>
        </p:spPr>
        <p:txBody>
          <a:bodyPr/>
          <a:lstStyle/>
          <a:p>
            <a:r>
              <a:rPr lang="en-US" sz="2400" dirty="0" smtClean="0"/>
              <a:t>3/5 Compromise</a:t>
            </a:r>
          </a:p>
          <a:p>
            <a:pPr lvl="1"/>
            <a:r>
              <a:rPr lang="en-US" dirty="0" smtClean="0"/>
              <a:t>Meant to get Southern States to agree</a:t>
            </a:r>
          </a:p>
          <a:p>
            <a:pPr lvl="1"/>
            <a:r>
              <a:rPr lang="en-US" b="1" dirty="0" smtClean="0"/>
              <a:t>Slaves=3/5’s person in counting population for representation</a:t>
            </a:r>
          </a:p>
          <a:p>
            <a:r>
              <a:rPr lang="en-US" sz="2400" b="1" dirty="0" smtClean="0"/>
              <a:t>Electoral College (elects the president)</a:t>
            </a:r>
          </a:p>
          <a:p>
            <a:pPr lvl="1"/>
            <a:r>
              <a:rPr lang="en-US" b="1" dirty="0" smtClean="0"/>
              <a:t>States # votes= # of Reps in house+2 senators</a:t>
            </a:r>
          </a:p>
          <a:p>
            <a:pPr lvl="2"/>
            <a:r>
              <a:rPr lang="en-US" sz="2400" b="1" dirty="0" smtClean="0"/>
              <a:t>winner of state takes all votes</a:t>
            </a:r>
          </a:p>
          <a:p>
            <a:pPr lvl="2"/>
            <a:r>
              <a:rPr lang="en-US" sz="2400" i="1" dirty="0" smtClean="0"/>
              <a:t>Should the US still have an Electoral College or not? How can it manipulate elections or minimize people’s votes</a:t>
            </a:r>
          </a:p>
        </p:txBody>
      </p:sp>
      <p:pic>
        <p:nvPicPr>
          <p:cNvPr id="20487" name="Picture 7" descr="image00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169378" y="762001"/>
            <a:ext cx="3974621" cy="2438400"/>
          </a:xfrm>
        </p:spPr>
      </p:pic>
      <p:pic>
        <p:nvPicPr>
          <p:cNvPr id="20488" name="Picture 8" descr="350px-US_Electoral_College_Map_2008_svg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562600" y="3581401"/>
            <a:ext cx="3581400" cy="2474648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400" i="1" dirty="0" smtClean="0"/>
              <a:t>Prior Knowledge- What rules are in place that prevent the President or a group from taking over total control of the government?</a:t>
            </a:r>
            <a:br>
              <a:rPr lang="en-US" sz="2400" i="1" dirty="0" smtClean="0"/>
            </a:br>
            <a:r>
              <a:rPr lang="en-US" sz="3100" dirty="0" smtClean="0"/>
              <a:t>Checks and Balances</a:t>
            </a:r>
            <a:endParaRPr lang="en-US" sz="3100" dirty="0"/>
          </a:p>
        </p:txBody>
      </p:sp>
      <p:sp>
        <p:nvSpPr>
          <p:cNvPr id="21506" name="Content Placeholder 2"/>
          <p:cNvSpPr>
            <a:spLocks noGrp="1"/>
          </p:cNvSpPr>
          <p:nvPr>
            <p:ph sz="half" idx="1"/>
          </p:nvPr>
        </p:nvSpPr>
        <p:spPr>
          <a:xfrm>
            <a:off x="0" y="914400"/>
            <a:ext cx="4495800" cy="5943600"/>
          </a:xfrm>
        </p:spPr>
        <p:txBody>
          <a:bodyPr/>
          <a:lstStyle/>
          <a:p>
            <a:r>
              <a:rPr lang="en-US" b="1" dirty="0" smtClean="0"/>
              <a:t>Legislative Branch</a:t>
            </a:r>
          </a:p>
          <a:p>
            <a:pPr lvl="1"/>
            <a:r>
              <a:rPr lang="en-US" sz="2800" b="1" dirty="0" smtClean="0"/>
              <a:t>Make laws</a:t>
            </a:r>
          </a:p>
          <a:p>
            <a:pPr lvl="1"/>
            <a:r>
              <a:rPr lang="en-US" sz="2800" b="1" dirty="0" smtClean="0"/>
              <a:t>Control $</a:t>
            </a:r>
          </a:p>
          <a:p>
            <a:r>
              <a:rPr lang="en-US" b="1" dirty="0" smtClean="0"/>
              <a:t>Executive Branch</a:t>
            </a:r>
          </a:p>
          <a:p>
            <a:pPr lvl="1"/>
            <a:r>
              <a:rPr lang="en-US" sz="2800" b="1" dirty="0" smtClean="0"/>
              <a:t>Enforce laws</a:t>
            </a:r>
          </a:p>
          <a:p>
            <a:pPr lvl="1"/>
            <a:r>
              <a:rPr lang="en-US" sz="2800" b="1" dirty="0" smtClean="0"/>
              <a:t>Commander in Chief</a:t>
            </a:r>
          </a:p>
          <a:p>
            <a:pPr lvl="1"/>
            <a:r>
              <a:rPr lang="en-US" sz="2800" b="1" dirty="0" smtClean="0"/>
              <a:t>Veto power</a:t>
            </a:r>
          </a:p>
          <a:p>
            <a:r>
              <a:rPr lang="en-US" b="1" dirty="0" smtClean="0"/>
              <a:t>Judicial Branch</a:t>
            </a:r>
          </a:p>
          <a:p>
            <a:pPr lvl="1"/>
            <a:r>
              <a:rPr lang="en-US" sz="2800" b="1" dirty="0" smtClean="0"/>
              <a:t>Make sure laws are </a:t>
            </a:r>
          </a:p>
          <a:p>
            <a:pPr lvl="1">
              <a:buFont typeface="Arial" charset="0"/>
              <a:buNone/>
            </a:pPr>
            <a:r>
              <a:rPr lang="en-US" sz="2800" b="1" dirty="0" smtClean="0"/>
              <a:t>fair</a:t>
            </a:r>
          </a:p>
          <a:p>
            <a:pPr lvl="1"/>
            <a:r>
              <a:rPr lang="en-US" sz="2800" i="1" dirty="0" smtClean="0"/>
              <a:t>*Who has the most power?</a:t>
            </a:r>
          </a:p>
        </p:txBody>
      </p:sp>
      <p:pic>
        <p:nvPicPr>
          <p:cNvPr id="21509" name="Picture 5" descr="ChksBalnces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810000" y="1219200"/>
            <a:ext cx="5334000" cy="4956175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/>
              <a:t>Ratification- constitution goes back to states for them to sign onto new government and loose sovereignty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762000"/>
            <a:ext cx="6324600" cy="60960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2400" b="1" dirty="0" smtClean="0"/>
              <a:t>Anti-Federalists- against Constitution</a:t>
            </a:r>
          </a:p>
          <a:p>
            <a:pPr lvl="1">
              <a:lnSpc>
                <a:spcPct val="90000"/>
              </a:lnSpc>
            </a:pPr>
            <a:r>
              <a:rPr lang="en-US" i="1" dirty="0" smtClean="0"/>
              <a:t>Why would people be against the new form of government drawn up in Philadelphia?</a:t>
            </a:r>
          </a:p>
          <a:p>
            <a:pPr lvl="1">
              <a:lnSpc>
                <a:spcPct val="90000"/>
              </a:lnSpc>
            </a:pPr>
            <a:r>
              <a:rPr lang="en-US" b="1" dirty="0" smtClean="0"/>
              <a:t>Anti-Central Government- fear of tyranny</a:t>
            </a:r>
          </a:p>
          <a:p>
            <a:pPr lvl="1">
              <a:lnSpc>
                <a:spcPct val="90000"/>
              </a:lnSpc>
            </a:pPr>
            <a:r>
              <a:rPr lang="en-US" b="1" dirty="0" smtClean="0"/>
              <a:t>Large Republic- too many different groups</a:t>
            </a:r>
          </a:p>
          <a:p>
            <a:pPr lvl="1">
              <a:lnSpc>
                <a:spcPct val="90000"/>
              </a:lnSpc>
            </a:pPr>
            <a:r>
              <a:rPr lang="en-US" b="1" dirty="0" smtClean="0"/>
              <a:t>Bills of Rights- want protection from </a:t>
            </a:r>
            <a:r>
              <a:rPr lang="en-US" b="1" dirty="0" err="1" smtClean="0"/>
              <a:t>gov</a:t>
            </a:r>
            <a:r>
              <a:rPr lang="en-US" b="1" dirty="0" smtClean="0"/>
              <a:t>. </a:t>
            </a:r>
          </a:p>
          <a:p>
            <a:pPr lvl="2">
              <a:lnSpc>
                <a:spcPct val="90000"/>
              </a:lnSpc>
            </a:pPr>
            <a:r>
              <a:rPr lang="en-US" sz="2400" dirty="0" smtClean="0"/>
              <a:t>How would America be different without a Bill of Rights?</a:t>
            </a:r>
          </a:p>
          <a:p>
            <a:pPr>
              <a:lnSpc>
                <a:spcPct val="90000"/>
              </a:lnSpc>
            </a:pPr>
            <a:r>
              <a:rPr lang="en-US" sz="2400" b="1" dirty="0" smtClean="0"/>
              <a:t>Federalists- favor Constitution</a:t>
            </a:r>
          </a:p>
          <a:p>
            <a:pPr lvl="1">
              <a:lnSpc>
                <a:spcPct val="90000"/>
              </a:lnSpc>
            </a:pPr>
            <a:r>
              <a:rPr lang="en-US" b="1" dirty="0" smtClean="0"/>
              <a:t>Large Republics- are a positive</a:t>
            </a:r>
          </a:p>
          <a:p>
            <a:pPr lvl="2">
              <a:lnSpc>
                <a:spcPct val="90000"/>
              </a:lnSpc>
            </a:pPr>
            <a:r>
              <a:rPr lang="en-US" sz="2400" i="1" dirty="0" smtClean="0"/>
              <a:t>?What group dominates America today?</a:t>
            </a:r>
          </a:p>
          <a:p>
            <a:pPr lvl="2">
              <a:lnSpc>
                <a:spcPct val="90000"/>
              </a:lnSpc>
            </a:pPr>
            <a:r>
              <a:rPr lang="en-US" sz="2400" b="1" dirty="0" smtClean="0"/>
              <a:t>Federalist Paper #10- no group dominates with diversity</a:t>
            </a:r>
          </a:p>
          <a:p>
            <a:pPr lvl="1">
              <a:lnSpc>
                <a:spcPct val="90000"/>
              </a:lnSpc>
            </a:pPr>
            <a:r>
              <a:rPr lang="en-US" b="1" dirty="0" smtClean="0"/>
              <a:t>Checks and Balances- prevents one group taking over by checking what other branches are up too</a:t>
            </a:r>
          </a:p>
          <a:p>
            <a:pPr lvl="2">
              <a:lnSpc>
                <a:spcPct val="90000"/>
              </a:lnSpc>
            </a:pPr>
            <a:r>
              <a:rPr lang="en-US" sz="2400" b="1" dirty="0" smtClean="0"/>
              <a:t>Bill of Rights added to Constitution and Anti-Feds approve Const.</a:t>
            </a:r>
          </a:p>
          <a:p>
            <a:pPr lvl="2">
              <a:lnSpc>
                <a:spcPct val="90000"/>
              </a:lnSpc>
            </a:pPr>
            <a:endParaRPr lang="en-US" dirty="0" smtClean="0"/>
          </a:p>
          <a:p>
            <a:pPr lvl="1">
              <a:lnSpc>
                <a:spcPct val="90000"/>
              </a:lnSpc>
            </a:pPr>
            <a:endParaRPr lang="en-US" dirty="0" smtClean="0"/>
          </a:p>
        </p:txBody>
      </p:sp>
      <p:pic>
        <p:nvPicPr>
          <p:cNvPr id="22535" name="Picture 7" descr="bill-of-rights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400800" y="1905000"/>
            <a:ext cx="2595563" cy="1881188"/>
          </a:xfrm>
        </p:spPr>
      </p:pic>
      <p:pic>
        <p:nvPicPr>
          <p:cNvPr id="22538" name="Picture 10" descr="federalistpapers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400800" y="4038600"/>
            <a:ext cx="2505075" cy="281940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832</Words>
  <Application>Microsoft Office PowerPoint</Application>
  <PresentationFormat>On-screen Show (4:3)</PresentationFormat>
  <Paragraphs>91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Constitution and Confederation</vt:lpstr>
      <vt:lpstr>Prior Knowledge-  “These United States”- What is problem with American identity?</vt:lpstr>
      <vt:lpstr>Articles of Confederation- 1st gov. of the United States</vt:lpstr>
      <vt:lpstr>?How will these weaknesses lead to an ineffective government? Pick two of the weaknesses and explain how you would solve that weakness </vt:lpstr>
      <vt:lpstr>Road to Constitution</vt:lpstr>
      <vt:lpstr>Slide 6</vt:lpstr>
      <vt:lpstr>Constitutional Convention</vt:lpstr>
      <vt:lpstr>Great Compromise (Benjamin Franklin)- solves issue of representation for both large and small states, creates legislative branch</vt:lpstr>
      <vt:lpstr>Other Compromises</vt:lpstr>
      <vt:lpstr>Prior Knowledge- What rules are in place that prevent the President or a group from taking over total control of the government? Checks and Balances</vt:lpstr>
      <vt:lpstr>Ratification- constitution goes back to states for them to sign onto new government and loose sovereignty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Constitution and Confederation</dc:title>
  <dc:creator> </dc:creator>
  <cp:lastModifiedBy> </cp:lastModifiedBy>
  <cp:revision>20</cp:revision>
  <dcterms:created xsi:type="dcterms:W3CDTF">2011-10-04T00:27:55Z</dcterms:created>
  <dcterms:modified xsi:type="dcterms:W3CDTF">2013-09-30T02:49:26Z</dcterms:modified>
</cp:coreProperties>
</file>