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1" r:id="rId9"/>
    <p:sldId id="262" r:id="rId10"/>
    <p:sldId id="263" r:id="rId11"/>
    <p:sldId id="264" r:id="rId12"/>
    <p:sldId id="265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28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272B1-1E27-4E55-9D3E-CB761977DFEE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FEB36-0A4C-46BC-8AC6-D211521FC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92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FEB36-0A4C-46BC-8AC6-D211521FCFF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77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169E-78D0-4320-8A63-4A6C0B3CEC26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E718FEB-2BF2-4EBF-9B45-155559DBD28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169E-78D0-4320-8A63-4A6C0B3CEC26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8FEB-2BF2-4EBF-9B45-155559DBD2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169E-78D0-4320-8A63-4A6C0B3CEC26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8FEB-2BF2-4EBF-9B45-155559DBD2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169E-78D0-4320-8A63-4A6C0B3CEC26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8FEB-2BF2-4EBF-9B45-155559DBD2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169E-78D0-4320-8A63-4A6C0B3CEC26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8FEB-2BF2-4EBF-9B45-155559DBD28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169E-78D0-4320-8A63-4A6C0B3CEC26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8FEB-2BF2-4EBF-9B45-155559DBD2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169E-78D0-4320-8A63-4A6C0B3CEC26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8FEB-2BF2-4EBF-9B45-155559DBD2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169E-78D0-4320-8A63-4A6C0B3CEC26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8FEB-2BF2-4EBF-9B45-155559DBD2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169E-78D0-4320-8A63-4A6C0B3CEC26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8FEB-2BF2-4EBF-9B45-155559DBD2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169E-78D0-4320-8A63-4A6C0B3CEC26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8FEB-2BF2-4EBF-9B45-155559DBD2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169E-78D0-4320-8A63-4A6C0B3CEC26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8FEB-2BF2-4EBF-9B45-155559DBD2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06F169E-78D0-4320-8A63-4A6C0B3CEC26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E718FEB-2BF2-4EBF-9B45-155559DBD28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52400"/>
            <a:ext cx="8763000" cy="1752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EQ</a:t>
            </a:r>
            <a:r>
              <a:rPr lang="en-US" sz="2400" dirty="0" smtClean="0">
                <a:solidFill>
                  <a:schemeClr val="tx1"/>
                </a:solidFill>
              </a:rPr>
              <a:t>: What is the difference between the Light Reaction and the Dark Reaction. State the differences in terms of their Products and Reactants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0"/>
            <a:ext cx="6781799" cy="1600201"/>
          </a:xfrm>
        </p:spPr>
        <p:txBody>
          <a:bodyPr/>
          <a:lstStyle/>
          <a:p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Notes: Photosynthesis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32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Dark Reaction 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(Calvin Cycle)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dark reaction uses ATP from the light-dependent reaction and CO</a:t>
            </a:r>
            <a:r>
              <a:rPr lang="en-US" baseline="-25000" dirty="0" smtClean="0"/>
              <a:t>2  </a:t>
            </a:r>
            <a:r>
              <a:rPr lang="en-US" dirty="0" smtClean="0"/>
              <a:t>to produce sugars.</a:t>
            </a:r>
          </a:p>
          <a:p>
            <a:r>
              <a:rPr lang="en-US" b="1" dirty="0" smtClean="0"/>
              <a:t>This cycle is also called the light-independent reaction because it does not need light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733" y="3636854"/>
            <a:ext cx="321310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 rot="16200000">
            <a:off x="1714500" y="4791075"/>
            <a:ext cx="8382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4773470"/>
            <a:ext cx="1714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Carbon</a:t>
            </a:r>
          </a:p>
          <a:p>
            <a:r>
              <a:rPr lang="en-US" sz="2800" b="1" dirty="0" smtClean="0"/>
              <a:t>Dioxide</a:t>
            </a:r>
            <a:endParaRPr lang="en-US" sz="2800" b="1" dirty="0"/>
          </a:p>
        </p:txBody>
      </p:sp>
      <p:pic>
        <p:nvPicPr>
          <p:cNvPr id="7" name="Picture 21" descr="blue-arr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62075">
            <a:off x="2161925" y="3660711"/>
            <a:ext cx="857441" cy="114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at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51" y="3944445"/>
            <a:ext cx="1119496" cy="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940" y="3378040"/>
            <a:ext cx="1181586" cy="609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5781899" y="4876473"/>
            <a:ext cx="1207008" cy="8337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52800" y="4724399"/>
            <a:ext cx="2070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Calvin Cycle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010400" y="4927358"/>
            <a:ext cx="1758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Sugars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23285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and Dark Reactions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The two sets of reactions work together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b="1" dirty="0" smtClean="0"/>
              <a:t>light-dependent reaction </a:t>
            </a:r>
            <a:r>
              <a:rPr lang="en-US" sz="2400" dirty="0" smtClean="0"/>
              <a:t>trap sunlight energy in chemical form as ATP</a:t>
            </a:r>
          </a:p>
          <a:p>
            <a:pPr lvl="1"/>
            <a:r>
              <a:rPr lang="en-US" sz="2400" b="1" dirty="0" smtClean="0"/>
              <a:t>The light-independent reactions (Dark Reaction/Calvin Cycle) </a:t>
            </a:r>
            <a:r>
              <a:rPr lang="en-US" sz="2400" dirty="0" smtClean="0"/>
              <a:t>use the ATP to produce sugars from carbon dioxide and water.</a:t>
            </a: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343400"/>
            <a:ext cx="3429000" cy="243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8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overall equation for photosynthesis?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4373563"/>
          </a:xfrm>
        </p:spPr>
        <p:txBody>
          <a:bodyPr/>
          <a:lstStyle/>
          <a:p>
            <a:r>
              <a:rPr lang="en-US" dirty="0"/>
              <a:t>The equation for photosynthesis is:</a:t>
            </a:r>
          </a:p>
          <a:p>
            <a:endParaRPr lang="en-US" dirty="0"/>
          </a:p>
          <a:p>
            <a:r>
              <a:rPr lang="en-US" sz="3200" b="1" dirty="0" smtClean="0"/>
              <a:t>6CO</a:t>
            </a:r>
            <a:r>
              <a:rPr lang="en-US" sz="3200" b="1" baseline="-25000" dirty="0"/>
              <a:t>2</a:t>
            </a:r>
            <a:r>
              <a:rPr lang="en-US" sz="3200" b="1" dirty="0" smtClean="0"/>
              <a:t>  </a:t>
            </a:r>
            <a:r>
              <a:rPr lang="en-US" sz="3200" b="1" dirty="0"/>
              <a:t>+ </a:t>
            </a:r>
            <a:r>
              <a:rPr lang="en-US" sz="3200" b="1" dirty="0" smtClean="0"/>
              <a:t>6H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O               C</a:t>
            </a:r>
            <a:r>
              <a:rPr lang="en-US" sz="3200" b="1" baseline="-25000" dirty="0" smtClean="0"/>
              <a:t>6</a:t>
            </a:r>
            <a:r>
              <a:rPr lang="en-US" sz="3200" b="1" dirty="0" smtClean="0"/>
              <a:t>H</a:t>
            </a:r>
            <a:r>
              <a:rPr lang="en-US" sz="3200" b="1" baseline="-25000" dirty="0" smtClean="0"/>
              <a:t>12</a:t>
            </a:r>
            <a:r>
              <a:rPr lang="en-US" sz="3200" b="1" dirty="0" smtClean="0"/>
              <a:t>O</a:t>
            </a:r>
            <a:r>
              <a:rPr lang="en-US" sz="3200" b="1" baseline="-25000" dirty="0" smtClean="0"/>
              <a:t>6</a:t>
            </a:r>
            <a:r>
              <a:rPr lang="en-US" sz="3200" b="1" dirty="0" smtClean="0"/>
              <a:t> </a:t>
            </a:r>
            <a:r>
              <a:rPr lang="en-US" sz="3200" b="1" dirty="0"/>
              <a:t>+ </a:t>
            </a:r>
            <a:r>
              <a:rPr lang="en-US" sz="3200" b="1" dirty="0" smtClean="0"/>
              <a:t>6O</a:t>
            </a:r>
            <a:r>
              <a:rPr lang="en-US" sz="3200" b="1" baseline="-25000" dirty="0" smtClean="0"/>
              <a:t>2</a:t>
            </a:r>
            <a:endParaRPr lang="en-US" sz="3200" b="1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/>
              <a:t>C</a:t>
            </a:r>
            <a:r>
              <a:rPr lang="en-US" b="1" dirty="0" smtClean="0"/>
              <a:t>arbon Dioxide </a:t>
            </a:r>
            <a:r>
              <a:rPr lang="en-US" b="1" dirty="0"/>
              <a:t>+ W</a:t>
            </a:r>
            <a:r>
              <a:rPr lang="en-US" b="1" dirty="0" smtClean="0"/>
              <a:t>ater                   Sugars </a:t>
            </a:r>
            <a:r>
              <a:rPr lang="en-US" b="1" dirty="0"/>
              <a:t>+ </a:t>
            </a:r>
            <a:r>
              <a:rPr lang="en-US" b="1" dirty="0" smtClean="0"/>
              <a:t>Oxygen</a:t>
            </a:r>
            <a:endParaRPr lang="en-US" b="1" dirty="0"/>
          </a:p>
          <a:p>
            <a:endParaRPr lang="en-US" sz="3600" dirty="0"/>
          </a:p>
        </p:txBody>
      </p:sp>
      <p:sp>
        <p:nvSpPr>
          <p:cNvPr id="4" name="Right Arrow 3"/>
          <p:cNvSpPr/>
          <p:nvPr/>
        </p:nvSpPr>
        <p:spPr>
          <a:xfrm>
            <a:off x="3581400" y="2687973"/>
            <a:ext cx="1205049" cy="484632"/>
          </a:xfrm>
          <a:prstGeom prst="rightArrow">
            <a:avLst>
              <a:gd name="adj1" fmla="val 41929"/>
              <a:gd name="adj2" fmla="val 748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466771" y="3976914"/>
            <a:ext cx="1143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The raw materials required for plants to carry out photosynthesis are</a:t>
            </a:r>
          </a:p>
          <a:p>
            <a:pPr marL="571500" indent="-457200">
              <a:buFont typeface="+mj-lt"/>
              <a:buAutoNum type="alphaUcPeriod"/>
            </a:pPr>
            <a:r>
              <a:rPr lang="en-US" dirty="0"/>
              <a:t>carbon dioxide and oxygen.	</a:t>
            </a:r>
          </a:p>
          <a:p>
            <a:pPr marL="571500" indent="-457200">
              <a:buFont typeface="+mj-lt"/>
              <a:buAutoNum type="alphaUcPeriod"/>
            </a:pPr>
            <a:r>
              <a:rPr lang="en-US" dirty="0"/>
              <a:t>oxygen and sugars.	</a:t>
            </a:r>
          </a:p>
          <a:p>
            <a:pPr marL="571500" indent="-457200">
              <a:buFont typeface="+mj-lt"/>
              <a:buAutoNum type="alphaUcPeriod"/>
            </a:pPr>
            <a:r>
              <a:rPr lang="en-US" dirty="0"/>
              <a:t>carbon dioxide and water.	</a:t>
            </a:r>
          </a:p>
          <a:p>
            <a:pPr marL="571500" indent="-457200">
              <a:buFont typeface="+mj-lt"/>
              <a:buAutoNum type="alphaUcPeriod"/>
            </a:pPr>
            <a:r>
              <a:rPr lang="en-US" dirty="0"/>
              <a:t>oxygen and water.</a:t>
            </a:r>
          </a:p>
        </p:txBody>
      </p:sp>
    </p:spTree>
    <p:extLst>
      <p:ext uri="{BB962C8B-B14F-4D97-AF65-F5344CB8AC3E}">
        <p14:creationId xmlns:p14="http://schemas.microsoft.com/office/powerpoint/2010/main" val="114852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The principal pigment in plants is</a:t>
            </a:r>
          </a:p>
          <a:p>
            <a:pPr marL="571500" indent="-457200">
              <a:buFont typeface="+mj-lt"/>
              <a:buAutoNum type="alphaUcPeriod"/>
            </a:pPr>
            <a:r>
              <a:rPr lang="en-US" dirty="0"/>
              <a:t>chloroplast.	</a:t>
            </a:r>
          </a:p>
          <a:p>
            <a:pPr marL="571500" indent="-457200">
              <a:buFont typeface="+mj-lt"/>
              <a:buAutoNum type="alphaUcPeriod"/>
            </a:pPr>
            <a:r>
              <a:rPr lang="en-US" dirty="0"/>
              <a:t>chlorophyll.	</a:t>
            </a:r>
          </a:p>
          <a:p>
            <a:pPr marL="571500" indent="-457200">
              <a:buFont typeface="+mj-lt"/>
              <a:buAutoNum type="alphaUcPeriod"/>
            </a:pPr>
            <a:r>
              <a:rPr lang="en-US" dirty="0"/>
              <a:t>carotene.	</a:t>
            </a:r>
          </a:p>
          <a:p>
            <a:pPr marL="571500" indent="-457200">
              <a:buFont typeface="+mj-lt"/>
              <a:buAutoNum type="alphaUcPeriod"/>
            </a:pPr>
            <a:r>
              <a:rPr lang="en-US" dirty="0"/>
              <a:t>carbohydrate.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54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In plants, photosynthesis takes place inside the</a:t>
            </a:r>
          </a:p>
          <a:p>
            <a:pPr marL="571500" indent="-457200">
              <a:buFont typeface="+mj-lt"/>
              <a:buAutoNum type="alphaUcPeriod"/>
            </a:pPr>
            <a:r>
              <a:rPr lang="en-US" dirty="0"/>
              <a:t>thylakoids.	</a:t>
            </a:r>
          </a:p>
          <a:p>
            <a:pPr marL="571500" indent="-457200">
              <a:buFont typeface="+mj-lt"/>
              <a:buAutoNum type="alphaUcPeriod"/>
            </a:pPr>
            <a:r>
              <a:rPr lang="en-US" dirty="0"/>
              <a:t>chloroplasts.	</a:t>
            </a:r>
          </a:p>
          <a:p>
            <a:pPr marL="571500" indent="-457200">
              <a:buFont typeface="+mj-lt"/>
              <a:buAutoNum type="alphaUcPeriod"/>
            </a:pPr>
            <a:r>
              <a:rPr lang="en-US" dirty="0"/>
              <a:t>photosystems.	</a:t>
            </a:r>
          </a:p>
          <a:p>
            <a:pPr marL="571500" indent="-457200">
              <a:buFont typeface="+mj-lt"/>
              <a:buAutoNum type="alphaUcPeriod"/>
            </a:pPr>
            <a:r>
              <a:rPr lang="en-US" dirty="0"/>
              <a:t>chlorophyll</a:t>
            </a:r>
          </a:p>
        </p:txBody>
      </p:sp>
    </p:spTree>
    <p:extLst>
      <p:ext uri="{BB962C8B-B14F-4D97-AF65-F5344CB8AC3E}">
        <p14:creationId xmlns:p14="http://schemas.microsoft.com/office/powerpoint/2010/main" val="9520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What is another name for the Calvin cycle?</a:t>
            </a:r>
          </a:p>
          <a:p>
            <a:pPr marL="571500" indent="-457200">
              <a:buFont typeface="+mj-lt"/>
              <a:buAutoNum type="alphaUcPeriod"/>
            </a:pPr>
            <a:r>
              <a:rPr lang="en-US" dirty="0"/>
              <a:t>light-dependent reactions	</a:t>
            </a:r>
          </a:p>
          <a:p>
            <a:pPr marL="571500" indent="-457200">
              <a:buFont typeface="+mj-lt"/>
              <a:buAutoNum type="alphaUcPeriod"/>
            </a:pPr>
            <a:r>
              <a:rPr lang="en-US" dirty="0"/>
              <a:t>light-independent reactions	</a:t>
            </a:r>
          </a:p>
          <a:p>
            <a:pPr marL="571500" indent="-457200">
              <a:buFont typeface="+mj-lt"/>
              <a:buAutoNum type="alphaUcPeriod"/>
            </a:pPr>
            <a:r>
              <a:rPr lang="en-US" dirty="0"/>
              <a:t>electron transport chain	</a:t>
            </a:r>
          </a:p>
          <a:p>
            <a:pPr marL="571500" indent="-457200">
              <a:buFont typeface="+mj-lt"/>
              <a:buAutoNum type="alphaUcPeriod"/>
            </a:pPr>
            <a:r>
              <a:rPr lang="en-US" dirty="0"/>
              <a:t>photosynthesis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48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and Life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Where do plants get the energy they need to produce food?</a:t>
            </a:r>
          </a:p>
          <a:p>
            <a:pPr lvl="1"/>
            <a:r>
              <a:rPr lang="en-US" sz="2400" dirty="0"/>
              <a:t>Plants and some other types of organisms are able to use light energy from the sun to produce food.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962400"/>
            <a:ext cx="276225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32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Energy and ATP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important chemical compound that cells use to store and release energy is </a:t>
            </a:r>
            <a:r>
              <a:rPr lang="en-US" b="1" dirty="0" smtClean="0"/>
              <a:t>ATP</a:t>
            </a:r>
          </a:p>
          <a:p>
            <a:endParaRPr lang="en-US" dirty="0"/>
          </a:p>
          <a:p>
            <a:r>
              <a:rPr lang="en-US" b="1" dirty="0" smtClean="0"/>
              <a:t>ATP</a:t>
            </a:r>
            <a:r>
              <a:rPr lang="en-US" dirty="0" smtClean="0"/>
              <a:t> is used by all types of cells as their basic energy source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733800"/>
            <a:ext cx="374332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96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of ATP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energy from </a:t>
            </a:r>
            <a:r>
              <a:rPr lang="en-US" b="1" u="sng" dirty="0" smtClean="0"/>
              <a:t>ATP</a:t>
            </a:r>
            <a:r>
              <a:rPr lang="en-US" dirty="0" smtClean="0"/>
              <a:t> is used for many cellular activities, that include </a:t>
            </a:r>
            <a:r>
              <a:rPr lang="en-US" b="1" dirty="0" smtClean="0"/>
              <a:t>active transport</a:t>
            </a:r>
            <a:r>
              <a:rPr lang="en-US" dirty="0" smtClean="0"/>
              <a:t>, </a:t>
            </a:r>
            <a:r>
              <a:rPr lang="en-US" b="1" dirty="0" smtClean="0"/>
              <a:t>protein synthesis</a:t>
            </a:r>
            <a:r>
              <a:rPr lang="en-US" dirty="0" smtClean="0"/>
              <a:t> and </a:t>
            </a:r>
            <a:r>
              <a:rPr lang="en-US" b="1" dirty="0" smtClean="0"/>
              <a:t>muscle contraction 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911477"/>
            <a:ext cx="285750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8" y="2969685"/>
            <a:ext cx="3200400" cy="191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428067"/>
            <a:ext cx="2530112" cy="22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93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Inside a Chloroplast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In plants, photosynthesis takes place inside the chloroplast</a:t>
            </a:r>
            <a:endParaRPr lang="en-US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074" y="2819398"/>
            <a:ext cx="5535613" cy="376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3429000"/>
            <a:ext cx="1485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Single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thylakoid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Line 29"/>
          <p:cNvSpPr>
            <a:spLocks noChangeShapeType="1"/>
          </p:cNvSpPr>
          <p:nvPr/>
        </p:nvSpPr>
        <p:spPr bwMode="auto">
          <a:xfrm>
            <a:off x="1352550" y="4075331"/>
            <a:ext cx="2241020" cy="110150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62600" y="6052065"/>
            <a:ext cx="213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Chloroplas</a:t>
            </a:r>
            <a:r>
              <a:rPr lang="en-US" sz="2400" b="1" dirty="0"/>
              <a:t>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1453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420428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role of light and chlorophyll in photosynthesis?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Plants gather the sun's energy with light-absorbing molecules </a:t>
            </a:r>
            <a:r>
              <a:rPr lang="en-US" dirty="0" smtClean="0"/>
              <a:t>called pigments.</a:t>
            </a:r>
          </a:p>
          <a:p>
            <a:pPr marL="708660" lvl="3">
              <a:buClr>
                <a:schemeClr val="accent1"/>
              </a:buClr>
            </a:pPr>
            <a:r>
              <a:rPr lang="en-US" sz="2000" dirty="0"/>
              <a:t>The main pigment in plants is </a:t>
            </a:r>
            <a:r>
              <a:rPr lang="en-US" sz="2000" b="1" dirty="0"/>
              <a:t>chlorophyll</a:t>
            </a:r>
            <a:r>
              <a:rPr lang="en-US" sz="2000" b="1" dirty="0" smtClean="0"/>
              <a:t>.</a:t>
            </a:r>
          </a:p>
          <a:p>
            <a:pPr marL="342900" lvl="2">
              <a:buClr>
                <a:schemeClr val="accent1"/>
              </a:buClr>
            </a:pPr>
            <a:endParaRPr lang="en-US" sz="2400" dirty="0"/>
          </a:p>
          <a:p>
            <a:r>
              <a:rPr lang="en-US" dirty="0"/>
              <a:t>Light is a form of energy, so any compound that absorbs light also absorbs energy from that light.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321005"/>
            <a:ext cx="3825194" cy="231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118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role of light and chlorophyll in photosynthesis?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chlorophyll absorbs light, much of the energy is transferred directly to electrons in the </a:t>
            </a:r>
            <a:r>
              <a:rPr lang="en-US" dirty="0" smtClean="0"/>
              <a:t>chlorophyll and excite them.</a:t>
            </a:r>
          </a:p>
          <a:p>
            <a:endParaRPr lang="en-US" dirty="0"/>
          </a:p>
          <a:p>
            <a:r>
              <a:rPr lang="en-US" dirty="0" smtClean="0"/>
              <a:t>These excited electrons </a:t>
            </a:r>
            <a:r>
              <a:rPr lang="en-US" dirty="0"/>
              <a:t>are what make photosynthesis work.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65687"/>
            <a:ext cx="4025446" cy="2762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33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Inside a Chloroplast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(DRAW This Picture)</a:t>
            </a:r>
            <a:endParaRPr lang="en-US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82800"/>
            <a:ext cx="8229600" cy="4266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2182813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71971" y="2082800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Light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2949397" y="1682690"/>
            <a:ext cx="784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/>
              <a:t>H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O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2743200" y="3956075"/>
            <a:ext cx="16191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/>
              <a:t>Light- dependent reactions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6177102" y="3847503"/>
            <a:ext cx="10920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Calvin cycle</a:t>
            </a:r>
            <a:endParaRPr lang="en-US" sz="2000" b="1" dirty="0"/>
          </a:p>
        </p:txBody>
      </p:sp>
      <p:pic>
        <p:nvPicPr>
          <p:cNvPr id="10" name="Picture 19" descr="3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805" y="4904805"/>
            <a:ext cx="784225" cy="126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51363" y="6150358"/>
            <a:ext cx="6586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/>
              <a:t>O</a:t>
            </a:r>
            <a:r>
              <a:rPr lang="en-US" sz="2000" b="1" baseline="-25000" dirty="0" smtClean="0"/>
              <a:t>2</a:t>
            </a:r>
            <a:endParaRPr lang="en-US" sz="2000" b="1" dirty="0"/>
          </a:p>
        </p:txBody>
      </p:sp>
      <p:pic>
        <p:nvPicPr>
          <p:cNvPr id="12" name="Picture 32" descr="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461" y="2082800"/>
            <a:ext cx="519112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313241" y="1757402"/>
            <a:ext cx="657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CO</a:t>
            </a:r>
            <a:r>
              <a:rPr lang="en-US" b="1" baseline="-25000" dirty="0" smtClean="0"/>
              <a:t>2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6058364" y="6174158"/>
            <a:ext cx="922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Sugars</a:t>
            </a:r>
            <a:endParaRPr lang="en-US" b="1" dirty="0"/>
          </a:p>
        </p:txBody>
      </p:sp>
      <p:pic>
        <p:nvPicPr>
          <p:cNvPr id="16" name="Picture 33" descr="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285" y="5113688"/>
            <a:ext cx="519112" cy="1115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3" y="4493834"/>
            <a:ext cx="96996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58503">
            <a:off x="5171787" y="4572923"/>
            <a:ext cx="96996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8" descr="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208727" y="3055937"/>
            <a:ext cx="9683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73636">
            <a:off x="3765393" y="3037680"/>
            <a:ext cx="93255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726" y="5018989"/>
            <a:ext cx="1021710" cy="907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359707" y="3198167"/>
            <a:ext cx="16959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/>
              <a:t>ADP + P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6914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29650" cy="1142999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Light-Dependent Reaction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Light Reaction </a:t>
            </a:r>
            <a:r>
              <a:rPr lang="en-US" dirty="0" smtClean="0"/>
              <a:t>requires light and water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b="1" dirty="0" smtClean="0"/>
              <a:t>light-dependent reaction </a:t>
            </a:r>
            <a:r>
              <a:rPr lang="en-US" dirty="0" smtClean="0"/>
              <a:t>produce </a:t>
            </a:r>
            <a:r>
              <a:rPr lang="en-US" b="1" dirty="0" smtClean="0"/>
              <a:t>oxygen</a:t>
            </a:r>
            <a:r>
              <a:rPr lang="en-US" dirty="0" smtClean="0"/>
              <a:t> produce </a:t>
            </a:r>
            <a:r>
              <a:rPr lang="en-US" b="1" dirty="0" smtClean="0"/>
              <a:t>ATP</a:t>
            </a:r>
            <a:r>
              <a:rPr lang="en-US" dirty="0" smtClean="0"/>
              <a:t> for the </a:t>
            </a:r>
            <a:r>
              <a:rPr lang="en-US" b="1" dirty="0" smtClean="0"/>
              <a:t>Calvin Cycle </a:t>
            </a:r>
            <a:r>
              <a:rPr lang="en-US" dirty="0" smtClean="0"/>
              <a:t>to work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4122057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693" y="3733800"/>
            <a:ext cx="4191557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10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240</TotalTime>
  <Words>425</Words>
  <Application>Microsoft Office PowerPoint</Application>
  <PresentationFormat>On-screen Show (4:3)</PresentationFormat>
  <Paragraphs>81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Apothecary</vt:lpstr>
      <vt:lpstr>Notes: Photosynthesis</vt:lpstr>
      <vt:lpstr>Energy and Life</vt:lpstr>
      <vt:lpstr>Chemical Energy and ATP</vt:lpstr>
      <vt:lpstr>Role of ATP</vt:lpstr>
      <vt:lpstr>Inside a Chloroplast</vt:lpstr>
      <vt:lpstr>What is the role of light and chlorophyll in photosynthesis? </vt:lpstr>
      <vt:lpstr>What is the role of light and chlorophyll in photosynthesis?</vt:lpstr>
      <vt:lpstr>Inside a Chloroplast (DRAW This Picture)</vt:lpstr>
      <vt:lpstr>Light-Dependent Reaction</vt:lpstr>
      <vt:lpstr>What is the Dark Reaction  (Calvin Cycle)</vt:lpstr>
      <vt:lpstr>Light and Dark Reactions</vt:lpstr>
      <vt:lpstr>What is the overall equation for photosynthesis?</vt:lpstr>
      <vt:lpstr>Question 1</vt:lpstr>
      <vt:lpstr>Question 2</vt:lpstr>
      <vt:lpstr>Question 3</vt:lpstr>
      <vt:lpstr>Question 4</vt:lpstr>
    </vt:vector>
  </TitlesOfParts>
  <Company>WVUSD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Notes: Photosynthesis</dc:title>
  <dc:creator>Windows User</dc:creator>
  <cp:lastModifiedBy>Windows User</cp:lastModifiedBy>
  <cp:revision>12</cp:revision>
  <dcterms:created xsi:type="dcterms:W3CDTF">2012-10-08T20:58:40Z</dcterms:created>
  <dcterms:modified xsi:type="dcterms:W3CDTF">2012-10-09T00:58:47Z</dcterms:modified>
</cp:coreProperties>
</file>