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3" r:id="rId7"/>
    <p:sldId id="262" r:id="rId8"/>
    <p:sldId id="265" r:id="rId9"/>
    <p:sldId id="266" r:id="rId10"/>
    <p:sldId id="264" r:id="rId11"/>
    <p:sldId id="269" r:id="rId12"/>
    <p:sldId id="270" r:id="rId13"/>
    <p:sldId id="271" r:id="rId14"/>
    <p:sldId id="272" r:id="rId15"/>
    <p:sldId id="273" r:id="rId16"/>
    <p:sldId id="274" r:id="rId17"/>
    <p:sldId id="275" r:id="rId18"/>
    <p:sldId id="276" r:id="rId19"/>
    <p:sldId id="277" r:id="rId20"/>
    <p:sldId id="278" r:id="rId21"/>
    <p:sldId id="267"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21D10B-590C-4BEA-9BF3-1BE8B78C7AE0}" type="datetimeFigureOut">
              <a:rPr lang="en-US" smtClean="0"/>
              <a:pPr/>
              <a:t>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1D10B-590C-4BEA-9BF3-1BE8B78C7AE0}" type="datetimeFigureOut">
              <a:rPr lang="en-US" smtClean="0"/>
              <a:pPr/>
              <a:t>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1D10B-590C-4BEA-9BF3-1BE8B78C7AE0}" type="datetimeFigureOut">
              <a:rPr lang="en-US" smtClean="0"/>
              <a:pPr/>
              <a:t>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1D10B-590C-4BEA-9BF3-1BE8B78C7AE0}" type="datetimeFigureOut">
              <a:rPr lang="en-US" smtClean="0"/>
              <a:pPr/>
              <a:t>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1D10B-590C-4BEA-9BF3-1BE8B78C7AE0}" type="datetimeFigureOut">
              <a:rPr lang="en-US" smtClean="0"/>
              <a:pPr/>
              <a:t>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21D10B-590C-4BEA-9BF3-1BE8B78C7AE0}" type="datetimeFigureOut">
              <a:rPr lang="en-US" smtClean="0"/>
              <a:pPr/>
              <a:t>6/17/2012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21D10B-590C-4BEA-9BF3-1BE8B78C7AE0}" type="datetimeFigureOut">
              <a:rPr lang="en-US" smtClean="0"/>
              <a:pPr/>
              <a:t>6/17/2012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21D10B-590C-4BEA-9BF3-1BE8B78C7AE0}" type="datetimeFigureOut">
              <a:rPr lang="en-US" smtClean="0"/>
              <a:pPr/>
              <a:t>6/17/2012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1D10B-590C-4BEA-9BF3-1BE8B78C7AE0}" type="datetimeFigureOut">
              <a:rPr lang="en-US" smtClean="0"/>
              <a:pPr/>
              <a:t>6/17/2012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1D10B-590C-4BEA-9BF3-1BE8B78C7AE0}" type="datetimeFigureOut">
              <a:rPr lang="en-US" smtClean="0"/>
              <a:pPr/>
              <a:t>6/17/2012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1D10B-590C-4BEA-9BF3-1BE8B78C7AE0}" type="datetimeFigureOut">
              <a:rPr lang="en-US" smtClean="0"/>
              <a:pPr/>
              <a:t>6/17/2012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93C86-FA7D-4C60-9744-6275028C90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1D10B-590C-4BEA-9BF3-1BE8B78C7AE0}" type="datetimeFigureOut">
              <a:rPr lang="en-US" smtClean="0"/>
              <a:pPr/>
              <a:t>6/17/2012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93C86-FA7D-4C60-9744-6275028C90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4724400"/>
          </a:xfrm>
        </p:spPr>
        <p:txBody>
          <a:bodyPr>
            <a:normAutofit fontScale="90000"/>
          </a:bodyPr>
          <a:lstStyle/>
          <a:p>
            <a:r>
              <a:rPr lang="en-US" sz="4800" b="1" i="1" u="sng" dirty="0" smtClean="0">
                <a:solidFill>
                  <a:srgbClr val="C00000"/>
                </a:solidFill>
              </a:rPr>
              <a:t>Critique</a:t>
            </a:r>
            <a:r>
              <a:rPr lang="en-US" sz="4800" b="1" i="1" u="sng" dirty="0" smtClean="0"/>
              <a:t> </a:t>
            </a:r>
            <a:r>
              <a:rPr lang="en-US" sz="4800" b="1" i="1" u="sng" dirty="0" smtClean="0">
                <a:solidFill>
                  <a:schemeClr val="accent1">
                    <a:lumMod val="75000"/>
                  </a:schemeClr>
                </a:solidFill>
              </a:rPr>
              <a:t>of</a:t>
            </a:r>
            <a:r>
              <a:rPr lang="en-US" sz="4800" b="1" i="1" u="sng" dirty="0" smtClean="0"/>
              <a:t> </a:t>
            </a:r>
            <a:r>
              <a:rPr lang="en-US" sz="4800" b="1" i="1" u="sng" dirty="0" smtClean="0">
                <a:solidFill>
                  <a:srgbClr val="C00000"/>
                </a:solidFill>
              </a:rPr>
              <a:t>American</a:t>
            </a:r>
            <a:r>
              <a:rPr lang="en-US" sz="4800" b="1" i="1" u="sng" dirty="0" smtClean="0"/>
              <a:t> </a:t>
            </a:r>
            <a:r>
              <a:rPr lang="en-US" sz="4800" b="1" i="1" u="sng" dirty="0" smtClean="0">
                <a:solidFill>
                  <a:schemeClr val="accent1">
                    <a:lumMod val="75000"/>
                  </a:schemeClr>
                </a:solidFill>
              </a:rPr>
              <a:t>Isolationism</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tx1">
                    <a:lumMod val="65000"/>
                    <a:lumOff val="35000"/>
                  </a:schemeClr>
                </a:solidFill>
              </a:rPr>
              <a:t>CA Std: 11.4.5 &amp; 11.7.1</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u="sng" dirty="0" smtClean="0">
                <a:solidFill>
                  <a:schemeClr val="bg1">
                    <a:lumMod val="50000"/>
                  </a:schemeClr>
                </a:solidFill>
              </a:rPr>
              <a:t>Objective: </a:t>
            </a:r>
            <a:r>
              <a:rPr lang="en-US" b="1" dirty="0" smtClean="0">
                <a:solidFill>
                  <a:schemeClr val="bg1">
                    <a:lumMod val="50000"/>
                  </a:schemeClr>
                </a:solidFill>
              </a:rPr>
              <a:t>to examine anti-isolationism attitude in the U.S. (pre-WWII) through political cartoons.</a:t>
            </a:r>
            <a:endParaRPr lang="en-US" b="1" dirty="0">
              <a:solidFill>
                <a:schemeClr val="bg1">
                  <a:lumMod val="50000"/>
                </a:schemeClr>
              </a:solidFill>
            </a:endParaRPr>
          </a:p>
        </p:txBody>
      </p:sp>
      <p:sp>
        <p:nvSpPr>
          <p:cNvPr id="3" name="Subtitle 2"/>
          <p:cNvSpPr>
            <a:spLocks noGrp="1"/>
          </p:cNvSpPr>
          <p:nvPr>
            <p:ph type="subTitle" idx="1"/>
          </p:nvPr>
        </p:nvSpPr>
        <p:spPr>
          <a:xfrm>
            <a:off x="1295400" y="6172200"/>
            <a:ext cx="6400800" cy="685800"/>
          </a:xfrm>
        </p:spPr>
        <p:txBody>
          <a:bodyPr/>
          <a:lstStyle/>
          <a:p>
            <a:r>
              <a:rPr lang="en-US" b="1" dirty="0" smtClean="0">
                <a:solidFill>
                  <a:schemeClr val="accent1">
                    <a:lumMod val="75000"/>
                  </a:schemeClr>
                </a:solidFill>
              </a:rPr>
              <a:t>Lesson created by Mrs. Janiak</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14400" y="163513"/>
            <a:ext cx="7072313" cy="6313487"/>
          </a:xfrm>
          <a:prstGeom prst="rect">
            <a:avLst/>
          </a:prstGeom>
          <a:noFill/>
          <a:ln w="9525">
            <a:noFill/>
            <a:miter lim="800000"/>
            <a:headEnd/>
            <a:tailEnd/>
          </a:ln>
        </p:spPr>
      </p:pic>
      <p:sp>
        <p:nvSpPr>
          <p:cNvPr id="3" name="TextBox 2"/>
          <p:cNvSpPr txBox="1"/>
          <p:nvPr/>
        </p:nvSpPr>
        <p:spPr>
          <a:xfrm>
            <a:off x="609600" y="6211669"/>
            <a:ext cx="8001000" cy="646331"/>
          </a:xfrm>
          <a:prstGeom prst="rect">
            <a:avLst/>
          </a:prstGeom>
          <a:noFill/>
        </p:spPr>
        <p:txBody>
          <a:bodyPr wrap="square" rtlCol="0">
            <a:spAutoFit/>
          </a:bodyPr>
          <a:lstStyle/>
          <a:p>
            <a:r>
              <a:rPr lang="en-US" b="1" dirty="0" smtClean="0">
                <a:solidFill>
                  <a:srgbClr val="C00000"/>
                </a:solidFill>
              </a:rPr>
              <a:t>VERBAL PRACTICE CARTOON ANALYSIS- DO NOT WRITE ON YOUR ANALYSIS PAPER FOR THIS CARTOON </a:t>
            </a:r>
            <a:r>
              <a:rPr lang="en-US" b="1" dirty="0" smtClean="0">
                <a:solidFill>
                  <a:srgbClr val="C00000"/>
                </a:solidFill>
                <a:sym typeface="Wingdings" pitchFamily="2" charset="2"/>
              </a:rPr>
              <a:t></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28600" y="152400"/>
            <a:ext cx="5257800" cy="658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533400" y="14288"/>
            <a:ext cx="6781800" cy="673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514600" y="77788"/>
            <a:ext cx="5743575" cy="678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905000" y="17463"/>
            <a:ext cx="5181600" cy="662781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085975" y="0"/>
            <a:ext cx="4802188" cy="66325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981200" y="0"/>
            <a:ext cx="5221288" cy="680561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 on this platform, folks, those most perplexing people... the Lads with the Siamese Beard! Unrelated by blood, they are joined in a manner that mystifies the mightiest minds in the land!"/>
          <p:cNvPicPr/>
          <p:nvPr/>
        </p:nvPicPr>
        <p:blipFill>
          <a:blip r:embed="rId2" cstate="print"/>
          <a:srcRect/>
          <a:stretch>
            <a:fillRect/>
          </a:stretch>
        </p:blipFill>
        <p:spPr bwMode="auto">
          <a:xfrm>
            <a:off x="2286000" y="228600"/>
            <a:ext cx="4495800" cy="6400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 always were suckers for ridiculous hats..."/>
          <p:cNvPicPr/>
          <p:nvPr/>
        </p:nvPicPr>
        <p:blipFill>
          <a:blip r:embed="rId2" cstate="print"/>
          <a:srcRect/>
          <a:stretch>
            <a:fillRect/>
          </a:stretch>
        </p:blipFill>
        <p:spPr bwMode="auto">
          <a:xfrm>
            <a:off x="1676400" y="228600"/>
            <a:ext cx="5791200" cy="6172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 I was saying when we were so rudely interrupted, I am taking a poll of public opinion. You don't think this country will ever be attacked, do you?"/>
          <p:cNvPicPr/>
          <p:nvPr/>
        </p:nvPicPr>
        <p:blipFill>
          <a:blip r:embed="rId2" cstate="print"/>
          <a:srcRect/>
          <a:stretch>
            <a:fillRect/>
          </a:stretch>
        </p:blipFill>
        <p:spPr bwMode="auto">
          <a:xfrm>
            <a:off x="2743200" y="228600"/>
            <a:ext cx="4056380" cy="6629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Warm-Up: </a:t>
            </a:r>
            <a:r>
              <a:rPr lang="en-US" sz="2800" dirty="0" smtClean="0"/>
              <a:t>(answer each question)</a:t>
            </a:r>
            <a:endParaRPr lang="en-US" b="1" u="sng" dirty="0"/>
          </a:p>
        </p:txBody>
      </p:sp>
      <p:sp>
        <p:nvSpPr>
          <p:cNvPr id="3" name="Content Placeholder 2"/>
          <p:cNvSpPr>
            <a:spLocks noGrp="1"/>
          </p:cNvSpPr>
          <p:nvPr>
            <p:ph idx="1"/>
          </p:nvPr>
        </p:nvSpPr>
        <p:spPr>
          <a:xfrm>
            <a:off x="457200" y="1219200"/>
            <a:ext cx="8229600" cy="4906963"/>
          </a:xfrm>
        </p:spPr>
        <p:txBody>
          <a:bodyPr/>
          <a:lstStyle/>
          <a:p>
            <a:pPr marL="514350" indent="-514350">
              <a:buFont typeface="+mj-lt"/>
              <a:buAutoNum type="arabicPeriod"/>
            </a:pPr>
            <a:r>
              <a:rPr lang="en-US" dirty="0" smtClean="0"/>
              <a:t>How did many Americans feel about war, after World War I was over?</a:t>
            </a:r>
          </a:p>
          <a:p>
            <a:pPr marL="514350" indent="-514350">
              <a:buFont typeface="+mj-lt"/>
              <a:buAutoNum type="arabicPeriod"/>
            </a:pPr>
            <a:r>
              <a:rPr lang="en-US" dirty="0" smtClean="0"/>
              <a:t>What do you know was happening in the U.S. after WWI from 1920-1940?</a:t>
            </a:r>
          </a:p>
          <a:p>
            <a:pPr marL="514350" indent="-514350">
              <a:buFont typeface="+mj-lt"/>
              <a:buAutoNum type="arabicPeriod"/>
            </a:pPr>
            <a:r>
              <a:rPr lang="en-US" dirty="0" smtClean="0"/>
              <a:t>What does isolationism mean?</a:t>
            </a:r>
          </a:p>
          <a:p>
            <a:pPr marL="514350" indent="-514350">
              <a:buFont typeface="+mj-lt"/>
              <a:buAutoNum type="arabicPeriod"/>
            </a:pPr>
            <a:r>
              <a:rPr lang="en-US" dirty="0" smtClean="0"/>
              <a:t>Who is Ted Geisel?</a:t>
            </a:r>
          </a:p>
        </p:txBody>
      </p:sp>
      <p:pic>
        <p:nvPicPr>
          <p:cNvPr id="16385" name="Picture 1" descr="C:\Users\Janiak's\AppData\Local\Microsoft\Windows\Temporary Internet Files\Content.IE5\HQOJN9Q5\MC900440428[1].wmf"/>
          <p:cNvPicPr>
            <a:picLocks noChangeAspect="1" noChangeArrowheads="1"/>
          </p:cNvPicPr>
          <p:nvPr/>
        </p:nvPicPr>
        <p:blipFill>
          <a:blip r:embed="rId2" cstate="print"/>
          <a:srcRect/>
          <a:stretch>
            <a:fillRect/>
          </a:stretch>
        </p:blipFill>
        <p:spPr bwMode="auto">
          <a:xfrm>
            <a:off x="7467600" y="5105400"/>
            <a:ext cx="1302544" cy="1371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1600200" y="457200"/>
            <a:ext cx="6172199" cy="5334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Wrap-Up:</a:t>
            </a:r>
            <a:endParaRPr lang="en-US" b="1" u="sng"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How did Dr. Seuss's cartoons reflect his own political views</a:t>
            </a:r>
            <a:r>
              <a:rPr lang="en-US" dirty="0" smtClean="0"/>
              <a:t>?</a:t>
            </a:r>
            <a:endParaRPr lang="en-US" dirty="0"/>
          </a:p>
          <a:p>
            <a:pPr marL="514350" indent="-514350">
              <a:buFont typeface="+mj-lt"/>
              <a:buAutoNum type="arabicPeriod"/>
            </a:pPr>
            <a:r>
              <a:rPr lang="en-US" dirty="0" smtClean="0"/>
              <a:t>How </a:t>
            </a:r>
            <a:r>
              <a:rPr lang="en-US" dirty="0"/>
              <a:t>effective do you think Dr. Seuss's political cartoons are in communicating his viewpoints?</a:t>
            </a:r>
          </a:p>
          <a:p>
            <a:pPr marL="514350" indent="-514350">
              <a:buFont typeface="+mj-lt"/>
              <a:buAutoNum type="arabicPeriod"/>
            </a:pPr>
            <a:r>
              <a:rPr lang="en-US" dirty="0" smtClean="0"/>
              <a:t>How </a:t>
            </a:r>
            <a:r>
              <a:rPr lang="en-US" dirty="0"/>
              <a:t>important do you think the work of political cartoonists is in general? Do you think </a:t>
            </a:r>
            <a:r>
              <a:rPr lang="en-US" dirty="0" smtClean="0"/>
              <a:t>they</a:t>
            </a:r>
            <a:r>
              <a:rPr lang="en-US" dirty="0"/>
              <a:t> still play an important role in shaping public opinion? Why or why not?</a:t>
            </a:r>
          </a:p>
        </p:txBody>
      </p:sp>
      <p:pic>
        <p:nvPicPr>
          <p:cNvPr id="5" name="Picture 1" descr="C:\Users\Janiak's\AppData\Local\Microsoft\Windows\Temporary Internet Files\Content.IE5\HQOJN9Q5\MC900440428[1].wmf"/>
          <p:cNvPicPr>
            <a:picLocks noChangeAspect="1" noChangeArrowheads="1"/>
          </p:cNvPicPr>
          <p:nvPr/>
        </p:nvPicPr>
        <p:blipFill>
          <a:blip r:embed="rId2" cstate="print"/>
          <a:srcRect/>
          <a:stretch>
            <a:fillRect/>
          </a:stretch>
        </p:blipFill>
        <p:spPr bwMode="auto">
          <a:xfrm>
            <a:off x="0" y="6055602"/>
            <a:ext cx="762000" cy="80239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8938"/>
            <a:ext cx="7848600" cy="830262"/>
          </a:xfrm>
        </p:spPr>
        <p:txBody>
          <a:bodyPr/>
          <a:lstStyle/>
          <a:p>
            <a:pPr eaLnBrk="1" hangingPunct="1">
              <a:defRPr/>
            </a:pPr>
            <a:r>
              <a:rPr lang="en-US" sz="4800" b="1" u="sng" dirty="0" smtClean="0">
                <a:effectLst>
                  <a:outerShdw blurRad="38100" dist="38100" dir="2700000" algn="tl">
                    <a:srgbClr val="C0C0C0"/>
                  </a:outerShdw>
                </a:effectLst>
              </a:rPr>
              <a:t>Isolationism</a:t>
            </a:r>
          </a:p>
        </p:txBody>
      </p:sp>
      <p:sp>
        <p:nvSpPr>
          <p:cNvPr id="6" name="Text Box 10"/>
          <p:cNvSpPr txBox="1">
            <a:spLocks noChangeArrowheads="1"/>
          </p:cNvSpPr>
          <p:nvPr/>
        </p:nvSpPr>
        <p:spPr bwMode="auto">
          <a:xfrm>
            <a:off x="685800" y="1219200"/>
            <a:ext cx="7543800" cy="4953000"/>
          </a:xfrm>
          <a:prstGeom prst="rect">
            <a:avLst/>
          </a:prstGeom>
          <a:noFill/>
          <a:ln w="9525">
            <a:noFill/>
            <a:miter lim="800000"/>
            <a:headEnd/>
            <a:tailEnd/>
          </a:ln>
          <a:effectLst/>
        </p:spPr>
        <p:txBody>
          <a:bodyPr>
            <a:spAutoFit/>
          </a:bodyPr>
          <a:lstStyle>
            <a:lvl1pPr marL="347663" indent="-34766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Clr>
                <a:srgbClr val="C00000"/>
              </a:buClr>
              <a:buSzPct val="110000"/>
              <a:buFont typeface="Wingdings" pitchFamily="2" charset="2"/>
              <a:buChar char="Ø"/>
              <a:defRPr/>
            </a:pPr>
            <a:r>
              <a:rPr lang="en-US" sz="2200" dirty="0" smtClean="0">
                <a:effectLst>
                  <a:outerShdw blurRad="38100" dist="38100" dir="2700000" algn="tl">
                    <a:srgbClr val="C0C0C0"/>
                  </a:outerShdw>
                </a:effectLst>
                <a:latin typeface="Comic Sans MS" pitchFamily="66" charset="0"/>
              </a:rPr>
              <a:t>Many Americans felt focusing on problems  and issues at home were easier and more important than international problems.</a:t>
            </a:r>
          </a:p>
          <a:p>
            <a:pPr eaLnBrk="1" hangingPunct="1">
              <a:spcBef>
                <a:spcPct val="50000"/>
              </a:spcBef>
              <a:buClr>
                <a:srgbClr val="C00000"/>
              </a:buClr>
              <a:buSzPct val="110000"/>
              <a:buFont typeface="Wingdings" pitchFamily="2" charset="2"/>
              <a:buChar char="Ø"/>
              <a:defRPr/>
            </a:pPr>
            <a:r>
              <a:rPr lang="en-US" sz="2200" dirty="0" smtClean="0">
                <a:effectLst>
                  <a:outerShdw blurRad="38100" dist="38100" dir="2700000" algn="tl">
                    <a:srgbClr val="C0C0C0"/>
                  </a:outerShdw>
                </a:effectLst>
                <a:latin typeface="Comic Sans MS" pitchFamily="66" charset="0"/>
              </a:rPr>
              <a:t>They felt American interests were different/ superior to European interests.</a:t>
            </a:r>
          </a:p>
          <a:p>
            <a:pPr eaLnBrk="1" hangingPunct="1">
              <a:spcBef>
                <a:spcPct val="50000"/>
              </a:spcBef>
              <a:buClr>
                <a:srgbClr val="C00000"/>
              </a:buClr>
              <a:buSzPct val="110000"/>
              <a:buFont typeface="Wingdings" pitchFamily="2" charset="2"/>
              <a:buChar char="Ø"/>
              <a:defRPr/>
            </a:pPr>
            <a:r>
              <a:rPr lang="en-US" sz="2200" dirty="0" smtClean="0">
                <a:effectLst>
                  <a:outerShdw blurRad="38100" dist="38100" dir="2700000" algn="tl">
                    <a:srgbClr val="C0C0C0"/>
                  </a:outerShdw>
                </a:effectLst>
                <a:latin typeface="Comic Sans MS" pitchFamily="66" charset="0"/>
              </a:rPr>
              <a:t>Spread democracy through example, not military</a:t>
            </a:r>
          </a:p>
          <a:p>
            <a:pPr eaLnBrk="1" hangingPunct="1">
              <a:spcBef>
                <a:spcPct val="50000"/>
              </a:spcBef>
              <a:buClr>
                <a:srgbClr val="C00000"/>
              </a:buClr>
              <a:buSzPct val="110000"/>
              <a:buFont typeface="Wingdings" pitchFamily="2" charset="2"/>
              <a:buChar char="Ø"/>
              <a:defRPr/>
            </a:pPr>
            <a:r>
              <a:rPr lang="en-US" sz="2200" dirty="0" smtClean="0">
                <a:effectLst>
                  <a:outerShdw blurRad="38100" dist="38100" dir="2700000" algn="tl">
                    <a:srgbClr val="C0C0C0"/>
                  </a:outerShdw>
                </a:effectLst>
                <a:latin typeface="Comic Sans MS" pitchFamily="66" charset="0"/>
              </a:rPr>
              <a:t>Most isolationists favored international trade and agreements</a:t>
            </a:r>
          </a:p>
          <a:p>
            <a:pPr eaLnBrk="1" hangingPunct="1">
              <a:spcBef>
                <a:spcPct val="50000"/>
              </a:spcBef>
              <a:buClr>
                <a:srgbClr val="C00000"/>
              </a:buClr>
              <a:buSzPct val="110000"/>
              <a:buFont typeface="Wingdings" pitchFamily="2" charset="2"/>
              <a:buChar char="Ø"/>
              <a:defRPr/>
            </a:pPr>
            <a:r>
              <a:rPr lang="en-US" sz="2200" dirty="0" smtClean="0">
                <a:effectLst>
                  <a:outerShdw blurRad="38100" dist="38100" dir="2700000" algn="tl">
                    <a:srgbClr val="C0C0C0"/>
                  </a:outerShdw>
                </a:effectLst>
                <a:latin typeface="Comic Sans MS" pitchFamily="66" charset="0"/>
              </a:rPr>
              <a:t>Isolationists want to stay out of wars-&gt; strict neutrality</a:t>
            </a:r>
          </a:p>
          <a:p>
            <a:pPr eaLnBrk="1" hangingPunct="1">
              <a:spcBef>
                <a:spcPct val="50000"/>
              </a:spcBef>
              <a:buClr>
                <a:srgbClr val="C00000"/>
              </a:buClr>
              <a:buSzPct val="110000"/>
              <a:buFont typeface="Wingdings" pitchFamily="2" charset="2"/>
              <a:buChar char="Ø"/>
              <a:defRPr/>
            </a:pPr>
            <a:r>
              <a:rPr lang="en-US" sz="2200" dirty="0" smtClean="0">
                <a:effectLst>
                  <a:outerShdw blurRad="38100" dist="38100" dir="2700000" algn="tl">
                    <a:srgbClr val="C0C0C0"/>
                  </a:outerShdw>
                </a:effectLst>
                <a:latin typeface="Comic Sans MS" pitchFamily="66" charset="0"/>
              </a:rPr>
              <a:t>U.S. must remain a pillar of peace and sanity in a divided world</a:t>
            </a:r>
          </a:p>
        </p:txBody>
      </p:sp>
      <p:pic>
        <p:nvPicPr>
          <p:cNvPr id="14340" name="Picture 7"/>
          <p:cNvPicPr>
            <a:picLocks noChangeAspect="1" noChangeArrowheads="1"/>
          </p:cNvPicPr>
          <p:nvPr/>
        </p:nvPicPr>
        <p:blipFill>
          <a:blip r:embed="rId2" cstate="print"/>
          <a:srcRect/>
          <a:stretch>
            <a:fillRect/>
          </a:stretch>
        </p:blipFill>
        <p:spPr bwMode="auto">
          <a:xfrm>
            <a:off x="7086600" y="0"/>
            <a:ext cx="1219200" cy="1219200"/>
          </a:xfrm>
          <a:prstGeom prst="rect">
            <a:avLst/>
          </a:prstGeom>
          <a:noFill/>
          <a:ln w="9525">
            <a:noFill/>
            <a:miter lim="800000"/>
            <a:headEnd/>
            <a:tailEnd/>
          </a:ln>
        </p:spPr>
      </p:pic>
      <p:pic>
        <p:nvPicPr>
          <p:cNvPr id="14341" name="Picture 8"/>
          <p:cNvPicPr>
            <a:picLocks noChangeAspect="1" noChangeArrowheads="1"/>
          </p:cNvPicPr>
          <p:nvPr/>
        </p:nvPicPr>
        <p:blipFill>
          <a:blip r:embed="rId2" cstate="print"/>
          <a:srcRect/>
          <a:stretch>
            <a:fillRect/>
          </a:stretch>
        </p:blipFill>
        <p:spPr bwMode="auto">
          <a:xfrm>
            <a:off x="228600" y="0"/>
            <a:ext cx="1219200" cy="1219200"/>
          </a:xfrm>
          <a:prstGeom prst="rect">
            <a:avLst/>
          </a:prstGeom>
          <a:noFill/>
          <a:ln w="9525">
            <a:noFill/>
            <a:miter lim="800000"/>
            <a:headEnd/>
            <a:tailEnd/>
          </a:ln>
        </p:spPr>
      </p:pic>
      <p:pic>
        <p:nvPicPr>
          <p:cNvPr id="15361" name="Picture 1" descr="C:\Users\Janiak's\AppData\Local\Microsoft\Windows\Temporary Internet Files\Content.IE5\HQOJN9Q5\MC900440428[1].wmf"/>
          <p:cNvPicPr>
            <a:picLocks noChangeAspect="1" noChangeArrowheads="1"/>
          </p:cNvPicPr>
          <p:nvPr/>
        </p:nvPicPr>
        <p:blipFill>
          <a:blip r:embed="rId3" cstate="print"/>
          <a:srcRect/>
          <a:stretch>
            <a:fillRect/>
          </a:stretch>
        </p:blipFill>
        <p:spPr bwMode="auto">
          <a:xfrm>
            <a:off x="8001000" y="5783121"/>
            <a:ext cx="1020762" cy="10748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001000" cy="1295400"/>
          </a:xfrm>
        </p:spPr>
        <p:txBody>
          <a:bodyPr>
            <a:normAutofit fontScale="90000"/>
          </a:bodyPr>
          <a:lstStyle/>
          <a:p>
            <a:pPr eaLnBrk="1" hangingPunct="1">
              <a:defRPr/>
            </a:pPr>
            <a:r>
              <a:rPr lang="en-US" b="1" u="sng" dirty="0" smtClean="0"/>
              <a:t>Nye Committee Hearings</a:t>
            </a:r>
            <a:r>
              <a:rPr lang="en-US" dirty="0" smtClean="0"/>
              <a:t/>
            </a:r>
            <a:br>
              <a:rPr lang="en-US" dirty="0" smtClean="0"/>
            </a:br>
            <a:r>
              <a:rPr lang="en-US" dirty="0" smtClean="0"/>
              <a:t>(1934-1936)</a:t>
            </a:r>
            <a:endParaRPr lang="en-US" dirty="0"/>
          </a:p>
        </p:txBody>
      </p:sp>
      <p:sp>
        <p:nvSpPr>
          <p:cNvPr id="6" name="Text Box 10"/>
          <p:cNvSpPr txBox="1">
            <a:spLocks noChangeArrowheads="1"/>
          </p:cNvSpPr>
          <p:nvPr/>
        </p:nvSpPr>
        <p:spPr bwMode="auto">
          <a:xfrm>
            <a:off x="228600" y="1447800"/>
            <a:ext cx="8077200" cy="5008563"/>
          </a:xfrm>
          <a:prstGeom prst="rect">
            <a:avLst/>
          </a:prstGeom>
          <a:noFill/>
          <a:ln w="9525">
            <a:noFill/>
            <a:miter lim="800000"/>
            <a:headEnd/>
            <a:tailEnd/>
          </a:ln>
          <a:effectLst/>
        </p:spPr>
        <p:txBody>
          <a:bodyPr>
            <a:spAutoFit/>
          </a:bodyPr>
          <a:lstStyle>
            <a:lvl1pPr marL="347663" indent="-347663" eaLnBrk="0" hangingPunct="0">
              <a:defRPr sz="2400">
                <a:solidFill>
                  <a:schemeClr val="tx1"/>
                </a:solidFill>
                <a:latin typeface="Arial" charset="0"/>
              </a:defRPr>
            </a:lvl1pPr>
            <a:lvl2pPr marL="347663" indent="-347663"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Clr>
                <a:srgbClr val="C00000"/>
              </a:buClr>
              <a:buSzPct val="110000"/>
              <a:buFont typeface="Wingdings" pitchFamily="2" charset="2"/>
              <a:buChar char="Ø"/>
              <a:defRPr/>
            </a:pPr>
            <a:r>
              <a:rPr lang="en-US" sz="2000" dirty="0" smtClean="0">
                <a:effectLst>
                  <a:outerShdw blurRad="38100" dist="38100" dir="2700000" algn="tl">
                    <a:srgbClr val="C0C0C0"/>
                  </a:outerShdw>
                </a:effectLst>
                <a:latin typeface="Comic Sans MS" pitchFamily="66" charset="0"/>
              </a:rPr>
              <a:t>The Nye Committee </a:t>
            </a:r>
            <a:br>
              <a:rPr lang="en-US" sz="2000" dirty="0" smtClean="0">
                <a:effectLst>
                  <a:outerShdw blurRad="38100" dist="38100" dir="2700000" algn="tl">
                    <a:srgbClr val="C0C0C0"/>
                  </a:outerShdw>
                </a:effectLst>
                <a:latin typeface="Comic Sans MS" pitchFamily="66" charset="0"/>
              </a:rPr>
            </a:br>
            <a:r>
              <a:rPr lang="en-US" sz="2000" dirty="0" smtClean="0">
                <a:effectLst>
                  <a:outerShdw blurRad="38100" dist="38100" dir="2700000" algn="tl">
                    <a:srgbClr val="C0C0C0"/>
                  </a:outerShdw>
                </a:effectLst>
                <a:latin typeface="Comic Sans MS" pitchFamily="66" charset="0"/>
              </a:rPr>
              <a:t>investigated the charge </a:t>
            </a:r>
            <a:br>
              <a:rPr lang="en-US" sz="2000" dirty="0" smtClean="0">
                <a:effectLst>
                  <a:outerShdw blurRad="38100" dist="38100" dir="2700000" algn="tl">
                    <a:srgbClr val="C0C0C0"/>
                  </a:outerShdw>
                </a:effectLst>
                <a:latin typeface="Comic Sans MS" pitchFamily="66" charset="0"/>
              </a:rPr>
            </a:br>
            <a:r>
              <a:rPr lang="en-US" sz="2000" dirty="0" smtClean="0">
                <a:effectLst>
                  <a:outerShdw blurRad="38100" dist="38100" dir="2700000" algn="tl">
                    <a:srgbClr val="C0C0C0"/>
                  </a:outerShdw>
                </a:effectLst>
                <a:latin typeface="Comic Sans MS" pitchFamily="66" charset="0"/>
              </a:rPr>
              <a:t>that WW I was needless and </a:t>
            </a:r>
            <a:br>
              <a:rPr lang="en-US" sz="2000" dirty="0" smtClean="0">
                <a:effectLst>
                  <a:outerShdw blurRad="38100" dist="38100" dir="2700000" algn="tl">
                    <a:srgbClr val="C0C0C0"/>
                  </a:outerShdw>
                </a:effectLst>
                <a:latin typeface="Comic Sans MS" pitchFamily="66" charset="0"/>
              </a:rPr>
            </a:br>
            <a:r>
              <a:rPr lang="en-US" sz="2000" dirty="0" smtClean="0">
                <a:effectLst>
                  <a:outerShdw blurRad="38100" dist="38100" dir="2700000" algn="tl">
                    <a:srgbClr val="C0C0C0"/>
                  </a:outerShdw>
                </a:effectLst>
                <a:latin typeface="Comic Sans MS" pitchFamily="66" charset="0"/>
              </a:rPr>
              <a:t>the US entered so munitions </a:t>
            </a:r>
            <a:br>
              <a:rPr lang="en-US" sz="2000" dirty="0" smtClean="0">
                <a:effectLst>
                  <a:outerShdw blurRad="38100" dist="38100" dir="2700000" algn="tl">
                    <a:srgbClr val="C0C0C0"/>
                  </a:outerShdw>
                </a:effectLst>
                <a:latin typeface="Comic Sans MS" pitchFamily="66" charset="0"/>
              </a:rPr>
            </a:br>
            <a:r>
              <a:rPr lang="en-US" sz="2000" dirty="0" smtClean="0">
                <a:effectLst>
                  <a:outerShdw blurRad="38100" dist="38100" dir="2700000" algn="tl">
                    <a:srgbClr val="C0C0C0"/>
                  </a:outerShdw>
                </a:effectLst>
                <a:latin typeface="Comic Sans MS" pitchFamily="66" charset="0"/>
              </a:rPr>
              <a:t>owners could make big profits </a:t>
            </a:r>
            <a:br>
              <a:rPr lang="en-US" sz="2000" dirty="0" smtClean="0">
                <a:effectLst>
                  <a:outerShdw blurRad="38100" dist="38100" dir="2700000" algn="tl">
                    <a:srgbClr val="C0C0C0"/>
                  </a:outerShdw>
                </a:effectLst>
                <a:latin typeface="Comic Sans MS" pitchFamily="66" charset="0"/>
              </a:rPr>
            </a:br>
            <a:r>
              <a:rPr lang="en-US" sz="2000" dirty="0" smtClean="0">
                <a:effectLst>
                  <a:outerShdw blurRad="38100" dist="38100" dir="2700000" algn="tl">
                    <a:srgbClr val="C0C0C0"/>
                  </a:outerShdw>
                </a:effectLst>
                <a:latin typeface="Comic Sans MS" pitchFamily="66" charset="0"/>
              </a:rPr>
              <a:t>[“merchants of death.”]</a:t>
            </a:r>
          </a:p>
          <a:p>
            <a:pPr eaLnBrk="1" hangingPunct="1">
              <a:spcBef>
                <a:spcPct val="50000"/>
              </a:spcBef>
              <a:buClr>
                <a:srgbClr val="C00000"/>
              </a:buClr>
              <a:buSzPct val="110000"/>
              <a:buFont typeface="Wingdings" pitchFamily="2" charset="2"/>
              <a:buChar char="Ø"/>
              <a:defRPr/>
            </a:pPr>
            <a:r>
              <a:rPr lang="en-US" sz="2000" dirty="0" smtClean="0">
                <a:effectLst>
                  <a:outerShdw blurRad="38100" dist="38100" dir="2700000" algn="tl">
                    <a:srgbClr val="C0C0C0"/>
                  </a:outerShdw>
                </a:effectLst>
                <a:latin typeface="Comic Sans MS" pitchFamily="66" charset="0"/>
              </a:rPr>
              <a:t>A) The Committee did charge </a:t>
            </a:r>
            <a:br>
              <a:rPr lang="en-US" sz="2000" dirty="0" smtClean="0">
                <a:effectLst>
                  <a:outerShdw blurRad="38100" dist="38100" dir="2700000" algn="tl">
                    <a:srgbClr val="C0C0C0"/>
                  </a:outerShdw>
                </a:effectLst>
                <a:latin typeface="Comic Sans MS" pitchFamily="66" charset="0"/>
              </a:rPr>
            </a:br>
            <a:r>
              <a:rPr lang="en-US" sz="2000" dirty="0" smtClean="0">
                <a:effectLst>
                  <a:outerShdw blurRad="38100" dist="38100" dir="2700000" algn="tl">
                    <a:srgbClr val="C0C0C0"/>
                  </a:outerShdw>
                </a:effectLst>
                <a:latin typeface="Comic Sans MS" pitchFamily="66" charset="0"/>
              </a:rPr>
              <a:t>that bankers wanted war to </a:t>
            </a:r>
            <a:br>
              <a:rPr lang="en-US" sz="2000" dirty="0" smtClean="0">
                <a:effectLst>
                  <a:outerShdw blurRad="38100" dist="38100" dir="2700000" algn="tl">
                    <a:srgbClr val="C0C0C0"/>
                  </a:outerShdw>
                </a:effectLst>
                <a:latin typeface="Comic Sans MS" pitchFamily="66" charset="0"/>
              </a:rPr>
            </a:br>
            <a:r>
              <a:rPr lang="en-US" sz="2000" dirty="0" smtClean="0">
                <a:effectLst>
                  <a:outerShdw blurRad="38100" dist="38100" dir="2700000" algn="tl">
                    <a:srgbClr val="C0C0C0"/>
                  </a:outerShdw>
                </a:effectLst>
                <a:latin typeface="Comic Sans MS" pitchFamily="66" charset="0"/>
              </a:rPr>
              <a:t>protect their loans &amp; arms manufacturers to make money.</a:t>
            </a:r>
          </a:p>
          <a:p>
            <a:pPr eaLnBrk="1" hangingPunct="1">
              <a:spcBef>
                <a:spcPct val="50000"/>
              </a:spcBef>
              <a:buClr>
                <a:srgbClr val="C00000"/>
              </a:buClr>
              <a:buSzPct val="110000"/>
              <a:buFont typeface="Wingdings" pitchFamily="2" charset="2"/>
              <a:buChar char="Ø"/>
              <a:defRPr/>
            </a:pPr>
            <a:r>
              <a:rPr lang="en-US" sz="2000" dirty="0" smtClean="0">
                <a:effectLst>
                  <a:outerShdw blurRad="38100" dist="38100" dir="2700000" algn="tl">
                    <a:srgbClr val="C0C0C0"/>
                  </a:outerShdw>
                </a:effectLst>
                <a:latin typeface="Comic Sans MS" pitchFamily="66" charset="0"/>
              </a:rPr>
              <a:t>B) Claimed that Wilson had provoked Germany by sailing in to warring nations’ waters.</a:t>
            </a:r>
          </a:p>
          <a:p>
            <a:pPr lvl="1" eaLnBrk="1" hangingPunct="1">
              <a:spcBef>
                <a:spcPct val="50000"/>
              </a:spcBef>
              <a:buClr>
                <a:srgbClr val="C00000"/>
              </a:buClr>
              <a:buSzPct val="110000"/>
              <a:buFont typeface="Wingdings" pitchFamily="2" charset="2"/>
              <a:buChar char="Ø"/>
              <a:defRPr/>
            </a:pPr>
            <a:r>
              <a:rPr lang="en-US" sz="2100" dirty="0" smtClean="0">
                <a:latin typeface="Comic Sans MS" pitchFamily="66" charset="0"/>
              </a:rPr>
              <a:t>= Committee hearings increased American suspicion of big business and increased feelings of isolationism.</a:t>
            </a:r>
            <a:endParaRPr lang="en-US" sz="2000" dirty="0" smtClean="0">
              <a:effectLst>
                <a:outerShdw blurRad="38100" dist="38100" dir="2700000" algn="tl">
                  <a:srgbClr val="C0C0C0"/>
                </a:outerShdw>
              </a:effectLst>
              <a:latin typeface="Comic Sans MS" pitchFamily="66" charset="0"/>
            </a:endParaRPr>
          </a:p>
          <a:p>
            <a:pPr eaLnBrk="1" hangingPunct="1">
              <a:spcBef>
                <a:spcPct val="50000"/>
              </a:spcBef>
              <a:buClr>
                <a:srgbClr val="C00000"/>
              </a:buClr>
              <a:buSzPct val="110000"/>
              <a:buFont typeface="Wingdings" pitchFamily="2" charset="2"/>
              <a:buChar char="Ø"/>
              <a:defRPr/>
            </a:pPr>
            <a:r>
              <a:rPr lang="en-US" sz="2000" dirty="0" smtClean="0">
                <a:effectLst>
                  <a:outerShdw blurRad="38100" dist="38100" dir="2700000" algn="tl">
                    <a:srgbClr val="C0C0C0"/>
                  </a:outerShdw>
                </a:effectLst>
                <a:latin typeface="Comic Sans MS" pitchFamily="66" charset="0"/>
              </a:rPr>
              <a:t>= Resulted in Congress passing several Neutrality Acts.</a:t>
            </a:r>
          </a:p>
        </p:txBody>
      </p:sp>
      <p:pic>
        <p:nvPicPr>
          <p:cNvPr id="16388" name="Picture 2"/>
          <p:cNvPicPr>
            <a:picLocks noChangeAspect="1" noChangeArrowheads="1"/>
          </p:cNvPicPr>
          <p:nvPr/>
        </p:nvPicPr>
        <p:blipFill>
          <a:blip r:embed="rId2" cstate="print"/>
          <a:srcRect/>
          <a:stretch>
            <a:fillRect/>
          </a:stretch>
        </p:blipFill>
        <p:spPr bwMode="auto">
          <a:xfrm>
            <a:off x="4800600" y="1219200"/>
            <a:ext cx="3200400" cy="2305050"/>
          </a:xfrm>
          <a:prstGeom prst="rect">
            <a:avLst/>
          </a:prstGeom>
          <a:noFill/>
          <a:ln w="9525">
            <a:solidFill>
              <a:srgbClr val="002060"/>
            </a:solidFill>
            <a:miter lim="800000"/>
            <a:headEnd/>
            <a:tailEnd/>
          </a:ln>
        </p:spPr>
      </p:pic>
      <p:sp>
        <p:nvSpPr>
          <p:cNvPr id="7" name="TextBox 6"/>
          <p:cNvSpPr txBox="1"/>
          <p:nvPr/>
        </p:nvSpPr>
        <p:spPr>
          <a:xfrm>
            <a:off x="4572000" y="3657600"/>
            <a:ext cx="3733800" cy="396875"/>
          </a:xfrm>
          <a:prstGeom prst="rect">
            <a:avLst/>
          </a:prstGeom>
          <a:noFill/>
        </p:spPr>
        <p:txBody>
          <a:bodyPr>
            <a:spAutoFit/>
          </a:bodyPr>
          <a:lstStyle/>
          <a:p>
            <a:pPr algn="ctr">
              <a:defRPr/>
            </a:pPr>
            <a:r>
              <a:rPr lang="en-US" sz="2000">
                <a:solidFill>
                  <a:srgbClr val="FF0000"/>
                </a:solidFill>
                <a:effectLst>
                  <a:outerShdw blurRad="38100" dist="38100" dir="2700000" algn="tl">
                    <a:srgbClr val="C0C0C0"/>
                  </a:outerShdw>
                </a:effectLst>
              </a:rPr>
              <a:t>Senator Gerald P. Nye [R-ND]</a:t>
            </a:r>
          </a:p>
        </p:txBody>
      </p:sp>
      <p:pic>
        <p:nvPicPr>
          <p:cNvPr id="8" name="Picture 1" descr="C:\Users\Janiak's\AppData\Local\Microsoft\Windows\Temporary Internet Files\Content.IE5\HQOJN9Q5\MC900440428[1].wmf"/>
          <p:cNvPicPr>
            <a:picLocks noChangeAspect="1" noChangeArrowheads="1"/>
          </p:cNvPicPr>
          <p:nvPr/>
        </p:nvPicPr>
        <p:blipFill>
          <a:blip r:embed="rId3" cstate="print"/>
          <a:srcRect/>
          <a:stretch>
            <a:fillRect/>
          </a:stretch>
        </p:blipFill>
        <p:spPr bwMode="auto">
          <a:xfrm>
            <a:off x="8001000" y="5783121"/>
            <a:ext cx="1020762" cy="10748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838200"/>
          </a:xfrm>
        </p:spPr>
        <p:txBody>
          <a:bodyPr/>
          <a:lstStyle/>
          <a:p>
            <a:pPr eaLnBrk="1" hangingPunct="1">
              <a:defRPr/>
            </a:pPr>
            <a:r>
              <a:rPr lang="en-US" b="1" u="sng" dirty="0" smtClean="0"/>
              <a:t>Famous Isolationists</a:t>
            </a:r>
            <a:endParaRPr lang="en-US" b="1" u="sng" dirty="0"/>
          </a:p>
        </p:txBody>
      </p:sp>
      <p:sp>
        <p:nvSpPr>
          <p:cNvPr id="15363" name="Content Placeholder 2"/>
          <p:cNvSpPr>
            <a:spLocks noGrp="1"/>
          </p:cNvSpPr>
          <p:nvPr>
            <p:ph idx="1"/>
          </p:nvPr>
        </p:nvSpPr>
        <p:spPr>
          <a:xfrm>
            <a:off x="0" y="838200"/>
            <a:ext cx="6096000" cy="5715000"/>
          </a:xfrm>
        </p:spPr>
        <p:txBody>
          <a:bodyPr/>
          <a:lstStyle/>
          <a:p>
            <a:pPr eaLnBrk="1" hangingPunct="1">
              <a:buFont typeface="Wingdings" pitchFamily="2" charset="2"/>
              <a:buChar char="Ø"/>
            </a:pPr>
            <a:r>
              <a:rPr lang="en-US" dirty="0" smtClean="0"/>
              <a:t>Politicians and public figures were outspoken supporters</a:t>
            </a:r>
          </a:p>
          <a:p>
            <a:pPr eaLnBrk="1" hangingPunct="1">
              <a:buFont typeface="Wingdings" pitchFamily="2" charset="2"/>
              <a:buChar char="Ø"/>
            </a:pPr>
            <a:r>
              <a:rPr lang="en-US" u="sng" dirty="0" smtClean="0"/>
              <a:t>Charles A. Lindbergh</a:t>
            </a:r>
            <a:r>
              <a:rPr lang="en-US" dirty="0" smtClean="0"/>
              <a:t>: first man to fly solo across the Atlantic Ocean, widely respected hero.</a:t>
            </a:r>
          </a:p>
          <a:p>
            <a:pPr lvl="1" eaLnBrk="1" hangingPunct="1"/>
            <a:r>
              <a:rPr lang="en-US" sz="2400" dirty="0" smtClean="0"/>
              <a:t>While living abroad in Europe (1930s), he spent time meeting with German military leaders, including Hitler who he stated was “undoubtedly a great man” who “has done much for the German people”</a:t>
            </a:r>
          </a:p>
          <a:p>
            <a:pPr lvl="1" eaLnBrk="1" hangingPunct="1"/>
            <a:r>
              <a:rPr lang="en-US" sz="2400" dirty="0" smtClean="0"/>
              <a:t>Lindbergh traveled the U.S. promoting isolationism</a:t>
            </a:r>
          </a:p>
        </p:txBody>
      </p:sp>
      <p:pic>
        <p:nvPicPr>
          <p:cNvPr id="15364" name="Picture 3"/>
          <p:cNvPicPr>
            <a:picLocks noChangeAspect="1" noChangeArrowheads="1"/>
          </p:cNvPicPr>
          <p:nvPr/>
        </p:nvPicPr>
        <p:blipFill>
          <a:blip r:embed="rId2" cstate="print"/>
          <a:srcRect/>
          <a:stretch>
            <a:fillRect/>
          </a:stretch>
        </p:blipFill>
        <p:spPr bwMode="auto">
          <a:xfrm>
            <a:off x="6210300" y="3333750"/>
            <a:ext cx="2933700" cy="3524250"/>
          </a:xfrm>
          <a:prstGeom prst="rect">
            <a:avLst/>
          </a:prstGeom>
          <a:noFill/>
          <a:ln w="9525">
            <a:noFill/>
            <a:miter lim="800000"/>
            <a:headEnd/>
            <a:tailEnd/>
          </a:ln>
        </p:spPr>
      </p:pic>
      <p:pic>
        <p:nvPicPr>
          <p:cNvPr id="14338" name="Picture 2" descr="http://sdjewishworld.files.wordpress.com/2010/04/lindbergh_mural.jpg?w=600"/>
          <p:cNvPicPr>
            <a:picLocks noChangeAspect="1" noChangeArrowheads="1"/>
          </p:cNvPicPr>
          <p:nvPr/>
        </p:nvPicPr>
        <p:blipFill>
          <a:blip r:embed="rId3" cstate="print"/>
          <a:srcRect/>
          <a:stretch>
            <a:fillRect/>
          </a:stretch>
        </p:blipFill>
        <p:spPr bwMode="auto">
          <a:xfrm>
            <a:off x="6096000" y="0"/>
            <a:ext cx="3048000"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01000" cy="914400"/>
          </a:xfrm>
        </p:spPr>
        <p:txBody>
          <a:bodyPr/>
          <a:lstStyle/>
          <a:p>
            <a:pPr eaLnBrk="1" hangingPunct="1">
              <a:defRPr/>
            </a:pPr>
            <a:r>
              <a:rPr lang="en-US" sz="4800" b="1" u="sng" dirty="0" smtClean="0">
                <a:effectLst>
                  <a:outerShdw blurRad="38100" dist="38100" dir="2700000" algn="tl">
                    <a:srgbClr val="C0C0C0"/>
                  </a:outerShdw>
                </a:effectLst>
              </a:rPr>
              <a:t>America First Committee</a:t>
            </a:r>
          </a:p>
        </p:txBody>
      </p:sp>
      <p:pic>
        <p:nvPicPr>
          <p:cNvPr id="19459" name="Picture 4" descr="AmericanFirst2"/>
          <p:cNvPicPr>
            <a:picLocks noChangeAspect="1" noChangeArrowheads="1"/>
          </p:cNvPicPr>
          <p:nvPr/>
        </p:nvPicPr>
        <p:blipFill>
          <a:blip r:embed="rId2" cstate="print">
            <a:lum bright="18000" contrast="6000"/>
          </a:blip>
          <a:srcRect/>
          <a:stretch>
            <a:fillRect/>
          </a:stretch>
        </p:blipFill>
        <p:spPr bwMode="auto">
          <a:xfrm>
            <a:off x="6629400" y="1524000"/>
            <a:ext cx="1725613" cy="1752600"/>
          </a:xfrm>
          <a:prstGeom prst="rect">
            <a:avLst/>
          </a:prstGeom>
          <a:noFill/>
          <a:ln w="9525">
            <a:solidFill>
              <a:srgbClr val="002060"/>
            </a:solidFill>
            <a:miter lim="800000"/>
            <a:headEnd/>
            <a:tailEnd/>
          </a:ln>
        </p:spPr>
      </p:pic>
      <p:pic>
        <p:nvPicPr>
          <p:cNvPr id="19460" name="Picture 5" descr="Lindbergh4"/>
          <p:cNvPicPr>
            <a:picLocks noChangeAspect="1" noChangeArrowheads="1"/>
          </p:cNvPicPr>
          <p:nvPr/>
        </p:nvPicPr>
        <p:blipFill>
          <a:blip r:embed="rId3" cstate="print">
            <a:lum bright="6000" contrast="12000"/>
          </a:blip>
          <a:srcRect l="5882" t="4950" r="4411" b="4297"/>
          <a:stretch>
            <a:fillRect/>
          </a:stretch>
        </p:blipFill>
        <p:spPr bwMode="auto">
          <a:xfrm>
            <a:off x="152400" y="3200400"/>
            <a:ext cx="3505200" cy="3160713"/>
          </a:xfrm>
          <a:prstGeom prst="rect">
            <a:avLst/>
          </a:prstGeom>
          <a:noFill/>
          <a:ln w="9525">
            <a:solidFill>
              <a:srgbClr val="002060"/>
            </a:solidFill>
            <a:miter lim="800000"/>
            <a:headEnd/>
            <a:tailEnd/>
          </a:ln>
        </p:spPr>
      </p:pic>
      <p:pic>
        <p:nvPicPr>
          <p:cNvPr id="19461" name="Picture 7" descr="AmericanFirst1"/>
          <p:cNvPicPr>
            <a:picLocks noChangeAspect="1" noChangeArrowheads="1"/>
          </p:cNvPicPr>
          <p:nvPr/>
        </p:nvPicPr>
        <p:blipFill>
          <a:blip r:embed="rId4" cstate="print">
            <a:lum bright="12000" contrast="12000"/>
          </a:blip>
          <a:srcRect/>
          <a:stretch>
            <a:fillRect/>
          </a:stretch>
        </p:blipFill>
        <p:spPr bwMode="auto">
          <a:xfrm>
            <a:off x="5943600" y="4038600"/>
            <a:ext cx="1838325" cy="1905000"/>
          </a:xfrm>
          <a:prstGeom prst="rect">
            <a:avLst/>
          </a:prstGeom>
          <a:noFill/>
          <a:ln w="9525">
            <a:solidFill>
              <a:srgbClr val="002060"/>
            </a:solidFill>
            <a:miter lim="800000"/>
            <a:headEnd/>
            <a:tailEnd/>
          </a:ln>
        </p:spPr>
      </p:pic>
      <p:sp>
        <p:nvSpPr>
          <p:cNvPr id="7" name="Text Box 6"/>
          <p:cNvSpPr txBox="1">
            <a:spLocks noChangeArrowheads="1"/>
          </p:cNvSpPr>
          <p:nvPr/>
        </p:nvSpPr>
        <p:spPr bwMode="auto">
          <a:xfrm>
            <a:off x="152400" y="6400800"/>
            <a:ext cx="3505200" cy="4572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dirty="0">
                <a:solidFill>
                  <a:srgbClr val="FF0000"/>
                </a:solidFill>
                <a:effectLst>
                  <a:outerShdw blurRad="38100" dist="38100" dir="2700000" algn="tl">
                    <a:srgbClr val="000000">
                      <a:alpha val="43137"/>
                    </a:srgbClr>
                  </a:outerShdw>
                </a:effectLst>
                <a:latin typeface="Comic Sans MS" pitchFamily="66" charset="0"/>
              </a:rPr>
              <a:t>Charles Lindbergh</a:t>
            </a:r>
          </a:p>
        </p:txBody>
      </p:sp>
      <p:sp>
        <p:nvSpPr>
          <p:cNvPr id="19463" name="TextBox 7"/>
          <p:cNvSpPr txBox="1">
            <a:spLocks noChangeArrowheads="1"/>
          </p:cNvSpPr>
          <p:nvPr/>
        </p:nvSpPr>
        <p:spPr bwMode="auto">
          <a:xfrm>
            <a:off x="304800" y="1066800"/>
            <a:ext cx="6172200" cy="1477328"/>
          </a:xfrm>
          <a:prstGeom prst="rect">
            <a:avLst/>
          </a:prstGeom>
          <a:noFill/>
          <a:ln w="9525">
            <a:noFill/>
            <a:miter lim="800000"/>
            <a:headEnd/>
            <a:tailEnd/>
          </a:ln>
        </p:spPr>
        <p:txBody>
          <a:bodyPr wrap="square">
            <a:spAutoFit/>
          </a:bodyPr>
          <a:lstStyle/>
          <a:p>
            <a:pPr>
              <a:buFont typeface="Arial" charset="0"/>
              <a:buChar char="•"/>
            </a:pPr>
            <a:r>
              <a:rPr lang="en-US" sz="2400" dirty="0"/>
              <a:t>Formed in 1940 to keep the U.S. out of the war</a:t>
            </a:r>
          </a:p>
          <a:p>
            <a:pPr>
              <a:buFont typeface="Arial" charset="0"/>
              <a:buChar char="•"/>
            </a:pPr>
            <a:r>
              <a:rPr lang="en-US" sz="2400" dirty="0"/>
              <a:t>Spokesmen- Senator Nye, </a:t>
            </a:r>
            <a:r>
              <a:rPr lang="en-US" sz="2400" dirty="0" smtClean="0"/>
              <a:t>Charles Lindbergh</a:t>
            </a:r>
            <a:endParaRPr lang="en-US" sz="2400" dirty="0"/>
          </a:p>
          <a:p>
            <a:pPr>
              <a:buFont typeface="Arial" charset="0"/>
              <a:buChar char="•"/>
            </a:pPr>
            <a:r>
              <a:rPr lang="en-US" sz="2400" dirty="0"/>
              <a:t>Close to 800,000 members</a:t>
            </a:r>
          </a:p>
          <a:p>
            <a:pPr>
              <a:buFont typeface="Arial" charset="0"/>
              <a:buChar char="•"/>
            </a:pPr>
            <a:endParaRPr lang="en-US" dirty="0"/>
          </a:p>
        </p:txBody>
      </p:sp>
      <p:pic>
        <p:nvPicPr>
          <p:cNvPr id="8" name="Picture 1" descr="C:\Users\Janiak's\AppData\Local\Microsoft\Windows\Temporary Internet Files\Content.IE5\HQOJN9Q5\MC900440428[1].wmf"/>
          <p:cNvPicPr>
            <a:picLocks noChangeAspect="1" noChangeArrowheads="1"/>
          </p:cNvPicPr>
          <p:nvPr/>
        </p:nvPicPr>
        <p:blipFill>
          <a:blip r:embed="rId5" cstate="print"/>
          <a:srcRect/>
          <a:stretch>
            <a:fillRect/>
          </a:stretch>
        </p:blipFill>
        <p:spPr bwMode="auto">
          <a:xfrm>
            <a:off x="8001000" y="5783121"/>
            <a:ext cx="1020762" cy="10748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305800" cy="830263"/>
          </a:xfrm>
        </p:spPr>
        <p:txBody>
          <a:bodyPr/>
          <a:lstStyle/>
          <a:p>
            <a:pPr eaLnBrk="1" hangingPunct="1">
              <a:defRPr/>
            </a:pPr>
            <a:r>
              <a:rPr lang="en-US" b="1" u="sng" dirty="0" smtClean="0"/>
              <a:t>Neutrality Acts: 1935, 1936, 1937</a:t>
            </a:r>
            <a:endParaRPr lang="en-US" b="1" u="sng" dirty="0"/>
          </a:p>
        </p:txBody>
      </p:sp>
      <p:sp>
        <p:nvSpPr>
          <p:cNvPr id="6" name="Text Box 10"/>
          <p:cNvSpPr txBox="1">
            <a:spLocks noChangeArrowheads="1"/>
          </p:cNvSpPr>
          <p:nvPr/>
        </p:nvSpPr>
        <p:spPr bwMode="auto">
          <a:xfrm>
            <a:off x="228600" y="1219200"/>
            <a:ext cx="8382000" cy="4547399"/>
          </a:xfrm>
          <a:prstGeom prst="rect">
            <a:avLst/>
          </a:prstGeom>
          <a:noFill/>
          <a:ln w="9525">
            <a:noFill/>
            <a:miter lim="800000"/>
            <a:headEnd/>
            <a:tailEnd/>
          </a:ln>
          <a:effectLst/>
        </p:spPr>
        <p:txBody>
          <a:bodyPr wrap="square">
            <a:spAutoFit/>
          </a:bodyPr>
          <a:lstStyle/>
          <a:p>
            <a:pPr marL="347663" indent="-347663">
              <a:spcBef>
                <a:spcPct val="50000"/>
              </a:spcBef>
              <a:buClr>
                <a:srgbClr val="C00000"/>
              </a:buClr>
              <a:buFont typeface="Wingdings" pitchFamily="2" charset="2"/>
              <a:buChar char="Ø"/>
              <a:defRPr/>
            </a:pPr>
            <a:r>
              <a:rPr lang="en-US" dirty="0">
                <a:effectLst>
                  <a:outerShdw blurRad="38100" dist="38100" dir="2700000" algn="tl">
                    <a:srgbClr val="C0C0C0"/>
                  </a:outerShdw>
                </a:effectLst>
                <a:latin typeface="Comic Sans MS" pitchFamily="66" charset="0"/>
              </a:rPr>
              <a:t>When the President </a:t>
            </a:r>
            <a:r>
              <a:rPr lang="en-US" dirty="0" smtClean="0">
                <a:effectLst>
                  <a:outerShdw blurRad="38100" dist="38100" dir="2700000" algn="tl">
                    <a:srgbClr val="C0C0C0"/>
                  </a:outerShdw>
                </a:effectLst>
                <a:latin typeface="Comic Sans MS" pitchFamily="66" charset="0"/>
              </a:rPr>
              <a:t>acknowledged </a:t>
            </a:r>
            <a:r>
              <a:rPr lang="en-US" dirty="0">
                <a:effectLst>
                  <a:outerShdw blurRad="38100" dist="38100" dir="2700000" algn="tl">
                    <a:srgbClr val="C0C0C0"/>
                  </a:outerShdw>
                </a:effectLst>
                <a:latin typeface="Comic Sans MS" pitchFamily="66" charset="0"/>
              </a:rPr>
              <a:t>the existence of a foreign war, certain restrictions would automatically go into effect:</a:t>
            </a:r>
          </a:p>
          <a:p>
            <a:pPr marL="914400" lvl="1" indent="-288925">
              <a:spcBef>
                <a:spcPct val="50000"/>
              </a:spcBef>
              <a:buClr>
                <a:srgbClr val="002060"/>
              </a:buClr>
              <a:buFont typeface="Wingdings" pitchFamily="2" charset="2"/>
              <a:buChar char="Ø"/>
              <a:defRPr/>
            </a:pPr>
            <a:r>
              <a:rPr lang="en-US" sz="2100" dirty="0">
                <a:effectLst>
                  <a:outerShdw blurRad="38100" dist="38100" dir="2700000" algn="tl">
                    <a:srgbClr val="C0C0C0"/>
                  </a:outerShdw>
                </a:effectLst>
                <a:latin typeface="Comic Sans MS" pitchFamily="66" charset="0"/>
                <a:sym typeface="Wingdings" pitchFamily="2" charset="2"/>
              </a:rPr>
              <a:t>Prohibited sales of </a:t>
            </a:r>
            <a:r>
              <a:rPr lang="en-US" sz="2100" dirty="0" smtClean="0">
                <a:effectLst>
                  <a:outerShdw blurRad="38100" dist="38100" dir="2700000" algn="tl">
                    <a:srgbClr val="C0C0C0"/>
                  </a:outerShdw>
                </a:effectLst>
                <a:latin typeface="Comic Sans MS" pitchFamily="66" charset="0"/>
                <a:sym typeface="Wingdings" pitchFamily="2" charset="2"/>
              </a:rPr>
              <a:t>weapons </a:t>
            </a:r>
            <a:r>
              <a:rPr lang="en-US" sz="2100" dirty="0">
                <a:effectLst>
                  <a:outerShdw blurRad="38100" dist="38100" dir="2700000" algn="tl">
                    <a:srgbClr val="C0C0C0"/>
                  </a:outerShdw>
                </a:effectLst>
                <a:latin typeface="Comic Sans MS" pitchFamily="66" charset="0"/>
                <a:sym typeface="Wingdings" pitchFamily="2" charset="2"/>
              </a:rPr>
              <a:t>to </a:t>
            </a:r>
            <a:r>
              <a:rPr lang="en-US" sz="2100" dirty="0" smtClean="0">
                <a:effectLst>
                  <a:outerShdw blurRad="38100" dist="38100" dir="2700000" algn="tl">
                    <a:srgbClr val="C0C0C0"/>
                  </a:outerShdw>
                </a:effectLst>
                <a:latin typeface="Comic Sans MS" pitchFamily="66" charset="0"/>
                <a:sym typeface="Wingdings" pitchFamily="2" charset="2"/>
              </a:rPr>
              <a:t>nations at war.</a:t>
            </a:r>
            <a:endParaRPr lang="en-US" sz="2100" dirty="0">
              <a:effectLst>
                <a:outerShdw blurRad="38100" dist="38100" dir="2700000" algn="tl">
                  <a:srgbClr val="C0C0C0"/>
                </a:outerShdw>
              </a:effectLst>
              <a:latin typeface="Comic Sans MS" pitchFamily="66" charset="0"/>
              <a:sym typeface="Wingdings" pitchFamily="2" charset="2"/>
            </a:endParaRPr>
          </a:p>
          <a:p>
            <a:pPr marL="914400" lvl="1" indent="-288925">
              <a:spcBef>
                <a:spcPct val="50000"/>
              </a:spcBef>
              <a:buClr>
                <a:srgbClr val="002060"/>
              </a:buClr>
              <a:buFont typeface="Wingdings" pitchFamily="2" charset="2"/>
              <a:buChar char="Ø"/>
              <a:defRPr/>
            </a:pPr>
            <a:r>
              <a:rPr lang="en-US" sz="2100" dirty="0">
                <a:effectLst>
                  <a:outerShdw blurRad="38100" dist="38100" dir="2700000" algn="tl">
                    <a:srgbClr val="C0C0C0"/>
                  </a:outerShdw>
                </a:effectLst>
                <a:latin typeface="Comic Sans MS" pitchFamily="66" charset="0"/>
                <a:sym typeface="Wingdings" pitchFamily="2" charset="2"/>
              </a:rPr>
              <a:t>Prohibited loans and credits to </a:t>
            </a:r>
            <a:r>
              <a:rPr lang="en-US" sz="2100" dirty="0" smtClean="0">
                <a:effectLst>
                  <a:outerShdw blurRad="38100" dist="38100" dir="2700000" algn="tl">
                    <a:srgbClr val="C0C0C0"/>
                  </a:outerShdw>
                </a:effectLst>
                <a:latin typeface="Comic Sans MS" pitchFamily="66" charset="0"/>
                <a:sym typeface="Wingdings" pitchFamily="2" charset="2"/>
              </a:rPr>
              <a:t>nations at war.</a:t>
            </a:r>
            <a:endParaRPr lang="en-US" sz="2100" dirty="0">
              <a:effectLst>
                <a:outerShdw blurRad="38100" dist="38100" dir="2700000" algn="tl">
                  <a:srgbClr val="C0C0C0"/>
                </a:outerShdw>
              </a:effectLst>
              <a:latin typeface="Comic Sans MS" pitchFamily="66" charset="0"/>
              <a:sym typeface="Wingdings" pitchFamily="2" charset="2"/>
            </a:endParaRPr>
          </a:p>
          <a:p>
            <a:pPr marL="914400" lvl="1" indent="-288925">
              <a:spcBef>
                <a:spcPct val="50000"/>
              </a:spcBef>
              <a:buClr>
                <a:srgbClr val="002060"/>
              </a:buClr>
              <a:buFont typeface="Wingdings" pitchFamily="2" charset="2"/>
              <a:buChar char="Ø"/>
              <a:defRPr/>
            </a:pPr>
            <a:r>
              <a:rPr lang="en-US" sz="2100" dirty="0">
                <a:effectLst>
                  <a:outerShdw blurRad="38100" dist="38100" dir="2700000" algn="tl">
                    <a:srgbClr val="C0C0C0"/>
                  </a:outerShdw>
                </a:effectLst>
                <a:latin typeface="Comic Sans MS" pitchFamily="66" charset="0"/>
                <a:sym typeface="Wingdings" pitchFamily="2" charset="2"/>
              </a:rPr>
              <a:t>Forbade Americans to travel on vessels of nations at war [in contrast to WW I- Remember the </a:t>
            </a:r>
            <a:r>
              <a:rPr lang="en-US" sz="2100" i="1" dirty="0">
                <a:effectLst>
                  <a:outerShdw blurRad="38100" dist="38100" dir="2700000" algn="tl">
                    <a:srgbClr val="C0C0C0"/>
                  </a:outerShdw>
                </a:effectLst>
                <a:latin typeface="Comic Sans MS" pitchFamily="66" charset="0"/>
                <a:sym typeface="Wingdings" pitchFamily="2" charset="2"/>
              </a:rPr>
              <a:t>Lusitania</a:t>
            </a:r>
            <a:r>
              <a:rPr lang="en-US" sz="2100" dirty="0">
                <a:effectLst>
                  <a:outerShdw blurRad="38100" dist="38100" dir="2700000" algn="tl">
                    <a:srgbClr val="C0C0C0"/>
                  </a:outerShdw>
                </a:effectLst>
                <a:latin typeface="Comic Sans MS" pitchFamily="66" charset="0"/>
                <a:sym typeface="Wingdings" pitchFamily="2" charset="2"/>
              </a:rPr>
              <a:t>].</a:t>
            </a:r>
          </a:p>
          <a:p>
            <a:pPr marL="914400" lvl="1" indent="-288925">
              <a:spcBef>
                <a:spcPct val="50000"/>
              </a:spcBef>
              <a:buClr>
                <a:srgbClr val="002060"/>
              </a:buClr>
              <a:buFont typeface="Wingdings" pitchFamily="2" charset="2"/>
              <a:buChar char="Ø"/>
              <a:defRPr/>
            </a:pPr>
            <a:r>
              <a:rPr lang="en-US" sz="2100" dirty="0">
                <a:effectLst>
                  <a:outerShdw blurRad="38100" dist="38100" dir="2700000" algn="tl">
                    <a:srgbClr val="C0C0C0"/>
                  </a:outerShdw>
                </a:effectLst>
                <a:latin typeface="Comic Sans MS" pitchFamily="66" charset="0"/>
                <a:sym typeface="Wingdings" pitchFamily="2" charset="2"/>
              </a:rPr>
              <a:t>Non-military goods must be purchased on a “cash-and-carry” basis  pay when goods are picked up.</a:t>
            </a:r>
          </a:p>
          <a:p>
            <a:pPr marL="914400" lvl="1" indent="-288925">
              <a:spcBef>
                <a:spcPct val="50000"/>
              </a:spcBef>
              <a:buClr>
                <a:srgbClr val="002060"/>
              </a:buClr>
              <a:buFont typeface="Wingdings" pitchFamily="2" charset="2"/>
              <a:buChar char="Ø"/>
              <a:defRPr/>
            </a:pPr>
            <a:r>
              <a:rPr lang="en-US" sz="2100" dirty="0">
                <a:effectLst>
                  <a:outerShdw blurRad="38100" dist="38100" dir="2700000" algn="tl">
                    <a:srgbClr val="C0C0C0"/>
                  </a:outerShdw>
                </a:effectLst>
                <a:latin typeface="Comic Sans MS" pitchFamily="66" charset="0"/>
                <a:sym typeface="Wingdings" pitchFamily="2" charset="2"/>
              </a:rPr>
              <a:t>Banned involvement in the Spanish Civil War.</a:t>
            </a:r>
          </a:p>
          <a:p>
            <a:pPr marL="347663" indent="-347663">
              <a:spcBef>
                <a:spcPct val="50000"/>
              </a:spcBef>
              <a:buClr>
                <a:srgbClr val="C00000"/>
              </a:buClr>
              <a:buFont typeface="Wingdings" pitchFamily="2" charset="2"/>
              <a:buChar char="Ø"/>
              <a:defRPr/>
            </a:pPr>
            <a:r>
              <a:rPr lang="en-US" dirty="0">
                <a:effectLst>
                  <a:outerShdw blurRad="38100" dist="38100" dir="2700000" algn="tl">
                    <a:srgbClr val="C0C0C0"/>
                  </a:outerShdw>
                </a:effectLst>
                <a:latin typeface="Comic Sans MS" pitchFamily="66" charset="0"/>
                <a:sym typeface="Wingdings" pitchFamily="2" charset="2"/>
              </a:rPr>
              <a:t>This limited the options of the President in a crisis.</a:t>
            </a:r>
          </a:p>
          <a:p>
            <a:pPr marL="347663" indent="-347663">
              <a:spcBef>
                <a:spcPct val="50000"/>
              </a:spcBef>
              <a:buClr>
                <a:srgbClr val="C00000"/>
              </a:buClr>
              <a:buFont typeface="Wingdings" pitchFamily="2" charset="2"/>
              <a:buChar char="Ø"/>
              <a:defRPr/>
            </a:pPr>
            <a:r>
              <a:rPr lang="en-US" dirty="0">
                <a:effectLst>
                  <a:outerShdw blurRad="38100" dist="38100" dir="2700000" algn="tl">
                    <a:srgbClr val="C0C0C0"/>
                  </a:outerShdw>
                </a:effectLst>
                <a:latin typeface="Comic Sans MS" pitchFamily="66" charset="0"/>
                <a:sym typeface="Wingdings" pitchFamily="2" charset="2"/>
              </a:rPr>
              <a:t>America in the 1930s declined to build up its forces!</a:t>
            </a:r>
          </a:p>
        </p:txBody>
      </p:sp>
      <p:pic>
        <p:nvPicPr>
          <p:cNvPr id="4" name="Picture 1" descr="C:\Users\Janiak's\AppData\Local\Microsoft\Windows\Temporary Internet Files\Content.IE5\HQOJN9Q5\MC900440428[1].wmf"/>
          <p:cNvPicPr>
            <a:picLocks noChangeAspect="1" noChangeArrowheads="1"/>
          </p:cNvPicPr>
          <p:nvPr/>
        </p:nvPicPr>
        <p:blipFill>
          <a:blip r:embed="rId2" cstate="print"/>
          <a:srcRect/>
          <a:stretch>
            <a:fillRect/>
          </a:stretch>
        </p:blipFill>
        <p:spPr bwMode="auto">
          <a:xfrm>
            <a:off x="8001000" y="5783121"/>
            <a:ext cx="1020762" cy="10748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Theodor Geisel</a:t>
            </a:r>
            <a:endParaRPr lang="en-US" b="1" dirty="0"/>
          </a:p>
        </p:txBody>
      </p:sp>
      <p:sp>
        <p:nvSpPr>
          <p:cNvPr id="3" name="Content Placeholder 2"/>
          <p:cNvSpPr>
            <a:spLocks noGrp="1"/>
          </p:cNvSpPr>
          <p:nvPr>
            <p:ph idx="1"/>
          </p:nvPr>
        </p:nvSpPr>
        <p:spPr>
          <a:xfrm>
            <a:off x="0" y="1143000"/>
            <a:ext cx="6019800" cy="5257800"/>
          </a:xfrm>
        </p:spPr>
        <p:txBody>
          <a:bodyPr>
            <a:normAutofit fontScale="92500" lnSpcReduction="10000"/>
          </a:bodyPr>
          <a:lstStyle/>
          <a:p>
            <a:r>
              <a:rPr lang="en-US" sz="2600" dirty="0" smtClean="0"/>
              <a:t>Dr. Seuss was a not only a successful children's author, but also a successful political cartoonist, lampooning current events during World War II for a progressive newspaper. Viewed as mere entertainment or children’s “funnies,” modern cartoons and comics often don’t get enough respect. But from caricature to commentary, from long-running print serials like Matt </a:t>
            </a:r>
            <a:r>
              <a:rPr lang="en-US" sz="2600" dirty="0" err="1" smtClean="0"/>
              <a:t>Groening’s</a:t>
            </a:r>
            <a:r>
              <a:rPr lang="en-US" sz="2600" dirty="0" smtClean="0"/>
              <a:t> “The Simpsons,” political cartoons have rightly taken their place on the page and screen as valid outlets for expressing political thought, championing activism and affecting social change through creative use of visual art. </a:t>
            </a:r>
          </a:p>
          <a:p>
            <a:endParaRPr lang="en-US" dirty="0"/>
          </a:p>
        </p:txBody>
      </p:sp>
      <p:pic>
        <p:nvPicPr>
          <p:cNvPr id="21506" name="Picture 2" descr="A color painting of a bearded and bespectacled Theodor Geisel sitting at his desk, pen in hand and ready to draw, with various books and a print of The Cat in the Hat in the background."/>
          <p:cNvPicPr>
            <a:picLocks noChangeAspect="1" noChangeArrowheads="1"/>
          </p:cNvPicPr>
          <p:nvPr/>
        </p:nvPicPr>
        <p:blipFill>
          <a:blip r:embed="rId2" cstate="print"/>
          <a:srcRect/>
          <a:stretch>
            <a:fillRect/>
          </a:stretch>
        </p:blipFill>
        <p:spPr bwMode="auto">
          <a:xfrm>
            <a:off x="6232814" y="4114800"/>
            <a:ext cx="2634961" cy="2590800"/>
          </a:xfrm>
          <a:prstGeom prst="rect">
            <a:avLst/>
          </a:prstGeom>
          <a:noFill/>
        </p:spPr>
      </p:pic>
      <p:pic>
        <p:nvPicPr>
          <p:cNvPr id="21508" name="Picture 4" descr="THE POLITICAL DR. SEUSS"/>
          <p:cNvPicPr>
            <a:picLocks noChangeAspect="1" noChangeArrowheads="1"/>
          </p:cNvPicPr>
          <p:nvPr/>
        </p:nvPicPr>
        <p:blipFill>
          <a:blip r:embed="rId3" cstate="print"/>
          <a:srcRect/>
          <a:stretch>
            <a:fillRect/>
          </a:stretch>
        </p:blipFill>
        <p:spPr bwMode="auto">
          <a:xfrm>
            <a:off x="1066800" y="0"/>
            <a:ext cx="6858000" cy="400050"/>
          </a:xfrm>
          <a:prstGeom prst="rect">
            <a:avLst/>
          </a:prstGeom>
          <a:noFill/>
        </p:spPr>
      </p:pic>
      <p:pic>
        <p:nvPicPr>
          <p:cNvPr id="21510" name="Picture 6" descr="Photo of a young Dr. Seuss in a suit jacket, drawing sketches of his characters."/>
          <p:cNvPicPr>
            <a:picLocks noChangeAspect="1" noChangeArrowheads="1"/>
          </p:cNvPicPr>
          <p:nvPr/>
        </p:nvPicPr>
        <p:blipFill>
          <a:blip r:embed="rId4" cstate="print"/>
          <a:srcRect/>
          <a:stretch>
            <a:fillRect/>
          </a:stretch>
        </p:blipFill>
        <p:spPr bwMode="auto">
          <a:xfrm>
            <a:off x="6705600" y="609600"/>
            <a:ext cx="2295525" cy="2010072"/>
          </a:xfrm>
          <a:prstGeom prst="rect">
            <a:avLst/>
          </a:prstGeom>
          <a:noFill/>
        </p:spPr>
      </p:pic>
      <p:pic>
        <p:nvPicPr>
          <p:cNvPr id="21512" name="Picture 8" descr="http://libraries.ucsd.edu/_images/Main/geisel-building-1.jpg"/>
          <p:cNvPicPr>
            <a:picLocks noChangeAspect="1" noChangeArrowheads="1"/>
          </p:cNvPicPr>
          <p:nvPr/>
        </p:nvPicPr>
        <p:blipFill>
          <a:blip r:embed="rId5" cstate="print"/>
          <a:srcRect l="2500" t="15166" r="8750" b="1422"/>
          <a:stretch>
            <a:fillRect/>
          </a:stretch>
        </p:blipFill>
        <p:spPr bwMode="auto">
          <a:xfrm>
            <a:off x="5867400" y="2362200"/>
            <a:ext cx="3276600" cy="2030569"/>
          </a:xfrm>
          <a:prstGeom prst="rect">
            <a:avLst/>
          </a:prstGeom>
          <a:noFill/>
        </p:spPr>
      </p:pic>
      <p:pic>
        <p:nvPicPr>
          <p:cNvPr id="21514" name="Picture 10" descr="http://libraries.ucsd.edu/_images/MSCL/Collection_Cover_Page_Images/seuss.jpg"/>
          <p:cNvPicPr>
            <a:picLocks noChangeAspect="1" noChangeArrowheads="1"/>
          </p:cNvPicPr>
          <p:nvPr/>
        </p:nvPicPr>
        <p:blipFill>
          <a:blip r:embed="rId6" cstate="print"/>
          <a:srcRect l="58000" r="12000" b="12000"/>
          <a:stretch>
            <a:fillRect/>
          </a:stretch>
        </p:blipFill>
        <p:spPr bwMode="auto">
          <a:xfrm>
            <a:off x="152400" y="381000"/>
            <a:ext cx="1143000" cy="838200"/>
          </a:xfrm>
          <a:prstGeom prst="rect">
            <a:avLst/>
          </a:prstGeom>
          <a:noFill/>
        </p:spPr>
      </p:pic>
      <p:pic>
        <p:nvPicPr>
          <p:cNvPr id="9" name="Picture 1" descr="C:\Users\Janiak's\AppData\Local\Microsoft\Windows\Temporary Internet Files\Content.IE5\HQOJN9Q5\MC900440428[1].wmf"/>
          <p:cNvPicPr>
            <a:picLocks noChangeAspect="1" noChangeArrowheads="1"/>
          </p:cNvPicPr>
          <p:nvPr/>
        </p:nvPicPr>
        <p:blipFill>
          <a:blip r:embed="rId7" cstate="print"/>
          <a:srcRect/>
          <a:stretch>
            <a:fillRect/>
          </a:stretch>
        </p:blipFill>
        <p:spPr bwMode="auto">
          <a:xfrm>
            <a:off x="0" y="6055602"/>
            <a:ext cx="762000" cy="80239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Political Cartoon Analysis</a:t>
            </a:r>
            <a:endParaRPr lang="en-US" u="sng" dirty="0"/>
          </a:p>
        </p:txBody>
      </p:sp>
      <p:sp>
        <p:nvSpPr>
          <p:cNvPr id="3" name="Content Placeholder 2"/>
          <p:cNvSpPr>
            <a:spLocks noGrp="1"/>
          </p:cNvSpPr>
          <p:nvPr>
            <p:ph idx="1"/>
          </p:nvPr>
        </p:nvSpPr>
        <p:spPr/>
        <p:txBody>
          <a:bodyPr/>
          <a:lstStyle/>
          <a:p>
            <a:r>
              <a:rPr lang="en-US" b="1" dirty="0" smtClean="0"/>
              <a:t>Literal</a:t>
            </a:r>
            <a:r>
              <a:rPr lang="en-US" dirty="0" smtClean="0"/>
              <a:t>: visuals and text</a:t>
            </a:r>
          </a:p>
          <a:p>
            <a:r>
              <a:rPr lang="en-US" b="1" dirty="0" smtClean="0"/>
              <a:t>Interpretative</a:t>
            </a:r>
            <a:r>
              <a:rPr lang="en-US" dirty="0" smtClean="0"/>
              <a:t>: visuals and text</a:t>
            </a:r>
          </a:p>
          <a:p>
            <a:r>
              <a:rPr lang="en-US" b="1" dirty="0" smtClean="0"/>
              <a:t>Applied</a:t>
            </a:r>
            <a:r>
              <a:rPr lang="en-US" dirty="0" smtClean="0"/>
              <a:t>: message and audience</a:t>
            </a:r>
          </a:p>
          <a:p>
            <a:endParaRPr lang="en-US" dirty="0"/>
          </a:p>
          <a:p>
            <a:r>
              <a:rPr lang="en-US" dirty="0" smtClean="0"/>
              <a:t>Let’s practice!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560</Words>
  <Application>Microsoft Office PowerPoint</Application>
  <PresentationFormat>On-screen Show (4:3)</PresentationFormat>
  <Paragraphs>54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Critique of American Isolationism  CA Std: 11.4.5 &amp; 11.7.1  Objective: to examine anti-isolationism attitude in the U.S. (pre-WWII) through political cartoons.</vt:lpstr>
      <vt:lpstr>Warm-Up: (answer each question)</vt:lpstr>
      <vt:lpstr>Isolationism</vt:lpstr>
      <vt:lpstr>Nye Committee Hearings (1934-1936)</vt:lpstr>
      <vt:lpstr>Famous Isolationists</vt:lpstr>
      <vt:lpstr>America First Committee</vt:lpstr>
      <vt:lpstr>Neutrality Acts: 1935, 1936, 1937</vt:lpstr>
      <vt:lpstr>Theodor Geisel</vt:lpstr>
      <vt:lpstr>Political Cartoon Analysis</vt:lpstr>
      <vt:lpstr>Slide 10</vt:lpstr>
      <vt:lpstr>Slide 11</vt:lpstr>
      <vt:lpstr>Slide 12</vt:lpstr>
      <vt:lpstr>Slide 13</vt:lpstr>
      <vt:lpstr>Slide 14</vt:lpstr>
      <vt:lpstr>Slide 15</vt:lpstr>
      <vt:lpstr>Slide 16</vt:lpstr>
      <vt:lpstr>Slide 17</vt:lpstr>
      <vt:lpstr>Slide 18</vt:lpstr>
      <vt:lpstr>Slide 19</vt:lpstr>
      <vt:lpstr>Slide 20</vt:lpstr>
      <vt:lpstr>Wrap-Up:</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Janiak</dc:creator>
  <cp:lastModifiedBy>Janiak</cp:lastModifiedBy>
  <cp:revision>8</cp:revision>
  <dcterms:created xsi:type="dcterms:W3CDTF">2012-06-17T21:39:26Z</dcterms:created>
  <dcterms:modified xsi:type="dcterms:W3CDTF">2012-06-17T23:14:32Z</dcterms:modified>
</cp:coreProperties>
</file>