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4" r:id="rId2"/>
    <p:sldId id="307" r:id="rId3"/>
    <p:sldId id="309" r:id="rId4"/>
    <p:sldId id="308" r:id="rId5"/>
    <p:sldId id="314" r:id="rId6"/>
    <p:sldId id="287" r:id="rId7"/>
    <p:sldId id="310" r:id="rId8"/>
    <p:sldId id="311" r:id="rId9"/>
    <p:sldId id="315" r:id="rId10"/>
    <p:sldId id="313" r:id="rId11"/>
    <p:sldId id="312"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ED7C618-99D1-47E0-9F55-C9BC96C7C69A}" type="datetimeFigureOut">
              <a:rPr lang="en-US" smtClean="0"/>
              <a:pPr/>
              <a:t>4/15/2014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B93ADF-1CF1-4117-8183-8BF5FC20F8A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D7C618-99D1-47E0-9F55-C9BC96C7C69A}" type="datetimeFigureOut">
              <a:rPr lang="en-US" smtClean="0"/>
              <a:pPr/>
              <a:t>4/15/2014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B93ADF-1CF1-4117-8183-8BF5FC20F8A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D7C618-99D1-47E0-9F55-C9BC96C7C69A}" type="datetimeFigureOut">
              <a:rPr lang="en-US" smtClean="0"/>
              <a:pPr/>
              <a:t>4/15/2014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B93ADF-1CF1-4117-8183-8BF5FC20F8A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D7C618-99D1-47E0-9F55-C9BC96C7C69A}" type="datetimeFigureOut">
              <a:rPr lang="en-US" smtClean="0"/>
              <a:pPr/>
              <a:t>4/15/2014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B93ADF-1CF1-4117-8183-8BF5FC20F8A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ED7C618-99D1-47E0-9F55-C9BC96C7C69A}" type="datetimeFigureOut">
              <a:rPr lang="en-US" smtClean="0"/>
              <a:pPr/>
              <a:t>4/15/2014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B93ADF-1CF1-4117-8183-8BF5FC20F8A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ED7C618-99D1-47E0-9F55-C9BC96C7C69A}" type="datetimeFigureOut">
              <a:rPr lang="en-US" smtClean="0"/>
              <a:pPr/>
              <a:t>4/15/2014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B93ADF-1CF1-4117-8183-8BF5FC20F8A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ED7C618-99D1-47E0-9F55-C9BC96C7C69A}" type="datetimeFigureOut">
              <a:rPr lang="en-US" smtClean="0"/>
              <a:pPr/>
              <a:t>4/15/2014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AB93ADF-1CF1-4117-8183-8BF5FC20F8A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ED7C618-99D1-47E0-9F55-C9BC96C7C69A}" type="datetimeFigureOut">
              <a:rPr lang="en-US" smtClean="0"/>
              <a:pPr/>
              <a:t>4/15/2014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B93ADF-1CF1-4117-8183-8BF5FC20F8A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D7C618-99D1-47E0-9F55-C9BC96C7C69A}" type="datetimeFigureOut">
              <a:rPr lang="en-US" smtClean="0"/>
              <a:pPr/>
              <a:t>4/15/2014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B93ADF-1CF1-4117-8183-8BF5FC20F8A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D7C618-99D1-47E0-9F55-C9BC96C7C69A}" type="datetimeFigureOut">
              <a:rPr lang="en-US" smtClean="0"/>
              <a:pPr/>
              <a:t>4/15/2014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B93ADF-1CF1-4117-8183-8BF5FC20F8A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D7C618-99D1-47E0-9F55-C9BC96C7C69A}" type="datetimeFigureOut">
              <a:rPr lang="en-US" smtClean="0"/>
              <a:pPr/>
              <a:t>4/15/2014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B93ADF-1CF1-4117-8183-8BF5FC20F8A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D7C618-99D1-47E0-9F55-C9BC96C7C69A}" type="datetimeFigureOut">
              <a:rPr lang="en-US" smtClean="0"/>
              <a:pPr/>
              <a:t>4/15/2014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B93ADF-1CF1-4117-8183-8BF5FC20F8A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0"/>
            <a:ext cx="8001000" cy="5105400"/>
          </a:xfrm>
        </p:spPr>
        <p:txBody>
          <a:bodyPr>
            <a:normAutofit/>
          </a:bodyPr>
          <a:lstStyle/>
          <a:p>
            <a:pPr algn="l"/>
            <a:r>
              <a:rPr lang="en-US" sz="7200" b="1" dirty="0" smtClean="0"/>
              <a:t>Review Problems</a:t>
            </a:r>
            <a:endParaRPr lang="en-US" sz="90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3"/>
          <p:cNvSpPr>
            <a:spLocks noGrp="1" noChangeArrowheads="1"/>
          </p:cNvSpPr>
          <p:nvPr>
            <p:ph type="body" idx="4294967295"/>
          </p:nvPr>
        </p:nvSpPr>
        <p:spPr/>
        <p:txBody>
          <a:bodyPr/>
          <a:lstStyle/>
          <a:p>
            <a:pPr algn="ctr" eaLnBrk="1" hangingPunct="1">
              <a:lnSpc>
                <a:spcPct val="80000"/>
              </a:lnSpc>
              <a:buFontTx/>
              <a:buNone/>
            </a:pPr>
            <a:endParaRPr lang="en-US" sz="4500" b="1" dirty="0" smtClean="0">
              <a:solidFill>
                <a:srgbClr val="00FF00"/>
              </a:solidFill>
            </a:endParaRPr>
          </a:p>
          <a:p>
            <a:pPr algn="ctr" eaLnBrk="1" hangingPunct="1">
              <a:lnSpc>
                <a:spcPct val="80000"/>
              </a:lnSpc>
              <a:buFontTx/>
              <a:buNone/>
            </a:pPr>
            <a:endParaRPr lang="en-US" sz="1000" b="1" dirty="0" smtClean="0">
              <a:solidFill>
                <a:srgbClr val="00FF00"/>
              </a:solidFill>
            </a:endParaRPr>
          </a:p>
        </p:txBody>
      </p:sp>
      <p:sp>
        <p:nvSpPr>
          <p:cNvPr id="3" name="Rectangle 2"/>
          <p:cNvSpPr/>
          <p:nvPr/>
        </p:nvSpPr>
        <p:spPr>
          <a:xfrm>
            <a:off x="838200" y="1219200"/>
            <a:ext cx="7315200" cy="5016758"/>
          </a:xfrm>
          <a:prstGeom prst="rect">
            <a:avLst/>
          </a:prstGeom>
        </p:spPr>
        <p:txBody>
          <a:bodyPr wrap="square">
            <a:spAutoFit/>
          </a:bodyPr>
          <a:lstStyle/>
          <a:p>
            <a:pPr lvl="0"/>
            <a:r>
              <a:rPr lang="en-US" sz="4000" b="1" dirty="0"/>
              <a:t>Find the length of the </a:t>
            </a:r>
            <a:r>
              <a:rPr lang="en-US" sz="4000" b="1" dirty="0" smtClean="0"/>
              <a:t>horizontal line </a:t>
            </a:r>
            <a:r>
              <a:rPr lang="en-US" sz="4000" b="1" dirty="0"/>
              <a:t>segment that starts at </a:t>
            </a:r>
            <a:r>
              <a:rPr lang="en-US" sz="4000" b="1" dirty="0" smtClean="0"/>
              <a:t>(3,2) </a:t>
            </a:r>
            <a:r>
              <a:rPr lang="en-US" sz="4000" b="1" dirty="0"/>
              <a:t>and ends at </a:t>
            </a:r>
            <a:r>
              <a:rPr lang="en-US" sz="4000" b="1" dirty="0" smtClean="0"/>
              <a:t>(-4, </a:t>
            </a:r>
            <a:r>
              <a:rPr lang="en-US" sz="4000" b="1" dirty="0"/>
              <a:t>2</a:t>
            </a:r>
            <a:r>
              <a:rPr lang="en-US" sz="4000" b="1" dirty="0" smtClean="0"/>
              <a:t>).</a:t>
            </a:r>
          </a:p>
          <a:p>
            <a:pPr lvl="0"/>
            <a:r>
              <a:rPr lang="en-US" sz="4000" b="1" dirty="0" smtClean="0"/>
              <a:t/>
            </a:r>
            <a:br>
              <a:rPr lang="en-US" sz="4000" b="1" dirty="0" smtClean="0"/>
            </a:br>
            <a:endParaRPr lang="en-US" sz="4000" b="1" dirty="0" smtClean="0"/>
          </a:p>
          <a:p>
            <a:pPr lvl="0"/>
            <a:endParaRPr lang="en-US" sz="4000" b="1" dirty="0" smtClean="0"/>
          </a:p>
          <a:p>
            <a:endParaRPr lang="en-US" sz="4000" dirty="0" smtClean="0"/>
          </a:p>
          <a:p>
            <a:endParaRPr lang="en-US" sz="40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3"/>
          <p:cNvSpPr>
            <a:spLocks noGrp="1" noChangeArrowheads="1"/>
          </p:cNvSpPr>
          <p:nvPr>
            <p:ph type="body" idx="4294967295"/>
          </p:nvPr>
        </p:nvSpPr>
        <p:spPr/>
        <p:txBody>
          <a:bodyPr/>
          <a:lstStyle/>
          <a:p>
            <a:pPr algn="ctr" eaLnBrk="1" hangingPunct="1">
              <a:lnSpc>
                <a:spcPct val="80000"/>
              </a:lnSpc>
              <a:buFontTx/>
              <a:buNone/>
            </a:pPr>
            <a:endParaRPr lang="en-US" sz="4500" b="1" dirty="0" smtClean="0">
              <a:solidFill>
                <a:srgbClr val="00FF00"/>
              </a:solidFill>
            </a:endParaRPr>
          </a:p>
          <a:p>
            <a:pPr algn="ctr" eaLnBrk="1" hangingPunct="1">
              <a:lnSpc>
                <a:spcPct val="80000"/>
              </a:lnSpc>
              <a:buFontTx/>
              <a:buNone/>
            </a:pPr>
            <a:endParaRPr lang="en-US" sz="1000" b="1" dirty="0" smtClean="0">
              <a:solidFill>
                <a:srgbClr val="00FF00"/>
              </a:solidFill>
            </a:endParaRPr>
          </a:p>
        </p:txBody>
      </p:sp>
      <p:sp>
        <p:nvSpPr>
          <p:cNvPr id="3" name="Rectangle 2"/>
          <p:cNvSpPr/>
          <p:nvPr/>
        </p:nvSpPr>
        <p:spPr>
          <a:xfrm>
            <a:off x="838200" y="609600"/>
            <a:ext cx="7315200" cy="5632311"/>
          </a:xfrm>
          <a:prstGeom prst="rect">
            <a:avLst/>
          </a:prstGeom>
        </p:spPr>
        <p:txBody>
          <a:bodyPr wrap="square">
            <a:spAutoFit/>
          </a:bodyPr>
          <a:lstStyle/>
          <a:p>
            <a:endParaRPr lang="en-US" sz="4000" b="1" dirty="0" smtClean="0"/>
          </a:p>
          <a:p>
            <a:r>
              <a:rPr lang="en-US" sz="4000" b="1" dirty="0" smtClean="0"/>
              <a:t>Samantha has two pieces of cloth. One piece is 72 inches wide and the other piece is 90 inches wide. She wants to cut both pieces into strips of equal width that are as wide as possible. How wide should she cut the strips? </a:t>
            </a:r>
          </a:p>
          <a:p>
            <a:pPr lvl="0"/>
            <a:endParaRPr lang="en-US" sz="4000"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3200400"/>
            <a:ext cx="8305800" cy="2590800"/>
          </a:xfrm>
        </p:spPr>
        <p:txBody>
          <a:bodyPr>
            <a:normAutofit fontScale="90000"/>
          </a:bodyPr>
          <a:lstStyle/>
          <a:p>
            <a:pPr algn="l"/>
            <a:r>
              <a:rPr lang="en-US" sz="5600" b="1" dirty="0" smtClean="0"/>
              <a:t>A scoop holds 3/4 cup. How many scoops of bird seed are needed to fill a bird feeder that holds 3 cups of bird seed? Use pictures to solve this problem. Then, explain your solution in words. </a:t>
            </a:r>
            <a:r>
              <a:rPr lang="en-US" sz="7000" b="1" dirty="0" smtClean="0"/>
              <a:t/>
            </a:r>
            <a:br>
              <a:rPr lang="en-US" sz="7000" b="1" dirty="0" smtClean="0"/>
            </a:br>
            <a:r>
              <a:rPr lang="en-US" sz="7000" b="1" dirty="0" smtClean="0"/>
              <a:t>                           </a:t>
            </a:r>
            <a:br>
              <a:rPr lang="en-US" sz="7000" b="1" dirty="0" smtClean="0"/>
            </a:br>
            <a:endParaRPr lang="en-US" sz="9000"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685800" y="685800"/>
            <a:ext cx="8001000" cy="5105400"/>
          </a:xfrm>
        </p:spPr>
        <p:txBody>
          <a:bodyPr/>
          <a:lstStyle/>
          <a:p>
            <a:pPr algn="l" eaLnBrk="1" hangingPunct="1"/>
            <a:r>
              <a:rPr lang="en-US" sz="6000" b="1" dirty="0" smtClean="0"/>
              <a:t>Find </a:t>
            </a:r>
            <a:r>
              <a:rPr lang="en-US" sz="6000" b="1" dirty="0" smtClean="0"/>
              <a:t>the unit rate. </a:t>
            </a:r>
            <a:r>
              <a:rPr lang="en-US" sz="6000" b="1" dirty="0" smtClean="0"/>
              <a:t/>
            </a:r>
            <a:br>
              <a:rPr lang="en-US" sz="6000" b="1" dirty="0" smtClean="0"/>
            </a:br>
            <a:r>
              <a:rPr lang="en-US" sz="6000" b="1" dirty="0" smtClean="0"/>
              <a:t/>
            </a:r>
            <a:br>
              <a:rPr lang="en-US" sz="6000" b="1" dirty="0" smtClean="0"/>
            </a:br>
            <a:r>
              <a:rPr lang="en-US" sz="6000" b="1" dirty="0" smtClean="0"/>
              <a:t>160 </a:t>
            </a:r>
            <a:r>
              <a:rPr lang="en-US" sz="6000" b="1" dirty="0" smtClean="0"/>
              <a:t>words in 4 minutes</a:t>
            </a:r>
            <a:br>
              <a:rPr lang="en-US" sz="6000" b="1" dirty="0" smtClean="0"/>
            </a:br>
            <a:r>
              <a:rPr lang="en-US" sz="6000" b="1" dirty="0" smtClean="0"/>
              <a:t/>
            </a:r>
            <a:br>
              <a:rPr lang="en-US" sz="6000" b="1" dirty="0" smtClean="0"/>
            </a:br>
            <a:endParaRPr lang="en-US" sz="6000" b="1"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514600"/>
            <a:ext cx="8686800" cy="2438400"/>
          </a:xfrm>
        </p:spPr>
        <p:txBody>
          <a:bodyPr>
            <a:normAutofit fontScale="90000"/>
          </a:bodyPr>
          <a:lstStyle/>
          <a:p>
            <a:pPr algn="l"/>
            <a:r>
              <a:rPr lang="en-US" sz="6600" b="1" dirty="0" smtClean="0"/>
              <a:t>You have a piece of lumber that is 4 yards long. You want to cut lengths ⅔ yard long to use in a shelf you are building. How many shelves can you cut?</a:t>
            </a:r>
            <a:endParaRPr lang="en-US" b="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2130425"/>
            <a:ext cx="8839200" cy="1470025"/>
          </a:xfrm>
        </p:spPr>
        <p:txBody>
          <a:bodyPr>
            <a:normAutofit fontScale="90000"/>
          </a:bodyPr>
          <a:lstStyle/>
          <a:p>
            <a:pPr algn="l"/>
            <a:r>
              <a:rPr lang="en-US" sz="7800" b="1" dirty="0" smtClean="0"/>
              <a:t>   (28 + 36)  =     (7 + 9) </a:t>
            </a:r>
            <a:r>
              <a:rPr lang="en-US" sz="11100" b="1" dirty="0" smtClean="0"/>
              <a:t> </a:t>
            </a:r>
            <a:r>
              <a:rPr lang="en-US" sz="6000" dirty="0"/>
              <a:t/>
            </a:r>
            <a:br>
              <a:rPr lang="en-US" sz="6000" dirty="0"/>
            </a:br>
            <a:endParaRPr lang="en-US" sz="6000" dirty="0"/>
          </a:p>
        </p:txBody>
      </p:sp>
      <p:sp>
        <p:nvSpPr>
          <p:cNvPr id="3" name="Rectangle 2"/>
          <p:cNvSpPr/>
          <p:nvPr/>
        </p:nvSpPr>
        <p:spPr>
          <a:xfrm>
            <a:off x="5257800" y="2133600"/>
            <a:ext cx="762000" cy="990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514600"/>
            <a:ext cx="8153400" cy="2438400"/>
          </a:xfrm>
        </p:spPr>
        <p:txBody>
          <a:bodyPr>
            <a:normAutofit fontScale="90000"/>
          </a:bodyPr>
          <a:lstStyle/>
          <a:p>
            <a:pPr algn="l"/>
            <a:r>
              <a:rPr lang="en-US" sz="6600" dirty="0" smtClean="0"/>
              <a:t/>
            </a:r>
            <a:br>
              <a:rPr lang="en-US" sz="6600" dirty="0" smtClean="0"/>
            </a:br>
            <a:r>
              <a:rPr lang="en-US" sz="6600" dirty="0" smtClean="0"/>
              <a:t/>
            </a:r>
            <a:br>
              <a:rPr lang="en-US" sz="6600" dirty="0" smtClean="0"/>
            </a:br>
            <a:r>
              <a:rPr lang="en-US" sz="6700" b="1" dirty="0" smtClean="0"/>
              <a:t/>
            </a:r>
            <a:br>
              <a:rPr lang="en-US" sz="6700" b="1" dirty="0" smtClean="0"/>
            </a:br>
            <a:r>
              <a:rPr lang="en-US" b="1" dirty="0" smtClean="0"/>
              <a:t/>
            </a:r>
            <a:br>
              <a:rPr lang="en-US" b="1" dirty="0" smtClean="0"/>
            </a:br>
            <a:endParaRPr lang="en-US" b="1" dirty="0"/>
          </a:p>
        </p:txBody>
      </p:sp>
      <p:sp>
        <p:nvSpPr>
          <p:cNvPr id="3" name="Rectangle 2"/>
          <p:cNvSpPr/>
          <p:nvPr/>
        </p:nvSpPr>
        <p:spPr>
          <a:xfrm>
            <a:off x="762000" y="533400"/>
            <a:ext cx="8153400" cy="6017032"/>
          </a:xfrm>
          <a:prstGeom prst="rect">
            <a:avLst/>
          </a:prstGeom>
        </p:spPr>
        <p:txBody>
          <a:bodyPr wrap="square">
            <a:spAutoFit/>
          </a:bodyPr>
          <a:lstStyle/>
          <a:p>
            <a:r>
              <a:rPr lang="en-US" sz="5500" b="1" dirty="0" smtClean="0"/>
              <a:t>You have </a:t>
            </a:r>
            <a:r>
              <a:rPr lang="en-US" sz="5500" b="1" dirty="0" smtClean="0"/>
              <a:t>2½ </a:t>
            </a:r>
            <a:r>
              <a:rPr lang="en-US" sz="5500" b="1" dirty="0" smtClean="0"/>
              <a:t>pounds of </a:t>
            </a:r>
            <a:r>
              <a:rPr lang="en-US" sz="5500" b="1" dirty="0" smtClean="0"/>
              <a:t>salmon. A </a:t>
            </a:r>
            <a:r>
              <a:rPr lang="en-US" sz="5500" b="1" dirty="0" smtClean="0"/>
              <a:t>serving size is </a:t>
            </a:r>
            <a:r>
              <a:rPr lang="en-US" sz="5500" b="1" dirty="0" smtClean="0"/>
              <a:t>   ¾ </a:t>
            </a:r>
            <a:r>
              <a:rPr lang="en-US" sz="5500" b="1" dirty="0" smtClean="0"/>
              <a:t>pound. </a:t>
            </a:r>
          </a:p>
          <a:p>
            <a:pPr>
              <a:buFont typeface="Arial" pitchFamily="34" charset="0"/>
              <a:buChar char="•"/>
            </a:pPr>
            <a:r>
              <a:rPr lang="en-US" sz="5500" b="1" dirty="0" smtClean="0"/>
              <a:t>  How many full servings </a:t>
            </a:r>
          </a:p>
          <a:p>
            <a:r>
              <a:rPr lang="en-US" sz="5500" b="1" dirty="0" smtClean="0"/>
              <a:t>    </a:t>
            </a:r>
            <a:r>
              <a:rPr lang="en-US" sz="5500" b="1" dirty="0" smtClean="0"/>
              <a:t>of salmon will </a:t>
            </a:r>
            <a:r>
              <a:rPr lang="en-US" sz="5500" b="1" dirty="0" smtClean="0"/>
              <a:t>you have? </a:t>
            </a:r>
          </a:p>
          <a:p>
            <a:pPr>
              <a:buFont typeface="Arial" pitchFamily="34" charset="0"/>
              <a:buChar char="•"/>
            </a:pPr>
            <a:r>
              <a:rPr lang="en-US" sz="5500" b="1" dirty="0" smtClean="0"/>
              <a:t> How can you describe the    </a:t>
            </a:r>
          </a:p>
          <a:p>
            <a:r>
              <a:rPr lang="en-US" sz="5500" b="1" dirty="0" smtClean="0"/>
              <a:t>   amount left over?</a:t>
            </a:r>
            <a:endParaRPr lang="en-US" sz="5500"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685800" y="685800"/>
            <a:ext cx="8001000" cy="5105400"/>
          </a:xfrm>
        </p:spPr>
        <p:txBody>
          <a:bodyPr>
            <a:normAutofit fontScale="90000"/>
          </a:bodyPr>
          <a:lstStyle/>
          <a:p>
            <a:pPr algn="l" eaLnBrk="1" hangingPunct="1"/>
            <a:r>
              <a:rPr lang="en-US" sz="6000" b="1" dirty="0" smtClean="0"/>
              <a:t>Find the unit rate.</a:t>
            </a:r>
            <a:br>
              <a:rPr lang="en-US" sz="6000" b="1" dirty="0" smtClean="0"/>
            </a:br>
            <a:r>
              <a:rPr lang="en-US" sz="6000" b="1" dirty="0" smtClean="0"/>
              <a:t/>
            </a:r>
            <a:br>
              <a:rPr lang="en-US" sz="6000" b="1" dirty="0" smtClean="0"/>
            </a:br>
            <a:r>
              <a:rPr lang="en-US" sz="6000" b="1" dirty="0" smtClean="0"/>
              <a:t>$384 </a:t>
            </a:r>
            <a:r>
              <a:rPr lang="en-US" sz="6000" b="1" dirty="0" smtClean="0"/>
              <a:t>for a 6-day car rental</a:t>
            </a:r>
            <a:br>
              <a:rPr lang="en-US" sz="6000" b="1" dirty="0" smtClean="0"/>
            </a:br>
            <a:r>
              <a:rPr lang="en-US" sz="6000" b="1" dirty="0" smtClean="0"/>
              <a:t/>
            </a:r>
            <a:br>
              <a:rPr lang="en-US" sz="6000" b="1" dirty="0" smtClean="0"/>
            </a:br>
            <a:r>
              <a:rPr lang="en-US" sz="6000" b="1" dirty="0" smtClean="0"/>
              <a:t>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3"/>
          <p:cNvSpPr>
            <a:spLocks noGrp="1" noChangeArrowheads="1"/>
          </p:cNvSpPr>
          <p:nvPr>
            <p:ph type="body" idx="4294967295"/>
          </p:nvPr>
        </p:nvSpPr>
        <p:spPr/>
        <p:txBody>
          <a:bodyPr/>
          <a:lstStyle/>
          <a:p>
            <a:pPr algn="ctr" eaLnBrk="1" hangingPunct="1">
              <a:lnSpc>
                <a:spcPct val="80000"/>
              </a:lnSpc>
              <a:buFontTx/>
              <a:buNone/>
            </a:pPr>
            <a:endParaRPr lang="en-US" sz="4500" b="1" dirty="0" smtClean="0">
              <a:solidFill>
                <a:srgbClr val="00FF00"/>
              </a:solidFill>
            </a:endParaRPr>
          </a:p>
          <a:p>
            <a:pPr algn="ctr" eaLnBrk="1" hangingPunct="1">
              <a:lnSpc>
                <a:spcPct val="80000"/>
              </a:lnSpc>
              <a:buFontTx/>
              <a:buNone/>
            </a:pPr>
            <a:endParaRPr lang="en-US" sz="1000" b="1" dirty="0" smtClean="0">
              <a:solidFill>
                <a:srgbClr val="00FF00"/>
              </a:solidFill>
            </a:endParaRPr>
          </a:p>
        </p:txBody>
      </p:sp>
      <p:sp>
        <p:nvSpPr>
          <p:cNvPr id="3" name="Rectangle 2"/>
          <p:cNvSpPr/>
          <p:nvPr/>
        </p:nvSpPr>
        <p:spPr>
          <a:xfrm>
            <a:off x="838200" y="1219200"/>
            <a:ext cx="7315200" cy="5755422"/>
          </a:xfrm>
          <a:prstGeom prst="rect">
            <a:avLst/>
          </a:prstGeom>
        </p:spPr>
        <p:txBody>
          <a:bodyPr wrap="square">
            <a:spAutoFit/>
          </a:bodyPr>
          <a:lstStyle/>
          <a:p>
            <a:pPr lvl="0"/>
            <a:r>
              <a:rPr lang="en-US" sz="4000" b="1" dirty="0" smtClean="0"/>
              <a:t>What </a:t>
            </a:r>
            <a:r>
              <a:rPr lang="en-US" sz="4000" b="1" dirty="0" smtClean="0"/>
              <a:t>number could you place in the blue box to make this equation true?</a:t>
            </a:r>
            <a:r>
              <a:rPr lang="en-US" sz="4400" b="1" dirty="0" smtClean="0"/>
              <a:t/>
            </a:r>
            <a:br>
              <a:rPr lang="en-US" sz="4400" b="1" dirty="0" smtClean="0"/>
            </a:br>
            <a:r>
              <a:rPr lang="en-US" sz="4400" b="1" dirty="0" smtClean="0"/>
              <a:t/>
            </a:r>
            <a:br>
              <a:rPr lang="en-US" sz="4400" b="1" dirty="0" smtClean="0"/>
            </a:br>
            <a:r>
              <a:rPr lang="en-US" sz="4400" b="1" dirty="0" smtClean="0"/>
              <a:t>(36 + 8)  =        (9 + 2)  </a:t>
            </a:r>
            <a:r>
              <a:rPr lang="en-US" sz="4000" b="1" dirty="0" smtClean="0"/>
              <a:t/>
            </a:r>
            <a:br>
              <a:rPr lang="en-US" sz="4000" b="1" dirty="0" smtClean="0"/>
            </a:br>
            <a:endParaRPr lang="en-US" sz="4000" b="1" dirty="0" smtClean="0"/>
          </a:p>
          <a:p>
            <a:pPr lvl="0"/>
            <a:endParaRPr lang="en-US" sz="4000" b="1" dirty="0" smtClean="0"/>
          </a:p>
          <a:p>
            <a:endParaRPr lang="en-US" sz="4000" dirty="0" smtClean="0"/>
          </a:p>
          <a:p>
            <a:endParaRPr lang="en-US" sz="4000" dirty="0" smtClean="0"/>
          </a:p>
        </p:txBody>
      </p:sp>
      <p:sp>
        <p:nvSpPr>
          <p:cNvPr id="4" name="Rectangle 3"/>
          <p:cNvSpPr/>
          <p:nvPr/>
        </p:nvSpPr>
        <p:spPr>
          <a:xfrm>
            <a:off x="3352800" y="3657600"/>
            <a:ext cx="762000" cy="1066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381000" y="990600"/>
            <a:ext cx="8534400" cy="1600200"/>
          </a:xfrm>
        </p:spPr>
        <p:txBody>
          <a:bodyPr>
            <a:normAutofit fontScale="90000"/>
          </a:bodyPr>
          <a:lstStyle/>
          <a:p>
            <a:pPr algn="l" eaLnBrk="1" hangingPunct="1"/>
            <a:r>
              <a:rPr lang="en-US" sz="5000" b="1" dirty="0" smtClean="0"/>
              <a:t>How many pets do </a:t>
            </a:r>
            <a:r>
              <a:rPr lang="en-US" sz="5000" b="1" dirty="0" smtClean="0"/>
              <a:t>you </a:t>
            </a:r>
            <a:r>
              <a:rPr lang="en-US" sz="5000" b="1" dirty="0" smtClean="0"/>
              <a:t>have</a:t>
            </a:r>
            <a:r>
              <a:rPr lang="en-US" sz="5000" b="1" dirty="0" smtClean="0"/>
              <a:t>?  </a:t>
            </a:r>
            <a:r>
              <a:rPr lang="en-US" sz="5000" b="1" dirty="0" smtClean="0"/>
              <a:t>Seven people responded, as follows:</a:t>
            </a:r>
            <a:r>
              <a:rPr lang="en-US" sz="6000" b="1" dirty="0" smtClean="0"/>
              <a:t/>
            </a:r>
            <a:br>
              <a:rPr lang="en-US" sz="6000" b="1" dirty="0" smtClean="0"/>
            </a:br>
            <a:r>
              <a:rPr lang="en-US" sz="6000" b="1" dirty="0" smtClean="0"/>
              <a:t>	</a:t>
            </a:r>
          </a:p>
        </p:txBody>
      </p:sp>
      <p:sp>
        <p:nvSpPr>
          <p:cNvPr id="14339" name="Rectangle 3"/>
          <p:cNvSpPr>
            <a:spLocks noGrp="1" noChangeArrowheads="1"/>
          </p:cNvSpPr>
          <p:nvPr>
            <p:ph type="body" idx="1"/>
          </p:nvPr>
        </p:nvSpPr>
        <p:spPr>
          <a:xfrm>
            <a:off x="457200" y="2743200"/>
            <a:ext cx="8382000" cy="3382963"/>
          </a:xfrm>
        </p:spPr>
        <p:txBody>
          <a:bodyPr>
            <a:noAutofit/>
          </a:bodyPr>
          <a:lstStyle/>
          <a:p>
            <a:pPr eaLnBrk="1" hangingPunct="1">
              <a:buFontTx/>
              <a:buNone/>
            </a:pPr>
            <a:r>
              <a:rPr lang="en-US" sz="6000" b="1" dirty="0" smtClean="0"/>
              <a:t>     0</a:t>
            </a:r>
            <a:r>
              <a:rPr lang="en-US" sz="6000" b="1" dirty="0" smtClean="0"/>
              <a:t>,  </a:t>
            </a:r>
            <a:r>
              <a:rPr lang="en-US" sz="6000" b="1" dirty="0" smtClean="0"/>
              <a:t>4,  </a:t>
            </a:r>
            <a:r>
              <a:rPr lang="en-US" sz="6000" b="1" dirty="0" smtClean="0"/>
              <a:t>1,  </a:t>
            </a:r>
            <a:r>
              <a:rPr lang="en-US" sz="6000" b="1" dirty="0" smtClean="0"/>
              <a:t>3,  </a:t>
            </a:r>
            <a:r>
              <a:rPr lang="en-US" sz="6000" b="1" dirty="0" smtClean="0"/>
              <a:t>3,  </a:t>
            </a:r>
            <a:r>
              <a:rPr lang="en-US" sz="6000" b="1" dirty="0" smtClean="0"/>
              <a:t>2,  1</a:t>
            </a:r>
          </a:p>
          <a:p>
            <a:pPr eaLnBrk="1" hangingPunct="1">
              <a:buFontTx/>
              <a:buNone/>
            </a:pPr>
            <a:endParaRPr lang="en-US" sz="2000" b="1" dirty="0" smtClean="0"/>
          </a:p>
          <a:p>
            <a:pPr eaLnBrk="1" hangingPunct="1">
              <a:buFontTx/>
              <a:buNone/>
            </a:pPr>
            <a:r>
              <a:rPr lang="en-US" sz="5000" b="1" dirty="0" smtClean="0"/>
              <a:t>Find the mean, median, mode,</a:t>
            </a:r>
          </a:p>
          <a:p>
            <a:pPr eaLnBrk="1" hangingPunct="1">
              <a:buFontTx/>
              <a:buNone/>
            </a:pPr>
            <a:r>
              <a:rPr lang="en-US" sz="5000" b="1" dirty="0" smtClean="0"/>
              <a:t>and range  of this data.</a:t>
            </a:r>
            <a:endParaRPr lang="en-US" sz="5000" b="1" dirty="0" smtClean="0"/>
          </a:p>
          <a:p>
            <a:pPr eaLnBrk="1" hangingPunct="1">
              <a:buFontTx/>
              <a:buNone/>
            </a:pPr>
            <a:r>
              <a:rPr lang="en-US" sz="5000" b="1" dirty="0" smtClean="0"/>
              <a:t>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1564</TotalTime>
  <Words>268</Words>
  <Application>Microsoft Office PowerPoint</Application>
  <PresentationFormat>On-screen Show (4:3)</PresentationFormat>
  <Paragraphs>25</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Review Problems</vt:lpstr>
      <vt:lpstr>A scoop holds 3/4 cup. How many scoops of bird seed are needed to fill a bird feeder that holds 3 cups of bird seed? Use pictures to solve this problem. Then, explain your solution in words.                              </vt:lpstr>
      <vt:lpstr>Find the unit rate.   160 words in 4 minutes  </vt:lpstr>
      <vt:lpstr>You have a piece of lumber that is 4 yards long. You want to cut lengths ⅔ yard long to use in a shelf you are building. How many shelves can you cut?</vt:lpstr>
      <vt:lpstr>   (28 + 36)  =     (7 + 9)   </vt:lpstr>
      <vt:lpstr>    </vt:lpstr>
      <vt:lpstr>Find the unit rate.  $384 for a 6-day car rental   </vt:lpstr>
      <vt:lpstr>Slide 8</vt:lpstr>
      <vt:lpstr>How many pets do you have?  Seven people responded, as follows:  </vt:lpstr>
      <vt:lpstr>Slide 10</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Use mental math to solve these problems.    Record your work and the solution on your white board.</dc:title>
  <dc:creator>Teacher</dc:creator>
  <cp:lastModifiedBy>Teacher</cp:lastModifiedBy>
  <cp:revision>24</cp:revision>
  <dcterms:created xsi:type="dcterms:W3CDTF">2013-10-21T13:13:54Z</dcterms:created>
  <dcterms:modified xsi:type="dcterms:W3CDTF">2014-04-15T17:47:46Z</dcterms:modified>
</cp:coreProperties>
</file>