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E16669-6D00-4E69-AE35-A879CC094648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D922A-72D7-4B43-B5ED-FB2CAD8A9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838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2325F3-22E1-4586-9FC4-BF0A55688F3D}" type="slidenum">
              <a:rPr lang="en-US" altLang="en-US" sz="1200" smtClean="0"/>
              <a:pPr eaLnBrk="1" hangingPunct="1"/>
              <a:t>1</a:t>
            </a:fld>
            <a:endParaRPr lang="en-US" altLang="en-US" sz="1200" smtClean="0"/>
          </a:p>
        </p:txBody>
      </p:sp>
      <p:sp>
        <p:nvSpPr>
          <p:cNvPr id="389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42DB746-4A01-48F8-92CA-D5D19438BFE2}" type="slidenum">
              <a:rPr lang="en-US" altLang="en-US" sz="1200" smtClean="0"/>
              <a:pPr eaLnBrk="1" hangingPunct="1"/>
              <a:t>2</a:t>
            </a:fld>
            <a:endParaRPr lang="en-US" altLang="en-US" sz="1200" smtClean="0"/>
          </a:p>
        </p:txBody>
      </p:sp>
      <p:sp>
        <p:nvSpPr>
          <p:cNvPr id="399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DBDF2C7-4EA1-45D6-9961-8EFF9B4E0675}" type="slidenum">
              <a:rPr lang="en-US" altLang="en-US" sz="1200" smtClean="0"/>
              <a:pPr eaLnBrk="1" hangingPunct="1"/>
              <a:t>3</a:t>
            </a:fld>
            <a:endParaRPr lang="en-US" altLang="en-US" sz="1200" smtClean="0"/>
          </a:p>
        </p:txBody>
      </p:sp>
      <p:sp>
        <p:nvSpPr>
          <p:cNvPr id="409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621DA18-4D9C-4814-A994-0742CD7F892E}" type="slidenum">
              <a:rPr lang="en-US" altLang="en-US" sz="1200" smtClean="0"/>
              <a:pPr eaLnBrk="1" hangingPunct="1"/>
              <a:t>4</a:t>
            </a:fld>
            <a:endParaRPr lang="en-US" altLang="en-US" sz="1200" smtClean="0"/>
          </a:p>
        </p:txBody>
      </p:sp>
      <p:sp>
        <p:nvSpPr>
          <p:cNvPr id="419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B706426-3043-4215-A17E-336A23EA9431}" type="slidenum">
              <a:rPr lang="en-US" altLang="en-US" sz="1200" smtClean="0"/>
              <a:pPr eaLnBrk="1" hangingPunct="1"/>
              <a:t>5</a:t>
            </a:fld>
            <a:endParaRPr lang="en-US" altLang="en-US" sz="1200" smtClean="0"/>
          </a:p>
        </p:txBody>
      </p:sp>
      <p:sp>
        <p:nvSpPr>
          <p:cNvPr id="430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B50644C-4973-46E2-B753-5AC9AD4F64F6}" type="slidenum">
              <a:rPr lang="en-US" altLang="en-US" sz="1200" smtClean="0"/>
              <a:pPr eaLnBrk="1" hangingPunct="1"/>
              <a:t>6</a:t>
            </a:fld>
            <a:endParaRPr lang="en-US" altLang="en-US" sz="1200" smtClean="0"/>
          </a:p>
        </p:txBody>
      </p:sp>
      <p:sp>
        <p:nvSpPr>
          <p:cNvPr id="440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AE20-8BDD-4082-B2DE-2B51EE85F052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A0C44-DE84-49FA-A0FA-42F932596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304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AE20-8BDD-4082-B2DE-2B51EE85F052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A0C44-DE84-49FA-A0FA-42F932596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22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AE20-8BDD-4082-B2DE-2B51EE85F052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A0C44-DE84-49FA-A0FA-42F932596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206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AE20-8BDD-4082-B2DE-2B51EE85F052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A0C44-DE84-49FA-A0FA-42F932596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588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AE20-8BDD-4082-B2DE-2B51EE85F052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A0C44-DE84-49FA-A0FA-42F932596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81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AE20-8BDD-4082-B2DE-2B51EE85F052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A0C44-DE84-49FA-A0FA-42F932596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839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AE20-8BDD-4082-B2DE-2B51EE85F052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A0C44-DE84-49FA-A0FA-42F932596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30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AE20-8BDD-4082-B2DE-2B51EE85F052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A0C44-DE84-49FA-A0FA-42F932596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111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AE20-8BDD-4082-B2DE-2B51EE85F052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A0C44-DE84-49FA-A0FA-42F932596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479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AE20-8BDD-4082-B2DE-2B51EE85F052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A0C44-DE84-49FA-A0FA-42F932596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355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5AE20-8BDD-4082-B2DE-2B51EE85F052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A0C44-DE84-49FA-A0FA-42F932596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831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5AE20-8BDD-4082-B2DE-2B51EE85F052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A0C44-DE84-49FA-A0FA-42F932596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977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5"/>
          <p:cNvSpPr txBox="1">
            <a:spLocks noChangeArrowheads="1"/>
          </p:cNvSpPr>
          <p:nvPr/>
        </p:nvSpPr>
        <p:spPr bwMode="auto">
          <a:xfrm>
            <a:off x="457200" y="1447800"/>
            <a:ext cx="8229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600">
                <a:latin typeface="Engravers MT" pitchFamily="18" charset="0"/>
              </a:rPr>
              <a:t>Art of Ancient Greece</a:t>
            </a:r>
          </a:p>
        </p:txBody>
      </p:sp>
    </p:spTree>
    <p:extLst>
      <p:ext uri="{BB962C8B-B14F-4D97-AF65-F5344CB8AC3E}">
        <p14:creationId xmlns:p14="http://schemas.microsoft.com/office/powerpoint/2010/main" val="178349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ancient_greece_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0"/>
            <a:ext cx="670560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95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3"/>
          <p:cNvSpPr txBox="1">
            <a:spLocks noChangeArrowheads="1"/>
          </p:cNvSpPr>
          <p:nvPr/>
        </p:nvSpPr>
        <p:spPr bwMode="auto">
          <a:xfrm>
            <a:off x="228600" y="533400"/>
            <a:ext cx="8915400" cy="478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/>
              <a:t>Major Periods</a:t>
            </a:r>
            <a:br>
              <a:rPr lang="en-US" altLang="en-US" sz="2800"/>
            </a:br>
            <a:endParaRPr lang="en-US" altLang="en-US" sz="2800"/>
          </a:p>
          <a:p>
            <a:pPr eaLnBrk="1" hangingPunct="1">
              <a:buFontTx/>
              <a:buAutoNum type="arabicPeriod"/>
            </a:pPr>
            <a:r>
              <a:rPr lang="en-US" altLang="en-US" sz="2800"/>
              <a:t>Geometric Period  900-700 BCE</a:t>
            </a:r>
          </a:p>
          <a:p>
            <a:pPr eaLnBrk="1" hangingPunct="1">
              <a:buFontTx/>
              <a:buAutoNum type="arabicPeriod"/>
            </a:pPr>
            <a:endParaRPr lang="en-US" altLang="en-US" sz="2800"/>
          </a:p>
          <a:p>
            <a:pPr eaLnBrk="1" hangingPunct="1">
              <a:buFontTx/>
              <a:buAutoNum type="arabicPeriod"/>
            </a:pPr>
            <a:r>
              <a:rPr lang="en-US" altLang="en-US" sz="2800"/>
              <a:t>Orientalizing Period 700-600 BCE</a:t>
            </a:r>
          </a:p>
          <a:p>
            <a:pPr eaLnBrk="1" hangingPunct="1">
              <a:buFontTx/>
              <a:buAutoNum type="arabicPeriod"/>
            </a:pPr>
            <a:endParaRPr lang="en-US" altLang="en-US" sz="2800"/>
          </a:p>
          <a:p>
            <a:pPr eaLnBrk="1" hangingPunct="1">
              <a:buFontTx/>
              <a:buAutoNum type="arabicPeriod"/>
            </a:pPr>
            <a:r>
              <a:rPr lang="en-US" altLang="en-US" sz="2800"/>
              <a:t>Archaic Period 600-480 BCE </a:t>
            </a:r>
          </a:p>
          <a:p>
            <a:pPr eaLnBrk="1" hangingPunct="1"/>
            <a:r>
              <a:rPr lang="en-US" altLang="en-US" sz="2800"/>
              <a:t>	Athens has a representative government; every 	community (deme) had its own assembly and 	magistrates</a:t>
            </a:r>
          </a:p>
          <a:p>
            <a:pPr eaLnBrk="1" hangingPunct="1"/>
            <a:endParaRPr lang="en-US" altLang="en-US" sz="2800"/>
          </a:p>
        </p:txBody>
      </p:sp>
    </p:spTree>
    <p:extLst>
      <p:ext uri="{BB962C8B-B14F-4D97-AF65-F5344CB8AC3E}">
        <p14:creationId xmlns:p14="http://schemas.microsoft.com/office/powerpoint/2010/main" val="326516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28600" y="457200"/>
            <a:ext cx="8610600" cy="552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/>
              <a:t>4. Classical Period </a:t>
            </a:r>
          </a:p>
          <a:p>
            <a:pPr eaLnBrk="1" hangingPunct="1"/>
            <a:r>
              <a:rPr lang="en-US" altLang="en-US" sz="2800"/>
              <a:t>	      framed by the defeat of the Persians </a:t>
            </a:r>
            <a:r>
              <a:rPr lang="en-US" altLang="en-US" sz="2400"/>
              <a:t>(479 BCE)</a:t>
            </a:r>
            <a:r>
              <a:rPr lang="en-US" altLang="en-US" sz="2800"/>
              <a:t> 	and the death of Alexander the Great </a:t>
            </a:r>
            <a:r>
              <a:rPr lang="en-US" altLang="en-US" sz="2400"/>
              <a:t>(323 BCE)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 sz="2800"/>
              <a:t>	Early Classical 480-450 BCE </a:t>
            </a:r>
          </a:p>
          <a:p>
            <a:pPr eaLnBrk="1" hangingPunct="1"/>
            <a:r>
              <a:rPr lang="en-US" altLang="en-US" sz="2800"/>
              <a:t>		destruction of the Persian fleet in the 			Straits of Salamis, 479 BCE</a:t>
            </a:r>
            <a:br>
              <a:rPr lang="en-US" altLang="en-US" sz="2800"/>
            </a:br>
            <a:endParaRPr lang="en-US" altLang="en-US" sz="2800"/>
          </a:p>
          <a:p>
            <a:pPr eaLnBrk="1" hangingPunct="1"/>
            <a:r>
              <a:rPr lang="en-US" altLang="en-US" sz="2800"/>
              <a:t>	5th Century Classical 450-400 BCE </a:t>
            </a:r>
          </a:p>
          <a:p>
            <a:pPr eaLnBrk="1" hangingPunct="1"/>
            <a:r>
              <a:rPr lang="en-US" altLang="en-US" sz="2800"/>
              <a:t>		Pericles rebuilds the Acropolis, he dies in 		429 BCE</a:t>
            </a:r>
          </a:p>
          <a:p>
            <a:pPr eaLnBrk="1" hangingPunct="1"/>
            <a:r>
              <a:rPr lang="en-US" altLang="en-US" sz="2800"/>
              <a:t>		Sparta dominated the Peloponnese and 			much of the rest of mainland Greece; 		</a:t>
            </a:r>
          </a:p>
        </p:txBody>
      </p:sp>
    </p:spTree>
    <p:extLst>
      <p:ext uri="{BB962C8B-B14F-4D97-AF65-F5344CB8AC3E}">
        <p14:creationId xmlns:p14="http://schemas.microsoft.com/office/powerpoint/2010/main" val="161868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228600" y="457200"/>
            <a:ext cx="8610600" cy="6497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/>
            <a:r>
              <a:rPr lang="en-US" altLang="en-US" sz="2800"/>
              <a:t>5th Century Classical 450-400 BCE </a:t>
            </a:r>
            <a:r>
              <a:rPr lang="en-US" altLang="en-US" sz="2800" b="1" i="1">
                <a:latin typeface="Papyrus" pitchFamily="66" charset="0"/>
              </a:rPr>
              <a:t>(continued…)</a:t>
            </a:r>
          </a:p>
          <a:p>
            <a:pPr eaLnBrk="1" hangingPunct="1"/>
            <a:r>
              <a:rPr lang="en-US" altLang="en-US" sz="2800"/>
              <a:t>	Athens dominated the Aegean and became a 		wealthy and influential center of a maritime 	empire </a:t>
            </a:r>
          </a:p>
          <a:p>
            <a:pPr eaLnBrk="1" hangingPunct="1"/>
            <a:r>
              <a:rPr lang="en-US" altLang="en-US" sz="2800"/>
              <a:t>	the series of conflicts between Sparta and 	Athens became known as the </a:t>
            </a:r>
            <a:br>
              <a:rPr lang="en-US" altLang="en-US" sz="2800"/>
            </a:br>
            <a:r>
              <a:rPr lang="en-US" altLang="en-US" sz="2800"/>
              <a:t>	Peloponnesian Wars (641-445 BCE)</a:t>
            </a:r>
          </a:p>
          <a:p>
            <a:pPr eaLnBrk="1" hangingPunct="1"/>
            <a:endParaRPr lang="en-US" altLang="en-US" sz="2800"/>
          </a:p>
          <a:p>
            <a:pPr lvl="1" eaLnBrk="1" hangingPunct="1"/>
            <a:r>
              <a:rPr lang="en-US" altLang="en-US" sz="2800"/>
              <a:t>4th Century Classical 400-330 BCE </a:t>
            </a:r>
          </a:p>
          <a:p>
            <a:pPr eaLnBrk="1" hangingPunct="1"/>
            <a:r>
              <a:rPr lang="en-US" altLang="en-US" sz="2800"/>
              <a:t>	Alexander the Great died in 323 BCE </a:t>
            </a:r>
            <a:br>
              <a:rPr lang="en-US" altLang="en-US" sz="2800"/>
            </a:br>
            <a:r>
              <a:rPr lang="en-US" altLang="en-US" sz="2800"/>
              <a:t>	at the age of 32</a:t>
            </a:r>
            <a:br>
              <a:rPr lang="en-US" altLang="en-US" sz="2800"/>
            </a:br>
            <a:r>
              <a:rPr lang="en-US" altLang="en-US" sz="2800"/>
              <a:t>	</a:t>
            </a:r>
          </a:p>
          <a:p>
            <a:pPr eaLnBrk="1" hangingPunct="1"/>
            <a:r>
              <a:rPr lang="en-US" altLang="en-US" sz="2800"/>
              <a:t>5. Hellenistic Period 320-21 BCE</a:t>
            </a:r>
          </a:p>
          <a:p>
            <a:pPr eaLnBrk="1" hangingPunct="1"/>
            <a:r>
              <a:rPr lang="en-US" altLang="en-US" sz="1800"/>
              <a:t>	</a:t>
            </a:r>
            <a:r>
              <a:rPr lang="en-US" altLang="en-US" sz="2800"/>
              <a:t>Cleopatra died in 30 BCE</a:t>
            </a:r>
          </a:p>
          <a:p>
            <a:pPr eaLnBrk="1" hangingPunct="1"/>
            <a:endParaRPr lang="en-US" altLang="en-US" sz="2800"/>
          </a:p>
        </p:txBody>
      </p:sp>
    </p:spTree>
    <p:extLst>
      <p:ext uri="{BB962C8B-B14F-4D97-AF65-F5344CB8AC3E}">
        <p14:creationId xmlns:p14="http://schemas.microsoft.com/office/powerpoint/2010/main" val="110162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381000" y="228600"/>
            <a:ext cx="8305800" cy="607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u="sng"/>
              <a:t>Terms and Stuff</a:t>
            </a:r>
          </a:p>
          <a:p>
            <a:pPr eaLnBrk="1" hangingPunct="1"/>
            <a:r>
              <a:rPr lang="en-US" altLang="en-US" sz="2800"/>
              <a:t>city-state  --  a polis</a:t>
            </a:r>
          </a:p>
          <a:p>
            <a:pPr lvl="1" eaLnBrk="1" hangingPunct="1"/>
            <a:r>
              <a:rPr lang="en-US" altLang="en-US" sz="2800"/>
              <a:t>an autonomous region having a city as its political, cultural, religious, and economic center</a:t>
            </a:r>
          </a:p>
          <a:p>
            <a:pPr lvl="1" eaLnBrk="1" hangingPunct="1"/>
            <a:r>
              <a:rPr lang="en-US" altLang="en-US" sz="2800" u="sng"/>
              <a:t>for example</a:t>
            </a:r>
            <a:r>
              <a:rPr lang="en-US" altLang="en-US" sz="2800"/>
              <a:t>: Athens, Sparta, Corinth or Thebes—remember </a:t>
            </a:r>
            <a:r>
              <a:rPr lang="en-US" altLang="en-US" sz="2800" i="1"/>
              <a:t>Antigone</a:t>
            </a:r>
            <a:endParaRPr lang="en-US" altLang="en-US" sz="2800"/>
          </a:p>
          <a:p>
            <a:pPr lvl="1" eaLnBrk="1" hangingPunct="1"/>
            <a:endParaRPr lang="en-US" altLang="en-US" sz="2800"/>
          </a:p>
          <a:p>
            <a:pPr eaLnBrk="1" hangingPunct="1"/>
            <a:r>
              <a:rPr lang="en-US" altLang="en-US" sz="2800"/>
              <a:t>a stoa –colonnaded pavilion, open on three sides</a:t>
            </a:r>
          </a:p>
          <a:p>
            <a:pPr eaLnBrk="1" hangingPunct="1"/>
            <a:endParaRPr lang="en-US" altLang="en-US" sz="2800"/>
          </a:p>
          <a:p>
            <a:pPr eaLnBrk="1" hangingPunct="1"/>
            <a:r>
              <a:rPr lang="en-US" altLang="en-US" sz="2800"/>
              <a:t>stadium</a:t>
            </a:r>
          </a:p>
          <a:p>
            <a:pPr eaLnBrk="1" hangingPunct="1"/>
            <a:endParaRPr lang="en-US" altLang="en-US" sz="2800"/>
          </a:p>
          <a:p>
            <a:pPr eaLnBrk="1" hangingPunct="1"/>
            <a:r>
              <a:rPr lang="en-US" altLang="en-US" sz="2800"/>
              <a:t>sanctuaries</a:t>
            </a:r>
          </a:p>
          <a:p>
            <a:pPr eaLnBrk="1" hangingPunct="1">
              <a:buFontTx/>
              <a:buChar char="•"/>
            </a:pPr>
            <a:r>
              <a:rPr lang="en-US" altLang="en-US" sz="2800"/>
              <a:t>Mount Olympos</a:t>
            </a:r>
          </a:p>
          <a:p>
            <a:pPr eaLnBrk="1" hangingPunct="1">
              <a:buFontTx/>
              <a:buChar char="•"/>
            </a:pPr>
            <a:r>
              <a:rPr lang="en-US" altLang="en-US" sz="2800"/>
              <a:t>Sanctuary of Apollo, Delphi  (the oracle of Delphi)</a:t>
            </a:r>
          </a:p>
        </p:txBody>
      </p:sp>
    </p:spTree>
    <p:extLst>
      <p:ext uri="{BB962C8B-B14F-4D97-AF65-F5344CB8AC3E}">
        <p14:creationId xmlns:p14="http://schemas.microsoft.com/office/powerpoint/2010/main" val="79802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On-screen Show (4:3)</PresentationFormat>
  <Paragraphs>42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EUHSD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rbronwyn</dc:creator>
  <cp:lastModifiedBy>rbronwyn</cp:lastModifiedBy>
  <cp:revision>1</cp:revision>
  <dcterms:created xsi:type="dcterms:W3CDTF">2013-08-29T19:08:05Z</dcterms:created>
  <dcterms:modified xsi:type="dcterms:W3CDTF">2013-08-29T19:08:27Z</dcterms:modified>
</cp:coreProperties>
</file>