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handoutMasterIdLst>
    <p:handoutMasterId r:id="rId13"/>
  </p:handoutMasterIdLst>
  <p:sldIdLst>
    <p:sldId id="256" r:id="rId2"/>
    <p:sldId id="257" r:id="rId3"/>
    <p:sldId id="258" r:id="rId4"/>
    <p:sldId id="259" r:id="rId5"/>
    <p:sldId id="260" r:id="rId6"/>
    <p:sldId id="264" r:id="rId7"/>
    <p:sldId id="265" r:id="rId8"/>
    <p:sldId id="261" r:id="rId9"/>
    <p:sldId id="262" r:id="rId10"/>
    <p:sldId id="263"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524" autoAdjust="0"/>
  </p:normalViewPr>
  <p:slideViewPr>
    <p:cSldViewPr snapToGrid="0" snapToObjects="1">
      <p:cViewPr varScale="1">
        <p:scale>
          <a:sx n="70" d="100"/>
          <a:sy n="70" d="100"/>
        </p:scale>
        <p:origin x="-2080"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14E8916-770F-3042-8472-222388FB7C71}" type="datetimeFigureOut">
              <a:rPr lang="en-US" smtClean="0"/>
              <a:t>8/27/13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6E3FB51-8F09-5A4A-A654-D2A0BB0683BC}" type="slidenum">
              <a:rPr lang="en-US" smtClean="0"/>
              <a:t>‹#›</a:t>
            </a:fld>
            <a:endParaRPr lang="en-US"/>
          </a:p>
        </p:txBody>
      </p:sp>
    </p:spTree>
    <p:extLst>
      <p:ext uri="{BB962C8B-B14F-4D97-AF65-F5344CB8AC3E}">
        <p14:creationId xmlns:p14="http://schemas.microsoft.com/office/powerpoint/2010/main" val="35210020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AC4F52-A9E5-C543-8846-578EBBA05486}" type="datetimeFigureOut">
              <a:rPr lang="en-US" smtClean="0"/>
              <a:t>8/27/13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B7148A-C28F-3E45-B869-C03A4271C722}" type="slidenum">
              <a:rPr lang="en-US" smtClean="0"/>
              <a:t>‹#›</a:t>
            </a:fld>
            <a:endParaRPr lang="en-US"/>
          </a:p>
        </p:txBody>
      </p:sp>
    </p:spTree>
    <p:extLst>
      <p:ext uri="{BB962C8B-B14F-4D97-AF65-F5344CB8AC3E}">
        <p14:creationId xmlns:p14="http://schemas.microsoft.com/office/powerpoint/2010/main" val="17137510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B7148A-C28F-3E45-B869-C03A4271C722}" type="slidenum">
              <a:rPr lang="en-US" smtClean="0"/>
              <a:t>1</a:t>
            </a:fld>
            <a:endParaRPr lang="en-US"/>
          </a:p>
        </p:txBody>
      </p:sp>
    </p:spTree>
    <p:extLst>
      <p:ext uri="{BB962C8B-B14F-4D97-AF65-F5344CB8AC3E}">
        <p14:creationId xmlns:p14="http://schemas.microsoft.com/office/powerpoint/2010/main" val="3318405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came through Bering straight (land bridge between Siberia and Alaska)</a:t>
            </a:r>
          </a:p>
          <a:p>
            <a:r>
              <a:rPr lang="en-US" dirty="0" smtClean="0"/>
              <a:t>- By 1492, 17 million people crossed the strait to later become the Aztecs, Incas, Mayans.</a:t>
            </a:r>
          </a:p>
          <a:p>
            <a:r>
              <a:rPr lang="en-US" dirty="0" smtClean="0"/>
              <a:t>- “Three sisters”: corn/maize, beans, squash sustained high population densities</a:t>
            </a:r>
          </a:p>
          <a:p>
            <a:r>
              <a:rPr lang="en-US" dirty="0" smtClean="0"/>
              <a:t>- </a:t>
            </a:r>
            <a:r>
              <a:rPr lang="en-US" dirty="0" err="1" smtClean="0"/>
              <a:t>Matrilinear</a:t>
            </a:r>
            <a:r>
              <a:rPr lang="en-US" dirty="0" smtClean="0"/>
              <a:t> culture</a:t>
            </a:r>
          </a:p>
          <a:p>
            <a:r>
              <a:rPr lang="en-US" dirty="0" smtClean="0"/>
              <a:t>- NA had no desire to manipulate the land</a:t>
            </a:r>
          </a:p>
          <a:p>
            <a:endParaRPr lang="en-US" dirty="0"/>
          </a:p>
        </p:txBody>
      </p:sp>
      <p:sp>
        <p:nvSpPr>
          <p:cNvPr id="4" name="Slide Number Placeholder 3"/>
          <p:cNvSpPr>
            <a:spLocks noGrp="1"/>
          </p:cNvSpPr>
          <p:nvPr>
            <p:ph type="sldNum" sz="quarter" idx="10"/>
          </p:nvPr>
        </p:nvSpPr>
        <p:spPr/>
        <p:txBody>
          <a:bodyPr/>
          <a:lstStyle/>
          <a:p>
            <a:fld id="{9BB7148A-C28F-3E45-B869-C03A4271C722}" type="slidenum">
              <a:rPr lang="en-US" smtClean="0"/>
              <a:t>2</a:t>
            </a:fld>
            <a:endParaRPr lang="en-US"/>
          </a:p>
        </p:txBody>
      </p:sp>
    </p:spTree>
    <p:extLst>
      <p:ext uri="{BB962C8B-B14F-4D97-AF65-F5344CB8AC3E}">
        <p14:creationId xmlns:p14="http://schemas.microsoft.com/office/powerpoint/2010/main" val="2024635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Norse seafarers from Scandinavia came upon current day Newfoundland. No one sponsored them.</a:t>
            </a:r>
          </a:p>
          <a:p>
            <a:r>
              <a:rPr lang="en-US" dirty="0" smtClean="0"/>
              <a:t>- Crusaders acquired a taste for exotic delights of Asia like spices (esp. sugar), silk, drugs perfumes. But the route was long and the product wasn’t cheap!</a:t>
            </a:r>
          </a:p>
          <a:p>
            <a:r>
              <a:rPr lang="en-US" dirty="0" smtClean="0"/>
              <a:t>- The Portuguese start exploring through Africa and begin slave trading hardcore.</a:t>
            </a:r>
          </a:p>
          <a:p>
            <a:endParaRPr lang="en-US" dirty="0"/>
          </a:p>
        </p:txBody>
      </p:sp>
      <p:sp>
        <p:nvSpPr>
          <p:cNvPr id="4" name="Slide Number Placeholder 3"/>
          <p:cNvSpPr>
            <a:spLocks noGrp="1"/>
          </p:cNvSpPr>
          <p:nvPr>
            <p:ph type="sldNum" sz="quarter" idx="10"/>
          </p:nvPr>
        </p:nvSpPr>
        <p:spPr/>
        <p:txBody>
          <a:bodyPr/>
          <a:lstStyle/>
          <a:p>
            <a:fld id="{9BB7148A-C28F-3E45-B869-C03A4271C722}" type="slidenum">
              <a:rPr lang="en-US" smtClean="0"/>
              <a:t>3</a:t>
            </a:fld>
            <a:endParaRPr lang="en-US"/>
          </a:p>
        </p:txBody>
      </p:sp>
    </p:spTree>
    <p:extLst>
      <p:ext uri="{BB962C8B-B14F-4D97-AF65-F5344CB8AC3E}">
        <p14:creationId xmlns:p14="http://schemas.microsoft.com/office/powerpoint/2010/main" val="2667840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B7148A-C28F-3E45-B869-C03A4271C722}" type="slidenum">
              <a:rPr lang="en-US" smtClean="0"/>
              <a:t>4</a:t>
            </a:fld>
            <a:endParaRPr lang="en-US"/>
          </a:p>
        </p:txBody>
      </p:sp>
    </p:spTree>
    <p:extLst>
      <p:ext uri="{BB962C8B-B14F-4D97-AF65-F5344CB8AC3E}">
        <p14:creationId xmlns:p14="http://schemas.microsoft.com/office/powerpoint/2010/main" val="176527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Natives died in droves due to white man maladies.  After 100 years after CC, 90% died.</a:t>
            </a:r>
          </a:p>
          <a:p>
            <a:r>
              <a:rPr lang="en-US" dirty="0" smtClean="0"/>
              <a:t>Imagine how life would be like today had this exchange of flora and fauna never happen.  Talk with a partner</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9BB7148A-C28F-3E45-B869-C03A4271C722}" type="slidenum">
              <a:rPr lang="en-US" smtClean="0"/>
              <a:t>5</a:t>
            </a:fld>
            <a:endParaRPr lang="en-US"/>
          </a:p>
        </p:txBody>
      </p:sp>
    </p:spTree>
    <p:extLst>
      <p:ext uri="{BB962C8B-B14F-4D97-AF65-F5344CB8AC3E}">
        <p14:creationId xmlns:p14="http://schemas.microsoft.com/office/powerpoint/2010/main" val="3133538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Spanish conquistadors, settlers, priests or colonial officials were given a </a:t>
            </a:r>
            <a:r>
              <a:rPr lang="en-US" sz="1200" kern="1200" dirty="0" err="1" smtClean="0">
                <a:solidFill>
                  <a:schemeClr val="tx1"/>
                </a:solidFill>
                <a:latin typeface="+mn-lt"/>
                <a:ea typeface="+mn-ea"/>
                <a:cs typeface="+mn-cs"/>
              </a:rPr>
              <a:t>repartimiento</a:t>
            </a:r>
            <a:r>
              <a:rPr lang="en-US" sz="1200" kern="1200" dirty="0" smtClean="0">
                <a:solidFill>
                  <a:schemeClr val="tx1"/>
                </a:solidFill>
                <a:latin typeface="+mn-lt"/>
                <a:ea typeface="+mn-ea"/>
                <a:cs typeface="+mn-cs"/>
              </a:rPr>
              <a:t>, or grant of land. These lands were often quite vast. The land included any native cities, towns, communities or families that lived there. The natives were supposed to provide tribute, in the form of gold or silver, crops and foodstuffs, animals such as pigs or llamas or anything else the land produced. The natives could also be made to work for a certain amount of time, say on a sugarcane plantation or in a mine. In return, the owner, or </a:t>
            </a:r>
            <a:r>
              <a:rPr lang="en-US" sz="1200" kern="1200" dirty="0" err="1" smtClean="0">
                <a:solidFill>
                  <a:schemeClr val="tx1"/>
                </a:solidFill>
                <a:latin typeface="+mn-lt"/>
                <a:ea typeface="+mn-ea"/>
                <a:cs typeface="+mn-cs"/>
              </a:rPr>
              <a:t>encomendero</a:t>
            </a:r>
            <a:r>
              <a:rPr lang="en-US" sz="1200" kern="1200" dirty="0" smtClean="0">
                <a:solidFill>
                  <a:schemeClr val="tx1"/>
                </a:solidFill>
                <a:latin typeface="+mn-lt"/>
                <a:ea typeface="+mn-ea"/>
                <a:cs typeface="+mn-cs"/>
              </a:rPr>
              <a:t>, was responsible for the well-being of his subjects and was to see to it that they were converted and educated about Christianity.</a:t>
            </a:r>
          </a:p>
          <a:p>
            <a:endParaRPr lang="en-US" dirty="0"/>
          </a:p>
        </p:txBody>
      </p:sp>
      <p:sp>
        <p:nvSpPr>
          <p:cNvPr id="4" name="Slide Number Placeholder 3"/>
          <p:cNvSpPr>
            <a:spLocks noGrp="1"/>
          </p:cNvSpPr>
          <p:nvPr>
            <p:ph type="sldNum" sz="quarter" idx="10"/>
          </p:nvPr>
        </p:nvSpPr>
        <p:spPr/>
        <p:txBody>
          <a:bodyPr/>
          <a:lstStyle/>
          <a:p>
            <a:fld id="{9BB7148A-C28F-3E45-B869-C03A4271C722}" type="slidenum">
              <a:rPr lang="en-US" smtClean="0"/>
              <a:t>7</a:t>
            </a:fld>
            <a:endParaRPr lang="en-US"/>
          </a:p>
        </p:txBody>
      </p:sp>
    </p:spTree>
    <p:extLst>
      <p:ext uri="{BB962C8B-B14F-4D97-AF65-F5344CB8AC3E}">
        <p14:creationId xmlns:p14="http://schemas.microsoft.com/office/powerpoint/2010/main" val="3723021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Ferdinand Magellan – strait off tip of S. America to circumnavigate the world</a:t>
            </a:r>
          </a:p>
          <a:p>
            <a:r>
              <a:rPr lang="en-US" dirty="0" smtClean="0"/>
              <a:t>Ponce De Leon – Florida, Killed by NA</a:t>
            </a:r>
          </a:p>
          <a:p>
            <a:r>
              <a:rPr lang="en-US" dirty="0" smtClean="0"/>
              <a:t>Coronado – quest for golden cities in Arizona, Kansas, and New Mexico.</a:t>
            </a:r>
          </a:p>
          <a:p>
            <a:r>
              <a:rPr lang="en-US" dirty="0" smtClean="0"/>
              <a:t>Hernando De Soto – discovered Mississippi river </a:t>
            </a:r>
          </a:p>
          <a:p>
            <a:r>
              <a:rPr lang="en-US" dirty="0" smtClean="0"/>
              <a:t>Francisco Pizarro – crushed the Incas </a:t>
            </a:r>
          </a:p>
          <a:p>
            <a:r>
              <a:rPr lang="en-US" dirty="0" smtClean="0"/>
              <a:t>Potosi – present day Bolivia- got Spain tons of Silver</a:t>
            </a:r>
          </a:p>
          <a:p>
            <a:endParaRPr lang="en-US" dirty="0"/>
          </a:p>
        </p:txBody>
      </p:sp>
      <p:sp>
        <p:nvSpPr>
          <p:cNvPr id="4" name="Slide Number Placeholder 3"/>
          <p:cNvSpPr>
            <a:spLocks noGrp="1"/>
          </p:cNvSpPr>
          <p:nvPr>
            <p:ph type="sldNum" sz="quarter" idx="10"/>
          </p:nvPr>
        </p:nvSpPr>
        <p:spPr/>
        <p:txBody>
          <a:bodyPr/>
          <a:lstStyle/>
          <a:p>
            <a:fld id="{9BB7148A-C28F-3E45-B869-C03A4271C722}" type="slidenum">
              <a:rPr lang="en-US" smtClean="0"/>
              <a:t>8</a:t>
            </a:fld>
            <a:endParaRPr lang="en-US"/>
          </a:p>
        </p:txBody>
      </p:sp>
    </p:spTree>
    <p:extLst>
      <p:ext uri="{BB962C8B-B14F-4D97-AF65-F5344CB8AC3E}">
        <p14:creationId xmlns:p14="http://schemas.microsoft.com/office/powerpoint/2010/main" val="3915086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Hernando Cortes offered as a good justification for the conquest of Mexico. He said since the native people observed degrading and horrific customs, including human sacrifice, it was essential to conquer them and convert them to Christianity.</a:t>
            </a: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9BB7148A-C28F-3E45-B869-C03A4271C722}" type="slidenum">
              <a:rPr lang="en-US" smtClean="0"/>
              <a:t>9</a:t>
            </a:fld>
            <a:endParaRPr lang="en-US"/>
          </a:p>
        </p:txBody>
      </p:sp>
    </p:spTree>
    <p:extLst>
      <p:ext uri="{BB962C8B-B14F-4D97-AF65-F5344CB8AC3E}">
        <p14:creationId xmlns:p14="http://schemas.microsoft.com/office/powerpoint/2010/main" val="1514488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Silver towns of Peru and Mexico,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subjugation of NA,</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 majestic cathedrals everywhere,</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 printing press make books, scholars studied at universities 85 years before the Harvard opened in the colonies,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Christian religion,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Roman Catholic mission’s effort to convert Natives</a:t>
            </a:r>
          </a:p>
          <a:p>
            <a:endParaRPr lang="en-US" dirty="0"/>
          </a:p>
        </p:txBody>
      </p:sp>
      <p:sp>
        <p:nvSpPr>
          <p:cNvPr id="4" name="Slide Number Placeholder 3"/>
          <p:cNvSpPr>
            <a:spLocks noGrp="1"/>
          </p:cNvSpPr>
          <p:nvPr>
            <p:ph type="sldNum" sz="quarter" idx="10"/>
          </p:nvPr>
        </p:nvSpPr>
        <p:spPr/>
        <p:txBody>
          <a:bodyPr/>
          <a:lstStyle/>
          <a:p>
            <a:fld id="{9BB7148A-C28F-3E45-B869-C03A4271C722}" type="slidenum">
              <a:rPr lang="en-US" smtClean="0"/>
              <a:t>10</a:t>
            </a:fld>
            <a:endParaRPr lang="en-US"/>
          </a:p>
        </p:txBody>
      </p:sp>
    </p:spTree>
    <p:extLst>
      <p:ext uri="{BB962C8B-B14F-4D97-AF65-F5344CB8AC3E}">
        <p14:creationId xmlns:p14="http://schemas.microsoft.com/office/powerpoint/2010/main" val="4187615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D7F1B9-0946-6C41-BA1B-F7A9EC730DF0}" type="datetimeFigureOut">
              <a:rPr lang="en-US" smtClean="0"/>
              <a:t>8/27/13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DE0BE-AD82-9A44-A93F-82EFD810995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D7F1B9-0946-6C41-BA1B-F7A9EC730DF0}" type="datetimeFigureOut">
              <a:rPr lang="en-US" smtClean="0"/>
              <a:t>8/27/13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DE0BE-AD82-9A44-A93F-82EFD810995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D7F1B9-0946-6C41-BA1B-F7A9EC730DF0}" type="datetimeFigureOut">
              <a:rPr lang="en-US" smtClean="0"/>
              <a:t>8/27/13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DE0BE-AD82-9A44-A93F-82EFD810995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D7F1B9-0946-6C41-BA1B-F7A9EC730DF0}" type="datetimeFigureOut">
              <a:rPr lang="en-US" smtClean="0"/>
              <a:t>8/27/13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5DE0BE-AD82-9A44-A93F-82EFD810995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D7F1B9-0946-6C41-BA1B-F7A9EC730DF0}" type="datetimeFigureOut">
              <a:rPr lang="en-US" smtClean="0"/>
              <a:t>8/27/13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5DE0BE-AD82-9A44-A93F-82EFD810995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D7F1B9-0946-6C41-BA1B-F7A9EC730DF0}" type="datetimeFigureOut">
              <a:rPr lang="en-US" smtClean="0"/>
              <a:t>8/27/13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5DE0BE-AD82-9A44-A93F-82EFD810995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D7F1B9-0946-6C41-BA1B-F7A9EC730DF0}" type="datetimeFigureOut">
              <a:rPr lang="en-US" smtClean="0"/>
              <a:t>8/27/13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5DE0BE-AD82-9A44-A93F-82EFD810995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D7F1B9-0946-6C41-BA1B-F7A9EC730DF0}" type="datetimeFigureOut">
              <a:rPr lang="en-US" smtClean="0"/>
              <a:t>8/27/13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5DE0BE-AD82-9A44-A93F-82EFD810995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D7F1B9-0946-6C41-BA1B-F7A9EC730DF0}" type="datetimeFigureOut">
              <a:rPr lang="en-US" smtClean="0"/>
              <a:t>8/27/13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5DE0BE-AD82-9A44-A93F-82EFD810995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D7F1B9-0946-6C41-BA1B-F7A9EC730DF0}" type="datetimeFigureOut">
              <a:rPr lang="en-US" smtClean="0"/>
              <a:t>8/27/13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DE0BE-AD82-9A44-A93F-82EFD810995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D7F1B9-0946-6C41-BA1B-F7A9EC730DF0}" type="datetimeFigureOut">
              <a:rPr lang="en-US" smtClean="0"/>
              <a:t>8/27/13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DE0BE-AD82-9A44-A93F-82EFD810995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D7F1B9-0946-6C41-BA1B-F7A9EC730DF0}" type="datetimeFigureOut">
              <a:rPr lang="en-US" smtClean="0"/>
              <a:t>8/27/13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5DE0BE-AD82-9A44-A93F-82EFD810995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jp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13.jp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1</a:t>
            </a:r>
            <a:endParaRPr lang="en-US" dirty="0"/>
          </a:p>
        </p:txBody>
      </p:sp>
      <p:sp>
        <p:nvSpPr>
          <p:cNvPr id="3" name="Subtitle 2"/>
          <p:cNvSpPr>
            <a:spLocks noGrp="1"/>
          </p:cNvSpPr>
          <p:nvPr>
            <p:ph type="subTitle" idx="1"/>
          </p:nvPr>
        </p:nvSpPr>
        <p:spPr/>
        <p:txBody>
          <a:bodyPr/>
          <a:lstStyle/>
          <a:p>
            <a:r>
              <a:rPr lang="en-US" dirty="0" smtClean="0"/>
              <a:t>New World Beginnings </a:t>
            </a:r>
          </a:p>
          <a:p>
            <a:r>
              <a:rPr lang="en-US" dirty="0" smtClean="0"/>
              <a:t>33,000 B.C – A.D. 1769</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“discoverers” of America</a:t>
            </a:r>
            <a:endParaRPr lang="en-US" dirty="0"/>
          </a:p>
        </p:txBody>
      </p:sp>
      <p:pic>
        <p:nvPicPr>
          <p:cNvPr id="4" name="Content Placeholder 3" descr="beringamigration.jpg"/>
          <p:cNvPicPr>
            <a:picLocks noGrp="1" noChangeAspect="1"/>
          </p:cNvPicPr>
          <p:nvPr>
            <p:ph idx="1"/>
          </p:nvPr>
        </p:nvPicPr>
        <p:blipFill>
          <a:blip r:embed="rId3">
            <a:extLst>
              <a:ext uri="{28A0092B-C50C-407E-A947-70E740481C1C}">
                <a14:useLocalDpi xmlns:a14="http://schemas.microsoft.com/office/drawing/2010/main" val="0"/>
              </a:ext>
            </a:extLst>
          </a:blip>
          <a:srcRect t="11949" b="11949"/>
          <a:stretch>
            <a:fillRect/>
          </a:stretch>
        </p:blipFill>
        <p:spPr>
          <a:xfrm>
            <a:off x="862670" y="1242039"/>
            <a:ext cx="7303127" cy="4016439"/>
          </a:xfrm>
        </p:spPr>
      </p:pic>
      <p:sp>
        <p:nvSpPr>
          <p:cNvPr id="6" name="TextBox 5"/>
          <p:cNvSpPr txBox="1"/>
          <p:nvPr/>
        </p:nvSpPr>
        <p:spPr>
          <a:xfrm>
            <a:off x="586128" y="5502680"/>
            <a:ext cx="8557872" cy="1107996"/>
          </a:xfrm>
          <a:prstGeom prst="rect">
            <a:avLst/>
          </a:prstGeom>
          <a:noFill/>
        </p:spPr>
        <p:txBody>
          <a:bodyPr wrap="square" rtlCol="0">
            <a:spAutoFit/>
          </a:bodyPr>
          <a:lstStyle/>
          <a:p>
            <a:pPr marL="285750" indent="-285750">
              <a:buFontTx/>
              <a:buChar char="-"/>
            </a:pPr>
            <a:r>
              <a:rPr lang="en-US" sz="2200" dirty="0" smtClean="0"/>
              <a:t>Matrilineal Culture           </a:t>
            </a:r>
            <a:r>
              <a:rPr lang="en-US" sz="2200" dirty="0" smtClean="0">
                <a:solidFill>
                  <a:srgbClr val="FF0000"/>
                </a:solidFill>
              </a:rPr>
              <a:t>Theme: Globalization, Demographic Changes</a:t>
            </a:r>
          </a:p>
          <a:p>
            <a:pPr marL="285750" indent="-285750">
              <a:buFontTx/>
              <a:buChar char="-"/>
            </a:pPr>
            <a:r>
              <a:rPr lang="en-US" sz="2200" dirty="0" smtClean="0"/>
              <a:t>Three Sisters: Corn/Maize, Beans, Squash sustains high population</a:t>
            </a:r>
          </a:p>
          <a:p>
            <a:pPr marL="285750" indent="-285750">
              <a:buFontTx/>
              <a:buChar char="-"/>
            </a:pPr>
            <a:r>
              <a:rPr lang="en-US" sz="2200" dirty="0" smtClean="0"/>
              <a:t>17 Million crossed strait to later become Aztecs, Incas, Mayans</a:t>
            </a:r>
            <a:endParaRPr 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discoverers of America</a:t>
            </a:r>
            <a:endParaRPr lang="en-US" dirty="0"/>
          </a:p>
        </p:txBody>
      </p:sp>
      <p:sp>
        <p:nvSpPr>
          <p:cNvPr id="3" name="Content Placeholder 2"/>
          <p:cNvSpPr>
            <a:spLocks noGrp="1"/>
          </p:cNvSpPr>
          <p:nvPr>
            <p:ph idx="1"/>
          </p:nvPr>
        </p:nvSpPr>
        <p:spPr>
          <a:xfrm>
            <a:off x="457199" y="4395632"/>
            <a:ext cx="7992809" cy="2230376"/>
          </a:xfrm>
        </p:spPr>
        <p:txBody>
          <a:bodyPr>
            <a:normAutofit fontScale="70000" lnSpcReduction="20000"/>
          </a:bodyPr>
          <a:lstStyle/>
          <a:p>
            <a:r>
              <a:rPr lang="en-US" dirty="0" smtClean="0"/>
              <a:t>Norse seafarers from Scandinavia came upon current day Newfoundland. No one sponsored them. Asian Gene found.</a:t>
            </a:r>
          </a:p>
          <a:p>
            <a:r>
              <a:rPr lang="en-US" dirty="0" smtClean="0"/>
              <a:t>Crusaders acquired a taste for exotic delights of Asia like spices (esp. sugar), silk, drugs perfumes. But the route was long and the product wasn’t cheap!</a:t>
            </a:r>
          </a:p>
          <a:p>
            <a:r>
              <a:rPr lang="en-US" dirty="0" smtClean="0"/>
              <a:t>The Portuguese start exploring through Africa and begin slave trading hardcore.</a:t>
            </a:r>
            <a:endParaRPr lang="en-US" dirty="0"/>
          </a:p>
        </p:txBody>
      </p:sp>
      <p:pic>
        <p:nvPicPr>
          <p:cNvPr id="4" name="Picture 3" descr="native-americans-vikings-iceland_29390_600x45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269364"/>
            <a:ext cx="4168358" cy="3126268"/>
          </a:xfrm>
          <a:prstGeom prst="rect">
            <a:avLst/>
          </a:prstGeom>
        </p:spPr>
      </p:pic>
      <p:sp>
        <p:nvSpPr>
          <p:cNvPr id="5" name="TextBox 4"/>
          <p:cNvSpPr txBox="1"/>
          <p:nvPr/>
        </p:nvSpPr>
        <p:spPr>
          <a:xfrm>
            <a:off x="5030930" y="1417638"/>
            <a:ext cx="3655870" cy="646331"/>
          </a:xfrm>
          <a:prstGeom prst="rect">
            <a:avLst/>
          </a:prstGeom>
          <a:noFill/>
        </p:spPr>
        <p:txBody>
          <a:bodyPr wrap="square" rtlCol="0">
            <a:spAutoFit/>
          </a:bodyPr>
          <a:lstStyle/>
          <a:p>
            <a:r>
              <a:rPr lang="en-US" dirty="0" smtClean="0">
                <a:solidFill>
                  <a:srgbClr val="FF0000"/>
                </a:solidFill>
              </a:rPr>
              <a:t>Theme: Globalization, economic transformations</a:t>
            </a:r>
            <a:endParaRPr lang="en-US"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Columbus: A successful failure</a:t>
            </a:r>
            <a:endParaRPr lang="en-US" dirty="0"/>
          </a:p>
        </p:txBody>
      </p:sp>
      <p:sp>
        <p:nvSpPr>
          <p:cNvPr id="3" name="Content Placeholder 2"/>
          <p:cNvSpPr>
            <a:spLocks noGrp="1"/>
          </p:cNvSpPr>
          <p:nvPr>
            <p:ph idx="1"/>
          </p:nvPr>
        </p:nvSpPr>
        <p:spPr>
          <a:xfrm>
            <a:off x="457200" y="4639834"/>
            <a:ext cx="8497530" cy="2051295"/>
          </a:xfrm>
        </p:spPr>
        <p:txBody>
          <a:bodyPr>
            <a:normAutofit fontScale="77500" lnSpcReduction="20000"/>
          </a:bodyPr>
          <a:lstStyle/>
          <a:p>
            <a:r>
              <a:rPr lang="en-US" dirty="0" smtClean="0"/>
              <a:t>Europeans want cheaper products from the East. Africa is established as a source of cheap slave labor for plantation agriculture. The Portuguese proved long ocean travel is possible.</a:t>
            </a:r>
          </a:p>
          <a:p>
            <a:r>
              <a:rPr lang="en-US" dirty="0" smtClean="0">
                <a:solidFill>
                  <a:srgbClr val="FF0000"/>
                </a:solidFill>
              </a:rPr>
              <a:t>Four Worlds: CC’s successful failure’s effect on Europe, Africa, and two Americas?   </a:t>
            </a:r>
            <a:endParaRPr lang="en-US" dirty="0"/>
          </a:p>
        </p:txBody>
      </p:sp>
      <p:pic>
        <p:nvPicPr>
          <p:cNvPr id="4" name="Picture 3" descr="Columbusmap.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866" y="1417638"/>
            <a:ext cx="5212065" cy="3012167"/>
          </a:xfrm>
          <a:prstGeom prst="rect">
            <a:avLst/>
          </a:prstGeom>
        </p:spPr>
      </p:pic>
      <p:sp>
        <p:nvSpPr>
          <p:cNvPr id="5" name="TextBox 4"/>
          <p:cNvSpPr txBox="1"/>
          <p:nvPr/>
        </p:nvSpPr>
        <p:spPr>
          <a:xfrm>
            <a:off x="5958966" y="1709412"/>
            <a:ext cx="2727834" cy="1200329"/>
          </a:xfrm>
          <a:prstGeom prst="rect">
            <a:avLst/>
          </a:prstGeom>
          <a:noFill/>
        </p:spPr>
        <p:txBody>
          <a:bodyPr wrap="square" rtlCol="0">
            <a:spAutoFit/>
          </a:bodyPr>
          <a:lstStyle/>
          <a:p>
            <a:r>
              <a:rPr lang="en-US" dirty="0" smtClean="0">
                <a:solidFill>
                  <a:srgbClr val="FF0000"/>
                </a:solidFill>
              </a:rPr>
              <a:t>Themes: Economic transformation, globalization, uses/abuses of power, Technology</a:t>
            </a:r>
            <a:endParaRPr lang="en-US"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379" y="274638"/>
            <a:ext cx="8810475" cy="571928"/>
          </a:xfrm>
        </p:spPr>
        <p:txBody>
          <a:bodyPr>
            <a:normAutofit fontScale="90000"/>
          </a:bodyPr>
          <a:lstStyle/>
          <a:p>
            <a:r>
              <a:rPr lang="en-US" sz="3600" dirty="0" smtClean="0"/>
              <a:t>When Worlds Collide: Columbian Exchange</a:t>
            </a:r>
            <a:endParaRPr lang="en-US" sz="3600" dirty="0"/>
          </a:p>
        </p:txBody>
      </p:sp>
      <p:sp>
        <p:nvSpPr>
          <p:cNvPr id="3" name="Content Placeholder 2"/>
          <p:cNvSpPr>
            <a:spLocks noGrp="1"/>
          </p:cNvSpPr>
          <p:nvPr>
            <p:ph idx="1"/>
          </p:nvPr>
        </p:nvSpPr>
        <p:spPr>
          <a:xfrm>
            <a:off x="209380" y="4734971"/>
            <a:ext cx="8477420" cy="1939878"/>
          </a:xfrm>
        </p:spPr>
        <p:txBody>
          <a:bodyPr>
            <a:normAutofit fontScale="70000" lnSpcReduction="20000"/>
          </a:bodyPr>
          <a:lstStyle/>
          <a:p>
            <a:endParaRPr lang="en-US" dirty="0" smtClean="0"/>
          </a:p>
          <a:p>
            <a:r>
              <a:rPr lang="en-US" dirty="0" smtClean="0"/>
              <a:t>Exchange of “flora and fauna”      </a:t>
            </a:r>
            <a:r>
              <a:rPr lang="en-US" dirty="0" smtClean="0">
                <a:solidFill>
                  <a:srgbClr val="FF0000"/>
                </a:solidFill>
              </a:rPr>
              <a:t>Theme: globalization, demographic</a:t>
            </a:r>
          </a:p>
          <a:p>
            <a:r>
              <a:rPr lang="en-US" dirty="0" smtClean="0"/>
              <a:t>Natives had tobacco, maize, beans, tomatoes, and potato.  </a:t>
            </a:r>
          </a:p>
          <a:p>
            <a:r>
              <a:rPr lang="en-US" dirty="0" smtClean="0"/>
              <a:t>Euros cattle, swine, and horses, seedlings of sugar cane which would grow well in the west indies. Seeds of </a:t>
            </a:r>
            <a:r>
              <a:rPr lang="en-US" dirty="0" err="1" smtClean="0"/>
              <a:t>kentucky</a:t>
            </a:r>
            <a:r>
              <a:rPr lang="en-US" dirty="0" smtClean="0"/>
              <a:t> bluegrass, dandelions, and daisies. Germs like </a:t>
            </a:r>
            <a:r>
              <a:rPr lang="en-US" dirty="0" smtClean="0">
                <a:solidFill>
                  <a:srgbClr val="FF0000"/>
                </a:solidFill>
              </a:rPr>
              <a:t>smallpox</a:t>
            </a:r>
            <a:r>
              <a:rPr lang="en-US" dirty="0" smtClean="0"/>
              <a:t>, yellow fever, malaria;</a:t>
            </a:r>
          </a:p>
        </p:txBody>
      </p:sp>
      <p:pic>
        <p:nvPicPr>
          <p:cNvPr id="4" name="Picture 3" descr="columbian exchang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023" y="846566"/>
            <a:ext cx="8049777" cy="42165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More than 90% of Natives dead after 100 years of European contact.</a:t>
            </a:r>
            <a:endParaRPr lang="en-US" dirty="0"/>
          </a:p>
        </p:txBody>
      </p:sp>
      <p:pic>
        <p:nvPicPr>
          <p:cNvPr id="4" name="Content Placeholder 3" descr="smallpox.jpg"/>
          <p:cNvPicPr>
            <a:picLocks noGrp="1" noChangeAspect="1"/>
          </p:cNvPicPr>
          <p:nvPr>
            <p:ph idx="1"/>
          </p:nvPr>
        </p:nvPicPr>
        <p:blipFill>
          <a:blip r:embed="rId2">
            <a:extLst>
              <a:ext uri="{28A0092B-C50C-407E-A947-70E740481C1C}">
                <a14:useLocalDpi xmlns:a14="http://schemas.microsoft.com/office/drawing/2010/main" val="0"/>
              </a:ext>
            </a:extLst>
          </a:blip>
          <a:srcRect t="14375" b="14375"/>
          <a:stretch>
            <a:fillRect/>
          </a:stretch>
        </p:blipFill>
        <p:spPr>
          <a:xfrm>
            <a:off x="732658" y="1417638"/>
            <a:ext cx="7498263" cy="4123756"/>
          </a:xfrm>
        </p:spPr>
      </p:pic>
      <p:sp>
        <p:nvSpPr>
          <p:cNvPr id="5" name="TextBox 4"/>
          <p:cNvSpPr txBox="1"/>
          <p:nvPr/>
        </p:nvSpPr>
        <p:spPr>
          <a:xfrm>
            <a:off x="862910" y="5991084"/>
            <a:ext cx="7635942" cy="369332"/>
          </a:xfrm>
          <a:prstGeom prst="rect">
            <a:avLst/>
          </a:prstGeom>
          <a:noFill/>
        </p:spPr>
        <p:txBody>
          <a:bodyPr wrap="square" rtlCol="0">
            <a:spAutoFit/>
          </a:bodyPr>
          <a:lstStyle/>
          <a:p>
            <a:r>
              <a:rPr lang="en-US" dirty="0" smtClean="0">
                <a:solidFill>
                  <a:srgbClr val="FF0000"/>
                </a:solidFill>
              </a:rPr>
              <a:t>Theme: Culture, slavery, Religion, </a:t>
            </a:r>
            <a:endParaRPr lang="en-US" dirty="0">
              <a:solidFill>
                <a:srgbClr val="FF0000"/>
              </a:solidFill>
            </a:endParaRPr>
          </a:p>
        </p:txBody>
      </p:sp>
    </p:spTree>
    <p:extLst>
      <p:ext uri="{BB962C8B-B14F-4D97-AF65-F5344CB8AC3E}">
        <p14:creationId xmlns:p14="http://schemas.microsoft.com/office/powerpoint/2010/main" val="3772914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Encomienda</a:t>
            </a:r>
            <a:r>
              <a:rPr lang="en-US" dirty="0" smtClean="0"/>
              <a:t> System</a:t>
            </a:r>
            <a:endParaRPr lang="en-US" dirty="0"/>
          </a:p>
        </p:txBody>
      </p:sp>
      <p:pic>
        <p:nvPicPr>
          <p:cNvPr id="4" name="Content Placeholder 3" descr="0d8054001025d85654853dd5f81d502e_1M.png.jpeg"/>
          <p:cNvPicPr>
            <a:picLocks noGrp="1" noChangeAspect="1"/>
          </p:cNvPicPr>
          <p:nvPr>
            <p:ph idx="1"/>
          </p:nvPr>
        </p:nvPicPr>
        <p:blipFill>
          <a:blip r:embed="rId3">
            <a:extLst>
              <a:ext uri="{28A0092B-C50C-407E-A947-70E740481C1C}">
                <a14:useLocalDpi xmlns:a14="http://schemas.microsoft.com/office/drawing/2010/main" val="0"/>
              </a:ext>
            </a:extLst>
          </a:blip>
          <a:srcRect t="5983" b="5983"/>
          <a:stretch>
            <a:fillRect/>
          </a:stretch>
        </p:blipFill>
        <p:spPr>
          <a:xfrm>
            <a:off x="0" y="1417638"/>
            <a:ext cx="8229600" cy="4525963"/>
          </a:xfrm>
        </p:spPr>
      </p:pic>
      <p:pic>
        <p:nvPicPr>
          <p:cNvPr id="5" name="Picture 4" descr="456_15_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8802" y="3221818"/>
            <a:ext cx="4445198" cy="3098938"/>
          </a:xfrm>
          <a:prstGeom prst="rect">
            <a:avLst/>
          </a:prstGeom>
        </p:spPr>
      </p:pic>
      <p:sp>
        <p:nvSpPr>
          <p:cNvPr id="6" name="TextBox 5"/>
          <p:cNvSpPr txBox="1"/>
          <p:nvPr/>
        </p:nvSpPr>
        <p:spPr>
          <a:xfrm>
            <a:off x="162813" y="6170165"/>
            <a:ext cx="4503426" cy="369332"/>
          </a:xfrm>
          <a:prstGeom prst="rect">
            <a:avLst/>
          </a:prstGeom>
          <a:noFill/>
        </p:spPr>
        <p:txBody>
          <a:bodyPr wrap="square" rtlCol="0">
            <a:spAutoFit/>
          </a:bodyPr>
          <a:lstStyle/>
          <a:p>
            <a:r>
              <a:rPr lang="en-US" dirty="0" smtClean="0">
                <a:solidFill>
                  <a:srgbClr val="FF0000"/>
                </a:solidFill>
              </a:rPr>
              <a:t>Theme: Uses/Abuses of Power</a:t>
            </a:r>
            <a:endParaRPr lang="en-US" dirty="0">
              <a:solidFill>
                <a:srgbClr val="FF0000"/>
              </a:solidFill>
            </a:endParaRPr>
          </a:p>
        </p:txBody>
      </p:sp>
    </p:spTree>
    <p:extLst>
      <p:ext uri="{BB962C8B-B14F-4D97-AF65-F5344CB8AC3E}">
        <p14:creationId xmlns:p14="http://schemas.microsoft.com/office/powerpoint/2010/main" val="1325260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325562"/>
          </a:xfrm>
        </p:spPr>
        <p:txBody>
          <a:bodyPr>
            <a:normAutofit fontScale="90000"/>
          </a:bodyPr>
          <a:lstStyle/>
          <a:p>
            <a:r>
              <a:rPr lang="en-US" sz="3111" dirty="0" smtClean="0"/>
              <a:t>Spanish Conquistadores for gold and glory! – Ballooning Euro money supply is the fuel that started growth of </a:t>
            </a:r>
            <a:r>
              <a:rPr lang="en-US" sz="3111" dirty="0" smtClean="0">
                <a:solidFill>
                  <a:srgbClr val="FF0000"/>
                </a:solidFill>
              </a:rPr>
              <a:t>capitalism</a:t>
            </a:r>
            <a:r>
              <a:rPr lang="en-US" dirty="0" smtClean="0">
                <a:solidFill>
                  <a:srgbClr val="FF0000"/>
                </a:solidFill>
              </a:rPr>
              <a:t/>
            </a:r>
            <a:br>
              <a:rPr lang="en-US" dirty="0" smtClean="0">
                <a:solidFill>
                  <a:srgbClr val="FF0000"/>
                </a:solidFill>
              </a:rPr>
            </a:br>
            <a:r>
              <a:rPr lang="en-US" dirty="0" smtClean="0">
                <a:solidFill>
                  <a:srgbClr val="FF0000"/>
                </a:solidFill>
              </a:rPr>
              <a:t> </a:t>
            </a:r>
            <a:endParaRPr lang="en-US" dirty="0">
              <a:solidFill>
                <a:srgbClr val="FF0000"/>
              </a:solidFill>
            </a:endParaRPr>
          </a:p>
        </p:txBody>
      </p:sp>
      <p:sp>
        <p:nvSpPr>
          <p:cNvPr id="3" name="Content Placeholder 2"/>
          <p:cNvSpPr>
            <a:spLocks noGrp="1"/>
          </p:cNvSpPr>
          <p:nvPr>
            <p:ph idx="1"/>
          </p:nvPr>
        </p:nvSpPr>
        <p:spPr>
          <a:xfrm>
            <a:off x="773973" y="1746721"/>
            <a:ext cx="8229600" cy="4525963"/>
          </a:xfrm>
        </p:spPr>
        <p:txBody>
          <a:bodyPr>
            <a:normAutofit/>
          </a:bodyPr>
          <a:lstStyle/>
          <a:p>
            <a:pPr marL="0" indent="0">
              <a:buNone/>
            </a:pPr>
            <a:endParaRPr lang="en-US" dirty="0" smtClean="0"/>
          </a:p>
          <a:p>
            <a:endParaRPr lang="en-US" dirty="0" smtClean="0"/>
          </a:p>
        </p:txBody>
      </p:sp>
      <p:pic>
        <p:nvPicPr>
          <p:cNvPr id="4" name="Picture 3" descr="conquistadors_ma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7112" y="1373785"/>
            <a:ext cx="6912906" cy="5366183"/>
          </a:xfrm>
          <a:prstGeom prst="rect">
            <a:avLst/>
          </a:prstGeom>
        </p:spPr>
      </p:pic>
      <p:sp>
        <p:nvSpPr>
          <p:cNvPr id="6" name="TextBox 5"/>
          <p:cNvSpPr txBox="1"/>
          <p:nvPr/>
        </p:nvSpPr>
        <p:spPr>
          <a:xfrm>
            <a:off x="995" y="1600199"/>
            <a:ext cx="1545955" cy="646331"/>
          </a:xfrm>
          <a:prstGeom prst="rect">
            <a:avLst/>
          </a:prstGeom>
          <a:noFill/>
        </p:spPr>
        <p:txBody>
          <a:bodyPr wrap="square" rtlCol="0">
            <a:spAutoFit/>
          </a:bodyPr>
          <a:lstStyle/>
          <a:p>
            <a:r>
              <a:rPr lang="en-US" dirty="0" smtClean="0">
                <a:solidFill>
                  <a:srgbClr val="FF0000"/>
                </a:solidFill>
              </a:rPr>
              <a:t>Theme: Economics</a:t>
            </a:r>
            <a:endParaRPr lang="en-US" dirty="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967"/>
          </a:xfrm>
        </p:spPr>
        <p:txBody>
          <a:bodyPr>
            <a:normAutofit fontScale="90000"/>
          </a:bodyPr>
          <a:lstStyle/>
          <a:p>
            <a:r>
              <a:rPr lang="en-US" dirty="0" smtClean="0"/>
              <a:t>Conquest of Mexico</a:t>
            </a:r>
            <a:endParaRPr lang="en-US" dirty="0"/>
          </a:p>
        </p:txBody>
      </p:sp>
      <p:sp>
        <p:nvSpPr>
          <p:cNvPr id="3" name="Content Placeholder 2"/>
          <p:cNvSpPr>
            <a:spLocks noGrp="1"/>
          </p:cNvSpPr>
          <p:nvPr>
            <p:ph idx="1"/>
          </p:nvPr>
        </p:nvSpPr>
        <p:spPr>
          <a:xfrm>
            <a:off x="325627" y="4949156"/>
            <a:ext cx="8361173" cy="1790813"/>
          </a:xfrm>
        </p:spPr>
        <p:txBody>
          <a:bodyPr>
            <a:normAutofit fontScale="70000" lnSpcReduction="20000"/>
          </a:bodyPr>
          <a:lstStyle/>
          <a:p>
            <a:r>
              <a:rPr lang="en-US" dirty="0" err="1" smtClean="0"/>
              <a:t>Hernan</a:t>
            </a:r>
            <a:r>
              <a:rPr lang="en-US" dirty="0" smtClean="0"/>
              <a:t> Cortez wanted gold from Montezuma</a:t>
            </a:r>
          </a:p>
          <a:p>
            <a:r>
              <a:rPr lang="en-US" dirty="0" smtClean="0"/>
              <a:t>Cortez’ army won and also spread massive disease to the people.  In 100 years, the population went from 20 million to 2 million</a:t>
            </a:r>
          </a:p>
          <a:p>
            <a:r>
              <a:rPr lang="en-US" dirty="0" err="1" smtClean="0"/>
              <a:t>Mestizos</a:t>
            </a:r>
            <a:r>
              <a:rPr lang="en-US" dirty="0" smtClean="0"/>
              <a:t> – creation of a new race!</a:t>
            </a:r>
          </a:p>
          <a:p>
            <a:pPr>
              <a:buNone/>
            </a:pPr>
            <a:r>
              <a:rPr lang="en-US" dirty="0" err="1" smtClean="0"/>
              <a:t>Dia</a:t>
            </a:r>
            <a:r>
              <a:rPr lang="en-US" dirty="0" smtClean="0"/>
              <a:t> De La </a:t>
            </a:r>
            <a:r>
              <a:rPr lang="en-US" dirty="0" err="1" smtClean="0"/>
              <a:t>Raza</a:t>
            </a:r>
            <a:r>
              <a:rPr lang="en-US" dirty="0" smtClean="0"/>
              <a:t> – birthday of a whole new race of people</a:t>
            </a:r>
            <a:endParaRPr lang="en-US" dirty="0"/>
          </a:p>
        </p:txBody>
      </p:sp>
      <p:pic>
        <p:nvPicPr>
          <p:cNvPr id="4" name="Picture 3" descr="Mexico conquest_human_sacrific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137" y="1579171"/>
            <a:ext cx="4392160" cy="3369985"/>
          </a:xfrm>
          <a:prstGeom prst="rect">
            <a:avLst/>
          </a:prstGeom>
        </p:spPr>
      </p:pic>
      <p:pic>
        <p:nvPicPr>
          <p:cNvPr id="5" name="Picture 4" descr="ppp Mestizo = Spanish + India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2101" y="879126"/>
            <a:ext cx="4192804" cy="4129912"/>
          </a:xfrm>
          <a:prstGeom prst="rect">
            <a:avLst/>
          </a:prstGeom>
        </p:spPr>
      </p:pic>
      <p:sp>
        <p:nvSpPr>
          <p:cNvPr id="6" name="TextBox 5"/>
          <p:cNvSpPr txBox="1"/>
          <p:nvPr/>
        </p:nvSpPr>
        <p:spPr>
          <a:xfrm>
            <a:off x="164137" y="879126"/>
            <a:ext cx="4392160" cy="369332"/>
          </a:xfrm>
          <a:prstGeom prst="rect">
            <a:avLst/>
          </a:prstGeom>
          <a:noFill/>
        </p:spPr>
        <p:txBody>
          <a:bodyPr wrap="square" rtlCol="0">
            <a:spAutoFit/>
          </a:bodyPr>
          <a:lstStyle/>
          <a:p>
            <a:r>
              <a:rPr lang="en-US" dirty="0" smtClean="0">
                <a:solidFill>
                  <a:srgbClr val="FF0000"/>
                </a:solidFill>
              </a:rPr>
              <a:t>Theme: Uses/Abuses of Power, Identity</a:t>
            </a:r>
            <a:endParaRPr lang="en-US"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the Spanish changed the Americas through conquest</a:t>
            </a:r>
            <a:endParaRPr lang="en-US" dirty="0"/>
          </a:p>
        </p:txBody>
      </p:sp>
      <p:sp>
        <p:nvSpPr>
          <p:cNvPr id="3" name="Content Placeholder 2"/>
          <p:cNvSpPr>
            <a:spLocks noGrp="1"/>
          </p:cNvSpPr>
          <p:nvPr>
            <p:ph idx="1"/>
          </p:nvPr>
        </p:nvSpPr>
        <p:spPr>
          <a:xfrm>
            <a:off x="457200" y="5388719"/>
            <a:ext cx="8229600" cy="737444"/>
          </a:xfrm>
        </p:spPr>
        <p:txBody>
          <a:bodyPr>
            <a:normAutofit fontScale="77500" lnSpcReduction="20000"/>
          </a:bodyPr>
          <a:lstStyle/>
          <a:p>
            <a:r>
              <a:rPr lang="en-US" dirty="0" smtClean="0"/>
              <a:t>Pope’s Rebellion – pueblo rebels destroyed churches and killed priests in New Mexico</a:t>
            </a:r>
          </a:p>
        </p:txBody>
      </p:sp>
      <p:pic>
        <p:nvPicPr>
          <p:cNvPr id="4" name="Picture 3" descr="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72904"/>
            <a:ext cx="3452848" cy="2710486"/>
          </a:xfrm>
          <a:prstGeom prst="rect">
            <a:avLst/>
          </a:prstGeom>
        </p:spPr>
      </p:pic>
      <p:pic>
        <p:nvPicPr>
          <p:cNvPr id="5" name="Picture 4" descr="silver_mexica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2664" y="2372904"/>
            <a:ext cx="2463448" cy="2455237"/>
          </a:xfrm>
          <a:prstGeom prst="rect">
            <a:avLst/>
          </a:prstGeom>
        </p:spPr>
      </p:pic>
      <p:pic>
        <p:nvPicPr>
          <p:cNvPr id="6" name="Picture 5" descr="father_marquette_preaching.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5857" y="2372904"/>
            <a:ext cx="2731443" cy="276762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226</TotalTime>
  <Words>859</Words>
  <Application>Microsoft Macintosh PowerPoint</Application>
  <PresentationFormat>On-screen Show (4:3)</PresentationFormat>
  <Paragraphs>68</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Chapter 1</vt:lpstr>
      <vt:lpstr>First “discoverers” of America</vt:lpstr>
      <vt:lpstr>Other discoverers of America</vt:lpstr>
      <vt:lpstr>Columbus: A successful failure</vt:lpstr>
      <vt:lpstr>When Worlds Collide: Columbian Exchange</vt:lpstr>
      <vt:lpstr>More than 90% of Natives dead after 100 years of European contact.</vt:lpstr>
      <vt:lpstr>Encomienda System</vt:lpstr>
      <vt:lpstr>Spanish Conquistadores for gold and glory! – Ballooning Euro money supply is the fuel that started growth of capitalism  </vt:lpstr>
      <vt:lpstr>Conquest of Mexico</vt:lpstr>
      <vt:lpstr>How the Spanish changed the Americas through conquest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creator>Amy Kim</dc:creator>
  <cp:lastModifiedBy>Amy Jennings</cp:lastModifiedBy>
  <cp:revision>11</cp:revision>
  <dcterms:created xsi:type="dcterms:W3CDTF">2013-08-13T04:11:04Z</dcterms:created>
  <dcterms:modified xsi:type="dcterms:W3CDTF">2013-08-27T22:08:25Z</dcterms:modified>
</cp:coreProperties>
</file>