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58" r:id="rId4"/>
    <p:sldId id="260" r:id="rId5"/>
    <p:sldId id="259" r:id="rId6"/>
    <p:sldId id="261" r:id="rId7"/>
    <p:sldId id="262" r:id="rId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E4C4778-560D-45C1-8787-0DD911D14377}" type="datetimeFigureOut">
              <a:rPr lang="en-US" smtClean="0"/>
              <a:t>12/19/2012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485F5A9-E655-4C8E-9F68-09E2F72EAE40}" type="slidenum">
              <a:rPr lang="en-US" smtClean="0"/>
              <a:t>‹#›</a:t>
            </a:fld>
            <a:endParaRPr lang="en-US"/>
          </a:p>
        </p:txBody>
      </p:sp>
    </p:spTree>
    <p:extLst>
      <p:ext uri="{BB962C8B-B14F-4D97-AF65-F5344CB8AC3E}">
        <p14:creationId xmlns:p14="http://schemas.microsoft.com/office/powerpoint/2010/main" val="7895369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9946C-3A2E-4A72-892A-E1C8197856B4}"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246325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9946C-3A2E-4A72-892A-E1C8197856B4}"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6379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9946C-3A2E-4A72-892A-E1C8197856B4}"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243571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9946C-3A2E-4A72-892A-E1C8197856B4}"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124406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9946C-3A2E-4A72-892A-E1C8197856B4}"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168272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C9946C-3A2E-4A72-892A-E1C8197856B4}"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37239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9946C-3A2E-4A72-892A-E1C8197856B4}" type="datetimeFigureOut">
              <a:rPr lang="en-US" smtClean="0"/>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239700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9946C-3A2E-4A72-892A-E1C8197856B4}" type="datetimeFigureOut">
              <a:rPr lang="en-US" smtClean="0"/>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83065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9946C-3A2E-4A72-892A-E1C8197856B4}" type="datetimeFigureOut">
              <a:rPr lang="en-US" smtClean="0"/>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414274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9946C-3A2E-4A72-892A-E1C8197856B4}"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357205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9946C-3A2E-4A72-892A-E1C8197856B4}"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09A80-C1CB-4670-AC56-D66DFA7E8A83}" type="slidenum">
              <a:rPr lang="en-US" smtClean="0"/>
              <a:t>‹#›</a:t>
            </a:fld>
            <a:endParaRPr lang="en-US"/>
          </a:p>
        </p:txBody>
      </p:sp>
    </p:spTree>
    <p:extLst>
      <p:ext uri="{BB962C8B-B14F-4D97-AF65-F5344CB8AC3E}">
        <p14:creationId xmlns:p14="http://schemas.microsoft.com/office/powerpoint/2010/main" val="67214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9946C-3A2E-4A72-892A-E1C8197856B4}" type="datetimeFigureOut">
              <a:rPr lang="en-US" smtClean="0"/>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09A80-C1CB-4670-AC56-D66DFA7E8A83}" type="slidenum">
              <a:rPr lang="en-US" smtClean="0"/>
              <a:t>‹#›</a:t>
            </a:fld>
            <a:endParaRPr lang="en-US"/>
          </a:p>
        </p:txBody>
      </p:sp>
    </p:spTree>
    <p:extLst>
      <p:ext uri="{BB962C8B-B14F-4D97-AF65-F5344CB8AC3E}">
        <p14:creationId xmlns:p14="http://schemas.microsoft.com/office/powerpoint/2010/main" val="879879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30480"/>
            <a:ext cx="7772400" cy="1470025"/>
          </a:xfrm>
        </p:spPr>
        <p:txBody>
          <a:bodyPr/>
          <a:lstStyle/>
          <a:p>
            <a:r>
              <a:rPr lang="en-US" b="1" u="sng" dirty="0" smtClean="0">
                <a:effectLst>
                  <a:outerShdw blurRad="38100" dist="38100" dir="2700000" algn="tl">
                    <a:srgbClr val="000000">
                      <a:alpha val="43137"/>
                    </a:srgbClr>
                  </a:outerShdw>
                </a:effectLst>
              </a:rPr>
              <a:t>Post War Trauma</a:t>
            </a:r>
            <a:endParaRPr lang="en-US" b="1" u="sng"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943600" y="990600"/>
            <a:ext cx="3200400" cy="1752600"/>
          </a:xfrm>
        </p:spPr>
        <p:txBody>
          <a:bodyPr/>
          <a:lstStyle/>
          <a:p>
            <a:r>
              <a:rPr lang="en-US" dirty="0" smtClean="0"/>
              <a:t>End of WWI</a:t>
            </a:r>
          </a:p>
          <a:p>
            <a:r>
              <a:rPr lang="en-US" dirty="0" smtClean="0"/>
              <a:t>U.S. History </a:t>
            </a:r>
          </a:p>
          <a:p>
            <a:r>
              <a:rPr lang="en-US" dirty="0" smtClean="0"/>
              <a:t>Mrs. Janiak</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7300"/>
            <a:ext cx="612140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76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Opener:</a:t>
            </a:r>
            <a:r>
              <a:rPr lang="en-US" dirty="0" smtClean="0"/>
              <a:t> (left side)</a:t>
            </a:r>
            <a:endParaRPr lang="en-US" dirty="0"/>
          </a:p>
        </p:txBody>
      </p:sp>
      <p:sp>
        <p:nvSpPr>
          <p:cNvPr id="3" name="Content Placeholder 2"/>
          <p:cNvSpPr>
            <a:spLocks noGrp="1"/>
          </p:cNvSpPr>
          <p:nvPr>
            <p:ph idx="1"/>
          </p:nvPr>
        </p:nvSpPr>
        <p:spPr/>
        <p:txBody>
          <a:bodyPr/>
          <a:lstStyle/>
          <a:p>
            <a:r>
              <a:rPr lang="en-US" dirty="0" smtClean="0"/>
              <a:t>What is </a:t>
            </a:r>
            <a:r>
              <a:rPr lang="en-US" dirty="0"/>
              <a:t>P</a:t>
            </a:r>
            <a:r>
              <a:rPr lang="en-US" dirty="0" smtClean="0"/>
              <a:t>ost </a:t>
            </a:r>
            <a:r>
              <a:rPr lang="en-US" dirty="0"/>
              <a:t>T</a:t>
            </a:r>
            <a:r>
              <a:rPr lang="en-US" dirty="0" smtClean="0"/>
              <a:t>raumatic </a:t>
            </a:r>
            <a:r>
              <a:rPr lang="en-US" dirty="0"/>
              <a:t>S</a:t>
            </a:r>
            <a:r>
              <a:rPr lang="en-US" dirty="0" smtClean="0"/>
              <a:t>tress Disorder?</a:t>
            </a:r>
          </a:p>
          <a:p>
            <a:r>
              <a:rPr lang="en-US" dirty="0" smtClean="0"/>
              <a:t>Who can get PTSD?</a:t>
            </a:r>
          </a:p>
          <a:p>
            <a:r>
              <a:rPr lang="en-US" dirty="0" smtClean="0"/>
              <a:t>What are the symptoms?</a:t>
            </a:r>
            <a:endParaRPr lang="en-US" dirty="0"/>
          </a:p>
        </p:txBody>
      </p:sp>
      <p:pic>
        <p:nvPicPr>
          <p:cNvPr id="1026" name="Picture 2" descr="C:\Users\144192\AppData\Local\Microsoft\Windows\Temporary Internet Files\Content.IE5\LSY5BTTT\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0"/>
            <a:ext cx="1219200" cy="128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“Shell-shocked”</a:t>
            </a:r>
            <a:endParaRPr lang="en-US" b="1" u="sng" dirty="0"/>
          </a:p>
        </p:txBody>
      </p:sp>
      <p:sp>
        <p:nvSpPr>
          <p:cNvPr id="3" name="Content Placeholder 2"/>
          <p:cNvSpPr>
            <a:spLocks noGrp="1"/>
          </p:cNvSpPr>
          <p:nvPr>
            <p:ph idx="1"/>
          </p:nvPr>
        </p:nvSpPr>
        <p:spPr>
          <a:xfrm>
            <a:off x="152400" y="1295400"/>
            <a:ext cx="8534400" cy="5257800"/>
          </a:xfrm>
        </p:spPr>
        <p:txBody>
          <a:bodyPr>
            <a:normAutofit fontScale="70000" lnSpcReduction="20000"/>
          </a:bodyPr>
          <a:lstStyle/>
          <a:p>
            <a:r>
              <a:rPr lang="en-US" dirty="0" smtClean="0"/>
              <a:t>Shell Shock was a term used during the First World War to describe the psychological trauma suffered by men serving on the battlefronts.</a:t>
            </a:r>
          </a:p>
          <a:p>
            <a:r>
              <a:rPr lang="en-US" dirty="0" smtClean="0"/>
              <a:t>The intensity of the essentially artillery battles often caused neurotic cracks to appear in otherwise mentally stable soldiers.</a:t>
            </a:r>
          </a:p>
          <a:p>
            <a:r>
              <a:rPr lang="en-US" dirty="0" smtClean="0"/>
              <a:t>Symptoms varied widely in intensity, ranging from moderate panic attacks - which sometimes caused men to flee the battlefield: a crime which was invariably regarded as rank cowardice and which resulted in a court martial for desertion - to effective mental and physical paralysis.</a:t>
            </a:r>
          </a:p>
          <a:p>
            <a:r>
              <a:rPr lang="en-US" dirty="0" smtClean="0"/>
              <a:t>Sent home to recover many shell shock victims recovered over time, whereas many others continued to feel its effects for years afterwards.</a:t>
            </a:r>
          </a:p>
          <a:p>
            <a:r>
              <a:rPr lang="en-US" dirty="0" smtClean="0"/>
              <a:t>Treatment for shell shock was primitive at best and dangerous at worst; psychological theories governing its treatment developed only gradually.  Reliable figures relating to the total number of shell shock sufferers are not available.</a:t>
            </a:r>
          </a:p>
          <a:p>
            <a:endParaRPr lang="en-US" dirty="0"/>
          </a:p>
        </p:txBody>
      </p:sp>
      <p:pic>
        <p:nvPicPr>
          <p:cNvPr id="5122" name="Picture 2" descr="C:\Users\144192\AppData\Local\Microsoft\Windows\Temporary Internet Files\Content.IE5\LSY5BTTT\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9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28575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685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9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Public Disillusionment</a:t>
            </a:r>
            <a:endParaRPr lang="en-US" u="sng" dirty="0"/>
          </a:p>
        </p:txBody>
      </p:sp>
      <p:sp>
        <p:nvSpPr>
          <p:cNvPr id="3" name="Content Placeholder 2"/>
          <p:cNvSpPr>
            <a:spLocks noGrp="1"/>
          </p:cNvSpPr>
          <p:nvPr>
            <p:ph idx="1"/>
          </p:nvPr>
        </p:nvSpPr>
        <p:spPr>
          <a:xfrm>
            <a:off x="228600" y="1219200"/>
            <a:ext cx="8686800" cy="5334000"/>
          </a:xfrm>
        </p:spPr>
        <p:txBody>
          <a:bodyPr>
            <a:normAutofit fontScale="77500" lnSpcReduction="20000"/>
          </a:bodyPr>
          <a:lstStyle/>
          <a:p>
            <a:r>
              <a:rPr lang="en-US" dirty="0" smtClean="0"/>
              <a:t>A growing distrust of political leaders and government officials</a:t>
            </a:r>
          </a:p>
          <a:p>
            <a:r>
              <a:rPr lang="en-US" dirty="0" smtClean="0"/>
              <a:t> Many citizens were angered that peacemakers had not expressed their ideals fervently enough, and people began to wonder why the war was fought at all. </a:t>
            </a:r>
          </a:p>
          <a:p>
            <a:r>
              <a:rPr lang="en-US" dirty="0" smtClean="0"/>
              <a:t>A feeling of disillusionment spread across the world as people bitterly decided that their governments in no way knew how to serve the best interests of the people. </a:t>
            </a:r>
          </a:p>
          <a:p>
            <a:r>
              <a:rPr lang="en-US" dirty="0" smtClean="0"/>
              <a:t>The loss of loved ones on the battlefield was especially disturbing, for in some parts of Western Europe, one of four young men had lost his life in battle. Altogether, the war killed 10 to 13 million people, with nearly a third of them civilians. The future certainly did not look bright for the families of those killed in the war, and a grim acceptance of reality replaced the optimistic dreams of those in decades past.</a:t>
            </a:r>
            <a:endParaRPr lang="en-US" dirty="0"/>
          </a:p>
        </p:txBody>
      </p:sp>
      <p:pic>
        <p:nvPicPr>
          <p:cNvPr id="4098" name="Picture 2" descr="C:\Users\144192\AppData\Local\Microsoft\Windows\Temporary Internet Files\Content.IE5\LSY5BTTT\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86836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(Left side) </a:t>
            </a:r>
            <a:r>
              <a:rPr lang="en-US" b="1" i="1" u="sng" dirty="0" smtClean="0"/>
              <a:t>Johnny </a:t>
            </a:r>
            <a:r>
              <a:rPr lang="en-US" b="1" i="1" u="sng" dirty="0" smtClean="0"/>
              <a:t>Got His Gun</a:t>
            </a:r>
            <a:endParaRPr lang="en-US" b="1" i="1" u="sng" dirty="0"/>
          </a:p>
        </p:txBody>
      </p:sp>
      <p:pic>
        <p:nvPicPr>
          <p:cNvPr id="3074" name="Picture 2" descr="C:\Users\144192\AppData\Local\Microsoft\Windows\Temporary Internet Files\Content.IE5\LSY5BTTT\MC900440428[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05642"/>
            <a:ext cx="1295400" cy="136407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8241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600200"/>
            <a:ext cx="8839200" cy="830997"/>
          </a:xfrm>
          <a:prstGeom prst="rect">
            <a:avLst/>
          </a:prstGeom>
        </p:spPr>
        <p:txBody>
          <a:bodyPr wrap="square">
            <a:spAutoFit/>
          </a:bodyPr>
          <a:lstStyle/>
          <a:p>
            <a:r>
              <a:rPr lang="en-US" sz="2400" dirty="0" smtClean="0"/>
              <a:t>*An anti-war novel written in 1938 (published 1939) by American novelist and screenwriter Dalton Trumbo</a:t>
            </a:r>
            <a:endParaRPr lang="en-US" sz="2400" dirty="0"/>
          </a:p>
        </p:txBody>
      </p:sp>
      <p:sp>
        <p:nvSpPr>
          <p:cNvPr id="3" name="Rectangle 2"/>
          <p:cNvSpPr/>
          <p:nvPr/>
        </p:nvSpPr>
        <p:spPr>
          <a:xfrm>
            <a:off x="2286000" y="2507770"/>
            <a:ext cx="6858000" cy="3145476"/>
          </a:xfrm>
          <a:prstGeom prst="rect">
            <a:avLst/>
          </a:prstGeom>
        </p:spPr>
        <p:txBody>
          <a:bodyPr wrap="square">
            <a:spAutoFit/>
          </a:bodyPr>
          <a:lstStyle/>
          <a:p>
            <a:pPr marL="514350" lvl="0" indent="-514350">
              <a:spcBef>
                <a:spcPct val="20000"/>
              </a:spcBef>
              <a:buFont typeface="+mj-lt"/>
              <a:buAutoNum type="arabicPeriod"/>
            </a:pPr>
            <a:r>
              <a:rPr lang="en-US" sz="3200" dirty="0">
                <a:solidFill>
                  <a:prstClr val="black"/>
                </a:solidFill>
              </a:rPr>
              <a:t>What is the point that the author Dalton Trumbo is making about war? How does he feel about men going to war?</a:t>
            </a:r>
          </a:p>
          <a:p>
            <a:pPr marL="514350" lvl="0" indent="-514350">
              <a:spcBef>
                <a:spcPct val="20000"/>
              </a:spcBef>
              <a:buFont typeface="+mj-lt"/>
              <a:buAutoNum type="arabicPeriod"/>
            </a:pPr>
            <a:r>
              <a:rPr lang="en-US" sz="3200" dirty="0">
                <a:solidFill>
                  <a:prstClr val="black"/>
                </a:solidFill>
              </a:rPr>
              <a:t>What is Trumbo’s attitude about the reasons countries go to war? </a:t>
            </a:r>
            <a:endParaRPr lang="en-US" sz="3200" dirty="0">
              <a:solidFill>
                <a:prstClr val="black"/>
              </a:solidFill>
            </a:endParaRPr>
          </a:p>
        </p:txBody>
      </p:sp>
    </p:spTree>
    <p:extLst>
      <p:ext uri="{BB962C8B-B14F-4D97-AF65-F5344CB8AC3E}">
        <p14:creationId xmlns:p14="http://schemas.microsoft.com/office/powerpoint/2010/main" val="37555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Left </a:t>
            </a:r>
            <a:r>
              <a:rPr lang="en-US" dirty="0" smtClean="0"/>
              <a:t>side- </a:t>
            </a:r>
            <a:r>
              <a:rPr lang="en-US" u="sng" dirty="0" smtClean="0"/>
              <a:t>Metallica “One” song analysis </a:t>
            </a:r>
            <a:endParaRPr lang="en-US" u="sng" dirty="0"/>
          </a:p>
        </p:txBody>
      </p:sp>
      <p:sp>
        <p:nvSpPr>
          <p:cNvPr id="3" name="Content Placeholder 2"/>
          <p:cNvSpPr>
            <a:spLocks noGrp="1"/>
          </p:cNvSpPr>
          <p:nvPr>
            <p:ph idx="1"/>
          </p:nvPr>
        </p:nvSpPr>
        <p:spPr/>
        <p:txBody>
          <a:bodyPr/>
          <a:lstStyle/>
          <a:p>
            <a:pPr marL="0" indent="0">
              <a:buNone/>
            </a:pPr>
            <a:r>
              <a:rPr lang="en-US" sz="2800" dirty="0" smtClean="0"/>
              <a:t>Song released on </a:t>
            </a:r>
            <a:r>
              <a:rPr lang="en-US" sz="2800" u="sng" dirty="0" smtClean="0"/>
              <a:t>Justice for All </a:t>
            </a:r>
            <a:r>
              <a:rPr lang="en-US" sz="2800" dirty="0" smtClean="0"/>
              <a:t>album, Jan. 10, 1989</a:t>
            </a:r>
          </a:p>
          <a:p>
            <a:pPr marL="514350" indent="-514350">
              <a:buFont typeface="+mj-lt"/>
              <a:buAutoNum type="arabicPeriod"/>
            </a:pPr>
            <a:r>
              <a:rPr lang="en-US" dirty="0" smtClean="0"/>
              <a:t>What lyrics from the song show a direct connection to the </a:t>
            </a:r>
            <a:r>
              <a:rPr lang="en-US" u="sng" dirty="0" smtClean="0"/>
              <a:t>Johnny Got His Gun </a:t>
            </a:r>
            <a:r>
              <a:rPr lang="en-US" dirty="0" smtClean="0"/>
              <a:t>novel?</a:t>
            </a:r>
          </a:p>
          <a:p>
            <a:pPr marL="514350" indent="-514350">
              <a:buFont typeface="+mj-lt"/>
              <a:buAutoNum type="arabicPeriod"/>
            </a:pPr>
            <a:r>
              <a:rPr lang="en-US" dirty="0" smtClean="0"/>
              <a:t>Who is the storyteller in the song?</a:t>
            </a:r>
          </a:p>
          <a:p>
            <a:pPr marL="514350" indent="-514350">
              <a:buFont typeface="+mj-lt"/>
              <a:buAutoNum type="arabicPeriod"/>
            </a:pPr>
            <a:r>
              <a:rPr lang="en-US" dirty="0" smtClean="0"/>
              <a:t>What is Metallica’s overal</a:t>
            </a:r>
            <a:r>
              <a:rPr lang="en-US" dirty="0" smtClean="0"/>
              <a:t>l message from the song in your opinion?</a:t>
            </a:r>
            <a:endParaRPr lang="en-US" dirty="0"/>
          </a:p>
        </p:txBody>
      </p:sp>
      <p:pic>
        <p:nvPicPr>
          <p:cNvPr id="1026" name="Picture 2" descr="C:\Users\144192\AppData\Local\Microsoft\Windows\Temporary Internet Files\Content.IE5\DOE9GP40\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 y="1"/>
            <a:ext cx="1288941" cy="13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446</Words>
  <Application>Microsoft Office PowerPoint</Application>
  <PresentationFormat>On-screen Show (4:3)</PresentationFormat>
  <Paragraphs>28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Post War Trauma</vt:lpstr>
      <vt:lpstr>Opener: (left side)</vt:lpstr>
      <vt:lpstr>“Shell-shocked”</vt:lpstr>
      <vt:lpstr>PowerPoint Presentation</vt:lpstr>
      <vt:lpstr>Public Disillusionment</vt:lpstr>
      <vt:lpstr>(Left side) Johnny Got His Gun</vt:lpstr>
      <vt:lpstr>Left side- Metallica “One” song analysis </vt:lpstr>
    </vt:vector>
  </TitlesOfParts>
  <Company>San Diego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War Trauma</dc:title>
  <dc:creator>Janiak Heather</dc:creator>
  <cp:lastModifiedBy>Janiak Heather</cp:lastModifiedBy>
  <cp:revision>8</cp:revision>
  <cp:lastPrinted>2012-12-19T21:06:53Z</cp:lastPrinted>
  <dcterms:created xsi:type="dcterms:W3CDTF">2011-12-15T20:51:43Z</dcterms:created>
  <dcterms:modified xsi:type="dcterms:W3CDTF">2012-12-19T22:23:26Z</dcterms:modified>
</cp:coreProperties>
</file>