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0256-0F67-4A97-8AA3-FDA6CCC5E4DA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2806A-0D7D-4DCF-8254-EF69DF9A21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Liberties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WWI: U.S. History </a:t>
            </a:r>
          </a:p>
          <a:p>
            <a:r>
              <a:rPr lang="en-US" dirty="0" smtClean="0"/>
              <a:t>Mrs. Janiak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32800" b="4509"/>
          <a:stretch>
            <a:fillRect/>
          </a:stretch>
        </p:blipFill>
        <p:spPr bwMode="auto">
          <a:xfrm>
            <a:off x="0" y="0"/>
            <a:ext cx="25603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4476750"/>
            <a:ext cx="3333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76600"/>
            <a:ext cx="2047875" cy="304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52400"/>
            <a:ext cx="1905000" cy="236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Wilson’s last day in office: Congress repealed the Acts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715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Left side of your notebook activity!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another small political cartoon- this time depicting the Espionage and Sedition Acts as an irony.</a:t>
            </a:r>
          </a:p>
          <a:p>
            <a:pPr lvl="1"/>
            <a:r>
              <a:rPr lang="en-US" dirty="0" smtClean="0"/>
              <a:t>Ironic: While our soldiers fought “to preserve democracy and freedom” our country at home had banned some of the most important freedoms (freedom of speech and press, right </a:t>
            </a:r>
            <a:r>
              <a:rPr lang="en-US" smtClean="0"/>
              <a:t>to assemble)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*</a:t>
            </a:r>
            <a:r>
              <a:rPr lang="en-US" b="1" u="sng" dirty="0"/>
              <a:t>Anti-Immigrant Hysteria:</a:t>
            </a:r>
            <a:r>
              <a:rPr lang="en-US" b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Autofit/>
          </a:bodyPr>
          <a:lstStyle/>
          <a:p>
            <a:r>
              <a:rPr lang="en-US" sz="2100" b="1" u="sng" dirty="0" smtClean="0">
                <a:solidFill>
                  <a:schemeClr val="accent2">
                    <a:lumMod val="75000"/>
                  </a:schemeClr>
                </a:solidFill>
              </a:rPr>
              <a:t>Hysteria</a:t>
            </a:r>
            <a:r>
              <a:rPr lang="en-US" sz="2100" b="1" dirty="0" smtClean="0"/>
              <a:t>= fear, dislike, resentment, pity, sympathy, sorrow, superiority, disgusted, hate</a:t>
            </a:r>
          </a:p>
          <a:p>
            <a:endParaRPr lang="en-US" sz="2100" dirty="0" smtClean="0"/>
          </a:p>
          <a:p>
            <a:r>
              <a:rPr lang="en-US" sz="2100" b="1" dirty="0" smtClean="0"/>
              <a:t>-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Who? </a:t>
            </a:r>
            <a:r>
              <a:rPr lang="en-US" sz="2100" b="1" dirty="0" smtClean="0"/>
              <a:t>German- Americans &amp; Austrian-Hungarian Americans</a:t>
            </a: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r>
              <a:rPr lang="en-US" sz="2100" b="1" dirty="0" smtClean="0"/>
              <a:t>-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Why?</a:t>
            </a:r>
            <a:r>
              <a:rPr lang="en-US" sz="2100" b="1" dirty="0" smtClean="0"/>
              <a:t> Because Germany and Austria are enemies to the U.S. &amp; Allies in the war</a:t>
            </a:r>
            <a:endParaRPr lang="en-US" sz="2100" dirty="0" smtClean="0"/>
          </a:p>
          <a:p>
            <a:pPr>
              <a:buNone/>
            </a:pPr>
            <a:endParaRPr lang="en-US" sz="2100" dirty="0" smtClean="0"/>
          </a:p>
          <a:p>
            <a:r>
              <a:rPr lang="en-US" sz="2100" b="1" dirty="0" smtClean="0"/>
              <a:t>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How?</a:t>
            </a:r>
            <a:r>
              <a:rPr lang="en-US" sz="2100" b="1" dirty="0" smtClean="0"/>
              <a:t> speaks German or had an accent, clothing, name, physical features</a:t>
            </a:r>
          </a:p>
          <a:p>
            <a:pPr>
              <a:buNone/>
            </a:pPr>
            <a:endParaRPr lang="en-US" sz="2100" dirty="0" smtClean="0"/>
          </a:p>
          <a:p>
            <a:r>
              <a:rPr lang="en-US" sz="2100" b="1" dirty="0" smtClean="0"/>
              <a:t>-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</a:rPr>
              <a:t>What happened? </a:t>
            </a:r>
            <a:r>
              <a:rPr lang="en-US" sz="2100" b="1" dirty="0" smtClean="0"/>
              <a:t>Their loyalty was questioned, lost jobs,  stopped teaching German, some were tar and feathered, some changed their names, German music was banned, German books were banned, lynched, flogged</a:t>
            </a:r>
          </a:p>
          <a:p>
            <a:pPr lvl="1"/>
            <a:r>
              <a:rPr lang="en-US" sz="2100" b="1" dirty="0" smtClean="0"/>
              <a:t>Americans renamed: German Measles-&gt; “Liberty Measles,” sauerkraut-&gt; “Liberty Cabbage”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u="sng" dirty="0" smtClean="0"/>
              <a:t>Examples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Collinsville, Illinois: German born Robert </a:t>
            </a:r>
            <a:r>
              <a:rPr lang="en-US" dirty="0" err="1" smtClean="0"/>
              <a:t>Prager</a:t>
            </a:r>
            <a:r>
              <a:rPr lang="en-US" dirty="0" smtClean="0"/>
              <a:t> was lynched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81200"/>
            <a:ext cx="2247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2819400"/>
            <a:ext cx="548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mob on April 4 captured </a:t>
            </a:r>
            <a:r>
              <a:rPr lang="en-US" dirty="0" err="1" smtClean="0"/>
              <a:t>Prager</a:t>
            </a:r>
            <a:r>
              <a:rPr lang="en-US" dirty="0" smtClean="0"/>
              <a:t> at his home, paraded him, made him kiss the flag — momentarily rescued and hustled off to jail by police and a mayor who tried to talk the mob out of its design — then shanghaied </a:t>
            </a:r>
            <a:r>
              <a:rPr lang="en-US" sz="1600" i="1" dirty="0" smtClean="0"/>
              <a:t>(take (someone) against his will) </a:t>
            </a:r>
            <a:r>
              <a:rPr lang="en-US" dirty="0" smtClean="0"/>
              <a:t>from his “protective” custody cell and taken to the outskirts of Collinsville for hanging on a tree.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819400"/>
            <a:ext cx="54864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Iowa Governor William Hardy: proclaimed all conversations should be in English. </a:t>
            </a:r>
          </a:p>
          <a:p>
            <a:pPr lvl="1"/>
            <a:r>
              <a:rPr lang="en-US" dirty="0" smtClean="0"/>
              <a:t>“God didn’t hear any prayers except in English.”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057400"/>
            <a:ext cx="301657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933700"/>
            <a:ext cx="28575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667000"/>
            <a:ext cx="30289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Dutch, Danish, Norwegian, Swedish, Czech and German speaking Americans were affected.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26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4191000" y="3429000"/>
            <a:ext cx="1524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3400" y="3200400"/>
            <a:ext cx="3810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3400" y="2438400"/>
            <a:ext cx="3810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29200" y="2743200"/>
            <a:ext cx="304800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4191000"/>
            <a:ext cx="3048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572000" y="4114800"/>
            <a:ext cx="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German speaking elderly- jailed for speaking German on the phone.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Lutheran pastor- jailed for speaking part of a funeral service in Swedish </a:t>
            </a:r>
            <a:r>
              <a:rPr lang="en-US" sz="2800" dirty="0" smtClean="0"/>
              <a:t>(dead soldier’s grandparents didn’t speak English)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7200" y="1447800"/>
            <a:ext cx="584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Left side of your notebook activity!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small political cartoon depicting the anti-German attitude in the U.S. during WWI.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u="sng" dirty="0" smtClean="0"/>
              <a:t>Espionage and Sedition Acts</a:t>
            </a:r>
            <a:r>
              <a:rPr lang="en-US" sz="3600" b="1" dirty="0" smtClean="0"/>
              <a:t>: </a:t>
            </a:r>
            <a:r>
              <a:rPr lang="en-US" sz="3600" dirty="0" smtClean="0"/>
              <a:t>Congress and President Wilson signed 1917 &amp; 1918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found guilty of being disloyal, Anti-American, interfering with the draft or sale of government bonds.</a:t>
            </a:r>
          </a:p>
          <a:p>
            <a:r>
              <a:rPr lang="en-US" dirty="0" smtClean="0"/>
              <a:t>Penalty: up to $10,000 fine and/or sentenced to a max of 20 years in prison</a:t>
            </a:r>
          </a:p>
          <a:p>
            <a:pPr>
              <a:buNone/>
            </a:pPr>
            <a:r>
              <a:rPr lang="en-US" dirty="0" smtClean="0"/>
              <a:t>=direct violation of the First Amendment in the Constitution (your freedom of….)</a:t>
            </a:r>
          </a:p>
          <a:p>
            <a:pPr>
              <a:buNone/>
            </a:pPr>
            <a:r>
              <a:rPr lang="en-US" dirty="0" smtClean="0"/>
              <a:t>(Supreme Court claimed there was a “clear and present danger to freedom of speech and press during a war”).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2153" b="8140"/>
          <a:stretch>
            <a:fillRect/>
          </a:stretch>
        </p:blipFill>
        <p:spPr bwMode="auto">
          <a:xfrm>
            <a:off x="228600" y="2133600"/>
            <a:ext cx="38957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135443"/>
            <a:ext cx="2838450" cy="372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Examples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05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Post Office censored mail, magazines were banned</a:t>
            </a:r>
          </a:p>
          <a:p>
            <a:r>
              <a:rPr lang="en-US" dirty="0" smtClean="0"/>
              <a:t>Film director Goldstein was jailed, career ended with his Revolutionary War movie that showed the British (now the Allies) shooting at colonists</a:t>
            </a:r>
          </a:p>
          <a:p>
            <a:r>
              <a:rPr lang="en-US" dirty="0" smtClean="0"/>
              <a:t>Socialists and labor leaders harassed-&gt; Eugene Debs jailed for 10 years (spoke against the war)</a:t>
            </a:r>
          </a:p>
          <a:p>
            <a:r>
              <a:rPr lang="en-US" dirty="0" smtClean="0"/>
              <a:t>Emma Goldman: an anarchist= doesn’t believe in a government, fined $10,000 and 2 yrs. of jail for speaking against the draft-&gt; released from jail and deported to Russia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0"/>
            <a:ext cx="5697786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38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1"/>
            <a:ext cx="47962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371600"/>
            <a:ext cx="3371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553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Civil Liberties</vt:lpstr>
      <vt:lpstr>*Anti-Immigrant Hysteria:  </vt:lpstr>
      <vt:lpstr>Slide 3</vt:lpstr>
      <vt:lpstr>Slide 4</vt:lpstr>
      <vt:lpstr>Slide 5</vt:lpstr>
      <vt:lpstr>Slide 6</vt:lpstr>
      <vt:lpstr>Left side of your notebook activity!</vt:lpstr>
      <vt:lpstr>Espionage and Sedition Acts: Congress and President Wilson signed 1917 &amp; 1918</vt:lpstr>
      <vt:lpstr>Examples:</vt:lpstr>
      <vt:lpstr>Slide 10</vt:lpstr>
      <vt:lpstr>Left side of your notebook activity!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Liberties</dc:title>
  <dc:creator>Janiak</dc:creator>
  <cp:lastModifiedBy>Janiak</cp:lastModifiedBy>
  <cp:revision>10</cp:revision>
  <dcterms:created xsi:type="dcterms:W3CDTF">2011-12-11T19:31:30Z</dcterms:created>
  <dcterms:modified xsi:type="dcterms:W3CDTF">2011-12-12T01:24:12Z</dcterms:modified>
</cp:coreProperties>
</file>