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5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A37A41D9-A61A-49E4-BCA9-828CD0BD302A}" type="datetimeFigureOut">
              <a:rPr lang="en-US" smtClean="0"/>
              <a:t>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62D690-42EC-4504-B712-7960D2573BFA}" type="slidenum">
              <a:rPr lang="en-US" smtClean="0"/>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7A41D9-A61A-49E4-BCA9-828CD0BD302A}" type="datetimeFigureOut">
              <a:rPr lang="en-US" smtClean="0"/>
              <a:t>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62D690-42EC-4504-B712-7960D2573BF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A37A41D9-A61A-49E4-BCA9-828CD0BD302A}" type="datetimeFigureOut">
              <a:rPr lang="en-US" smtClean="0"/>
              <a:t>12/7/2011</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3262D690-42EC-4504-B712-7960D2573BF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7A41D9-A61A-49E4-BCA9-828CD0BD302A}" type="datetimeFigureOut">
              <a:rPr lang="en-US" smtClean="0"/>
              <a:t>12/7/2011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62D690-42EC-4504-B712-7960D2573BF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7A41D9-A61A-49E4-BCA9-828CD0BD302A}" type="datetimeFigureOut">
              <a:rPr lang="en-US" smtClean="0"/>
              <a:t>12/7/2011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62D690-42EC-4504-B712-7960D2573BF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7A41D9-A61A-49E4-BCA9-828CD0BD302A}" type="datetimeFigureOut">
              <a:rPr lang="en-US" smtClean="0"/>
              <a:t>12/7/2011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62D690-42EC-4504-B712-7960D2573BF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7A41D9-A61A-49E4-BCA9-828CD0BD302A}" type="datetimeFigureOut">
              <a:rPr lang="en-US" smtClean="0"/>
              <a:t>12/7/2011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62D690-42EC-4504-B712-7960D2573BF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37A41D9-A61A-49E4-BCA9-828CD0BD302A}" type="datetimeFigureOut">
              <a:rPr lang="en-US" smtClean="0"/>
              <a:t>12/7/2011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62D690-42EC-4504-B712-7960D2573BFA}" type="slidenum">
              <a:rPr lang="en-US" smtClean="0"/>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A37A41D9-A61A-49E4-BCA9-828CD0BD302A}" type="datetimeFigureOut">
              <a:rPr lang="en-US" smtClean="0"/>
              <a:t>12/7/2011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62D690-42EC-4504-B712-7960D2573BFA}" type="slidenum">
              <a:rPr lang="en-US" smtClean="0"/>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7A41D9-A61A-49E4-BCA9-828CD0BD302A}" type="datetimeFigureOut">
              <a:rPr lang="en-US" smtClean="0"/>
              <a:t>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62D690-42EC-4504-B712-7960D2573BF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7A41D9-A61A-49E4-BCA9-828CD0BD302A}" type="datetimeFigureOut">
              <a:rPr lang="en-US" smtClean="0"/>
              <a:t>12/7/2011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62D690-42EC-4504-B712-7960D2573BF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A37A41D9-A61A-49E4-BCA9-828CD0BD302A}" type="datetimeFigureOut">
              <a:rPr lang="en-US" smtClean="0"/>
              <a:t>12/7/2011</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3262D690-42EC-4504-B712-7960D2573BFA}"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accent2">
                    <a:lumMod val="50000"/>
                  </a:schemeClr>
                </a:solidFill>
              </a:rPr>
              <a:t>Body Paragraph Feedback</a:t>
            </a:r>
            <a:endParaRPr lang="en-US" dirty="0">
              <a:solidFill>
                <a:schemeClr val="accent2">
                  <a:lumMod val="50000"/>
                </a:schemeClr>
              </a:solidFill>
            </a:endParaRPr>
          </a:p>
        </p:txBody>
      </p:sp>
      <p:sp>
        <p:nvSpPr>
          <p:cNvPr id="5" name="Content Placeholder 4"/>
          <p:cNvSpPr>
            <a:spLocks noGrp="1"/>
          </p:cNvSpPr>
          <p:nvPr>
            <p:ph idx="1"/>
          </p:nvPr>
        </p:nvSpPr>
        <p:spPr/>
        <p:txBody>
          <a:bodyPr>
            <a:normAutofit/>
          </a:bodyPr>
          <a:lstStyle/>
          <a:p>
            <a:r>
              <a:rPr lang="en-US" dirty="0">
                <a:solidFill>
                  <a:schemeClr val="accent2">
                    <a:lumMod val="60000"/>
                    <a:lumOff val="40000"/>
                  </a:schemeClr>
                </a:solidFill>
              </a:rPr>
              <a:t>Use slashes to show where the line ends when quoting verse, with a space before and after the slash:</a:t>
            </a:r>
          </a:p>
          <a:p>
            <a:r>
              <a:rPr lang="en-US" i="1" dirty="0">
                <a:solidFill>
                  <a:schemeClr val="tx2">
                    <a:lumMod val="50000"/>
                  </a:schemeClr>
                </a:solidFill>
              </a:rPr>
              <a:t>“Tomorrow and tomorrow and </a:t>
            </a:r>
            <a:r>
              <a:rPr lang="en-US" b="1" i="1" u="sng" dirty="0">
                <a:solidFill>
                  <a:schemeClr val="tx2">
                    <a:lumMod val="50000"/>
                  </a:schemeClr>
                </a:solidFill>
              </a:rPr>
              <a:t>tomorrow / Creeps </a:t>
            </a:r>
            <a:r>
              <a:rPr lang="en-US" i="1" dirty="0">
                <a:solidFill>
                  <a:schemeClr val="tx2">
                    <a:lumMod val="50000"/>
                  </a:schemeClr>
                </a:solidFill>
              </a:rPr>
              <a:t>in this petty pace from day to </a:t>
            </a:r>
            <a:r>
              <a:rPr lang="en-US" b="1" i="1" u="sng" dirty="0">
                <a:solidFill>
                  <a:schemeClr val="tx2">
                    <a:lumMod val="50000"/>
                  </a:schemeClr>
                </a:solidFill>
              </a:rPr>
              <a:t>day / To </a:t>
            </a:r>
            <a:r>
              <a:rPr lang="en-US" i="1" dirty="0">
                <a:solidFill>
                  <a:schemeClr val="tx2">
                    <a:lumMod val="50000"/>
                  </a:schemeClr>
                </a:solidFill>
              </a:rPr>
              <a:t>the last syllable of recorded </a:t>
            </a:r>
            <a:r>
              <a:rPr lang="en-US" b="1" i="1" u="sng" dirty="0">
                <a:solidFill>
                  <a:schemeClr val="tx2">
                    <a:lumMod val="50000"/>
                  </a:schemeClr>
                </a:solidFill>
              </a:rPr>
              <a:t>time, / And</a:t>
            </a:r>
            <a:r>
              <a:rPr lang="en-US" i="1" dirty="0">
                <a:solidFill>
                  <a:schemeClr val="tx2">
                    <a:lumMod val="50000"/>
                  </a:schemeClr>
                </a:solidFill>
              </a:rPr>
              <a:t> all our yesterdays have lighted </a:t>
            </a:r>
            <a:r>
              <a:rPr lang="en-US" b="1" i="1" u="sng" dirty="0">
                <a:solidFill>
                  <a:schemeClr val="tx2">
                    <a:lumMod val="50000"/>
                  </a:schemeClr>
                </a:solidFill>
              </a:rPr>
              <a:t>fools / The </a:t>
            </a:r>
            <a:r>
              <a:rPr lang="en-US" i="1" dirty="0">
                <a:solidFill>
                  <a:schemeClr val="tx2">
                    <a:lumMod val="50000"/>
                  </a:schemeClr>
                </a:solidFill>
              </a:rPr>
              <a:t>way to dusty death” (5. 5. 22-26).</a:t>
            </a:r>
          </a:p>
          <a:p>
            <a:r>
              <a:rPr lang="en-US" dirty="0">
                <a:solidFill>
                  <a:schemeClr val="accent2">
                    <a:lumMod val="60000"/>
                    <a:lumOff val="40000"/>
                  </a:schemeClr>
                </a:solidFill>
              </a:rPr>
              <a:t>No comma before citation/no need to quote end punctuation:</a:t>
            </a:r>
          </a:p>
          <a:p>
            <a:r>
              <a:rPr lang="en-US" i="1" dirty="0">
                <a:solidFill>
                  <a:schemeClr val="tx2">
                    <a:lumMod val="50000"/>
                  </a:schemeClr>
                </a:solidFill>
              </a:rPr>
              <a:t>“Tomorrow and tomorrow and tomorrow / Creeps in this petty pace from day to day / To the last syllable of recorded </a:t>
            </a:r>
            <a:r>
              <a:rPr lang="en-US" b="1" i="1" dirty="0">
                <a:solidFill>
                  <a:schemeClr val="tx2">
                    <a:lumMod val="50000"/>
                  </a:schemeClr>
                </a:solidFill>
              </a:rPr>
              <a:t>time” (5. 5. 22-24).</a:t>
            </a:r>
          </a:p>
          <a:p>
            <a:endParaRPr lang="en-US" dirty="0"/>
          </a:p>
        </p:txBody>
      </p:sp>
    </p:spTree>
    <p:extLst>
      <p:ext uri="{BB962C8B-B14F-4D97-AF65-F5344CB8AC3E}">
        <p14:creationId xmlns:p14="http://schemas.microsoft.com/office/powerpoint/2010/main" val="528396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1000"/>
                                        <p:tgtEl>
                                          <p:spTgt spid="5">
                                            <p:txEl>
                                              <p:pRg st="1" end="1"/>
                                            </p:txEl>
                                          </p:spTgt>
                                        </p:tgtEl>
                                      </p:cBhvr>
                                    </p:animEffect>
                                    <p:anim calcmode="lin" valueType="num">
                                      <p:cBhvr>
                                        <p:cTn id="20"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1000"/>
                                        <p:tgtEl>
                                          <p:spTgt spid="5">
                                            <p:txEl>
                                              <p:pRg st="2" end="2"/>
                                            </p:txEl>
                                          </p:spTgt>
                                        </p:tgtEl>
                                      </p:cBhvr>
                                    </p:animEffect>
                                    <p:anim calcmode="lin" valueType="num">
                                      <p:cBhvr>
                                        <p:cTn id="2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animEffect transition="in" filter="fade">
                                      <p:cBhvr>
                                        <p:cTn id="33" dur="1000"/>
                                        <p:tgtEl>
                                          <p:spTgt spid="5">
                                            <p:txEl>
                                              <p:pRg st="3" end="3"/>
                                            </p:txEl>
                                          </p:spTgt>
                                        </p:tgtEl>
                                      </p:cBhvr>
                                    </p:animEffect>
                                    <p:anim calcmode="lin" valueType="num">
                                      <p:cBhvr>
                                        <p:cTn id="34"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943600"/>
          </a:xfrm>
        </p:spPr>
        <p:txBody>
          <a:bodyPr>
            <a:normAutofit fontScale="92500"/>
          </a:bodyPr>
          <a:lstStyle/>
          <a:p>
            <a:pPr marL="0" indent="0">
              <a:buNone/>
            </a:pPr>
            <a:r>
              <a:rPr lang="en-US" u="sng" dirty="0">
                <a:solidFill>
                  <a:schemeClr val="tx2">
                    <a:lumMod val="90000"/>
                  </a:schemeClr>
                </a:solidFill>
              </a:rPr>
              <a:t>Incorporating quotes</a:t>
            </a:r>
            <a:r>
              <a:rPr lang="en-US" dirty="0">
                <a:solidFill>
                  <a:schemeClr val="tx2">
                    <a:lumMod val="90000"/>
                  </a:schemeClr>
                </a:solidFill>
              </a:rPr>
              <a:t>:</a:t>
            </a:r>
          </a:p>
          <a:p>
            <a:r>
              <a:rPr lang="en-US" dirty="0">
                <a:solidFill>
                  <a:schemeClr val="tx2">
                    <a:lumMod val="90000"/>
                  </a:schemeClr>
                </a:solidFill>
              </a:rPr>
              <a:t>If you set up a quote with a complete sentence, use a colon:</a:t>
            </a:r>
          </a:p>
          <a:p>
            <a:pPr marL="0" indent="0">
              <a:buNone/>
            </a:pPr>
            <a:r>
              <a:rPr lang="en-US" i="1" dirty="0">
                <a:solidFill>
                  <a:schemeClr val="accent5">
                    <a:lumMod val="50000"/>
                  </a:schemeClr>
                </a:solidFill>
              </a:rPr>
              <a:t>Macbeth expresses his anticipation in an </a:t>
            </a:r>
            <a:r>
              <a:rPr lang="en-US" b="1" i="1" u="sng" dirty="0">
                <a:solidFill>
                  <a:schemeClr val="accent5">
                    <a:lumMod val="50000"/>
                  </a:schemeClr>
                </a:solidFill>
              </a:rPr>
              <a:t>aside: </a:t>
            </a:r>
            <a:r>
              <a:rPr lang="en-US" i="1" dirty="0">
                <a:solidFill>
                  <a:schemeClr val="accent5">
                    <a:lumMod val="50000"/>
                  </a:schemeClr>
                </a:solidFill>
              </a:rPr>
              <a:t>“</a:t>
            </a:r>
            <a:r>
              <a:rPr lang="en-US" i="1" dirty="0" err="1">
                <a:solidFill>
                  <a:schemeClr val="accent5">
                    <a:lumMod val="50000"/>
                  </a:schemeClr>
                </a:solidFill>
              </a:rPr>
              <a:t>Glamis</a:t>
            </a:r>
            <a:r>
              <a:rPr lang="en-US" i="1" dirty="0">
                <a:solidFill>
                  <a:schemeClr val="accent5">
                    <a:lumMod val="50000"/>
                  </a:schemeClr>
                </a:solidFill>
              </a:rPr>
              <a:t> and thane of Cawdor! / The greatest is behind” (1. 3. 126-127).</a:t>
            </a:r>
          </a:p>
          <a:p>
            <a:r>
              <a:rPr lang="en-US" dirty="0">
                <a:solidFill>
                  <a:schemeClr val="tx2">
                    <a:lumMod val="90000"/>
                  </a:schemeClr>
                </a:solidFill>
              </a:rPr>
              <a:t>Otherwise blend into your own sentence. However, you still want to maintain the grammatical integrity of your sentence:</a:t>
            </a:r>
          </a:p>
          <a:p>
            <a:pPr marL="0" indent="0">
              <a:buNone/>
            </a:pPr>
            <a:r>
              <a:rPr lang="en-US" i="1" dirty="0">
                <a:solidFill>
                  <a:schemeClr val="accent5">
                    <a:lumMod val="50000"/>
                  </a:schemeClr>
                </a:solidFill>
              </a:rPr>
              <a:t>“The Captain states, speaking about Macbeth, “Till he </a:t>
            </a:r>
            <a:r>
              <a:rPr lang="en-US" i="1" dirty="0" err="1">
                <a:solidFill>
                  <a:schemeClr val="accent5">
                    <a:lumMod val="50000"/>
                  </a:schemeClr>
                </a:solidFill>
              </a:rPr>
              <a:t>unseamed</a:t>
            </a:r>
            <a:r>
              <a:rPr lang="en-US" i="1" dirty="0">
                <a:solidFill>
                  <a:schemeClr val="accent5">
                    <a:lumMod val="50000"/>
                  </a:schemeClr>
                </a:solidFill>
              </a:rPr>
              <a:t> him from the nave to </a:t>
            </a:r>
            <a:r>
              <a:rPr lang="en-US" i="1" dirty="0" err="1">
                <a:solidFill>
                  <a:schemeClr val="accent5">
                    <a:lumMod val="50000"/>
                  </a:schemeClr>
                </a:solidFill>
              </a:rPr>
              <a:t>th</a:t>
            </a:r>
            <a:r>
              <a:rPr lang="en-US" i="1" dirty="0">
                <a:solidFill>
                  <a:schemeClr val="accent5">
                    <a:lumMod val="50000"/>
                  </a:schemeClr>
                </a:solidFill>
              </a:rPr>
              <a:t>’ chops, / And fixed his head upon our battlements” (1. 2. 24-25).</a:t>
            </a:r>
          </a:p>
          <a:p>
            <a:pPr marL="0" indent="0">
              <a:buNone/>
            </a:pPr>
            <a:r>
              <a:rPr lang="en-US" i="1" dirty="0">
                <a:solidFill>
                  <a:schemeClr val="accent5">
                    <a:lumMod val="60000"/>
                    <a:lumOff val="40000"/>
                  </a:schemeClr>
                </a:solidFill>
              </a:rPr>
              <a:t>“The Captain states, speaking about </a:t>
            </a:r>
            <a:r>
              <a:rPr lang="en-US" i="1" dirty="0" smtClean="0">
                <a:solidFill>
                  <a:schemeClr val="accent5">
                    <a:lumMod val="60000"/>
                    <a:lumOff val="40000"/>
                  </a:schemeClr>
                </a:solidFill>
              </a:rPr>
              <a:t>Macbeth, </a:t>
            </a:r>
            <a:r>
              <a:rPr lang="en-US" b="1" i="1" u="sng" dirty="0" smtClean="0">
                <a:solidFill>
                  <a:schemeClr val="accent5">
                    <a:lumMod val="60000"/>
                    <a:lumOff val="40000"/>
                  </a:schemeClr>
                </a:solidFill>
              </a:rPr>
              <a:t>that “he </a:t>
            </a:r>
            <a:r>
              <a:rPr lang="en-US" i="1" dirty="0" err="1">
                <a:solidFill>
                  <a:schemeClr val="accent5">
                    <a:lumMod val="60000"/>
                    <a:lumOff val="40000"/>
                  </a:schemeClr>
                </a:solidFill>
              </a:rPr>
              <a:t>unseamed</a:t>
            </a:r>
            <a:r>
              <a:rPr lang="en-US" i="1" dirty="0">
                <a:solidFill>
                  <a:schemeClr val="accent5">
                    <a:lumMod val="60000"/>
                    <a:lumOff val="40000"/>
                  </a:schemeClr>
                </a:solidFill>
              </a:rPr>
              <a:t> him from the nave to </a:t>
            </a:r>
            <a:r>
              <a:rPr lang="en-US" i="1" dirty="0" err="1">
                <a:solidFill>
                  <a:schemeClr val="accent5">
                    <a:lumMod val="60000"/>
                    <a:lumOff val="40000"/>
                  </a:schemeClr>
                </a:solidFill>
              </a:rPr>
              <a:t>th</a:t>
            </a:r>
            <a:r>
              <a:rPr lang="en-US" i="1" dirty="0">
                <a:solidFill>
                  <a:schemeClr val="accent5">
                    <a:lumMod val="60000"/>
                    <a:lumOff val="40000"/>
                  </a:schemeClr>
                </a:solidFill>
              </a:rPr>
              <a:t>’ chops, / And fixed his head upon our battlements” (1. 2. 24-25).</a:t>
            </a:r>
          </a:p>
          <a:p>
            <a:pPr marL="0" indent="0">
              <a:buNone/>
            </a:pPr>
            <a:r>
              <a:rPr lang="en-US" i="1" dirty="0" smtClean="0">
                <a:solidFill>
                  <a:schemeClr val="accent5">
                    <a:lumMod val="50000"/>
                  </a:schemeClr>
                </a:solidFill>
              </a:rPr>
              <a:t>It </a:t>
            </a:r>
            <a:r>
              <a:rPr lang="en-US" i="1" dirty="0">
                <a:solidFill>
                  <a:schemeClr val="accent5">
                    <a:lumMod val="50000"/>
                  </a:schemeClr>
                </a:solidFill>
              </a:rPr>
              <a:t>is not until later that Macbeth decides that he is “settled and bend up / Each corporal agent to this terrible feat” (1. 7. 92-93</a:t>
            </a:r>
            <a:r>
              <a:rPr lang="en-US" i="1" dirty="0" smtClean="0">
                <a:solidFill>
                  <a:schemeClr val="accent5">
                    <a:lumMod val="50000"/>
                  </a:schemeClr>
                </a:solidFill>
              </a:rPr>
              <a:t>).</a:t>
            </a:r>
          </a:p>
          <a:p>
            <a:pPr marL="0" indent="0">
              <a:buNone/>
            </a:pPr>
            <a:r>
              <a:rPr lang="en-US" i="1" dirty="0">
                <a:solidFill>
                  <a:schemeClr val="accent5">
                    <a:lumMod val="60000"/>
                    <a:lumOff val="40000"/>
                  </a:schemeClr>
                </a:solidFill>
              </a:rPr>
              <a:t>It is not until later that Macbeth decides that he is “settled and </a:t>
            </a:r>
            <a:r>
              <a:rPr lang="en-US" b="1" i="1" u="sng" dirty="0" smtClean="0">
                <a:solidFill>
                  <a:schemeClr val="accent5">
                    <a:lumMod val="60000"/>
                    <a:lumOff val="40000"/>
                  </a:schemeClr>
                </a:solidFill>
              </a:rPr>
              <a:t>bend[s] </a:t>
            </a:r>
            <a:r>
              <a:rPr lang="en-US" i="1" dirty="0" smtClean="0">
                <a:solidFill>
                  <a:schemeClr val="accent5">
                    <a:lumMod val="60000"/>
                    <a:lumOff val="40000"/>
                  </a:schemeClr>
                </a:solidFill>
              </a:rPr>
              <a:t>up </a:t>
            </a:r>
            <a:r>
              <a:rPr lang="en-US" i="1" dirty="0">
                <a:solidFill>
                  <a:schemeClr val="accent5">
                    <a:lumMod val="60000"/>
                    <a:lumOff val="40000"/>
                  </a:schemeClr>
                </a:solidFill>
              </a:rPr>
              <a:t>/ Each corporal agent to this terrible feat” (1. 7. 92-93).</a:t>
            </a:r>
          </a:p>
          <a:p>
            <a:endParaRPr lang="en-US" dirty="0" smtClean="0">
              <a:solidFill>
                <a:schemeClr val="tx2">
                  <a:lumMod val="90000"/>
                </a:schemeClr>
              </a:solidFill>
            </a:endParaRPr>
          </a:p>
          <a:p>
            <a:endParaRPr lang="en-US" dirty="0">
              <a:solidFill>
                <a:schemeClr val="tx2">
                  <a:lumMod val="90000"/>
                </a:schemeClr>
              </a:solidFill>
            </a:endParaRPr>
          </a:p>
          <a:p>
            <a:endParaRPr lang="en-US" dirty="0">
              <a:solidFill>
                <a:schemeClr val="tx2">
                  <a:lumMod val="90000"/>
                </a:schemeClr>
              </a:solidFill>
            </a:endParaRPr>
          </a:p>
        </p:txBody>
      </p:sp>
    </p:spTree>
    <p:extLst>
      <p:ext uri="{BB962C8B-B14F-4D97-AF65-F5344CB8AC3E}">
        <p14:creationId xmlns:p14="http://schemas.microsoft.com/office/powerpoint/2010/main" val="3450771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r>
              <a:rPr lang="en-US" dirty="0">
                <a:solidFill>
                  <a:schemeClr val="accent1"/>
                </a:solidFill>
              </a:rPr>
              <a:t>Give context before the quote, so that when you introduce the textual evidence, it is clear how the evidence will support the argument. </a:t>
            </a:r>
          </a:p>
          <a:p>
            <a:r>
              <a:rPr lang="en-US" i="1" dirty="0">
                <a:solidFill>
                  <a:schemeClr val="tx1"/>
                </a:solidFill>
              </a:rPr>
              <a:t>Macbeth does not inspire pity in the audience. He makes his own decision to commit atrocities, such as killing his loyal friend Banquo, and is hardly relatable to any audience or reader. This is shown when Macbeth says, “There’s comfort yet; they are assailable. / Then be thou jocund. Ere the bat hath flown /  His cloistered flight, ere to black Hecate’s summons, / The shard-boned beetle with his drowsy hums / Hath rung night’s yawning peal, there shall be done / A deed of dreadful note” ( 3. 2. 41-46).</a:t>
            </a:r>
          </a:p>
          <a:p>
            <a:endParaRPr lang="en-US" dirty="0"/>
          </a:p>
        </p:txBody>
      </p:sp>
    </p:spTree>
    <p:extLst>
      <p:ext uri="{BB962C8B-B14F-4D97-AF65-F5344CB8AC3E}">
        <p14:creationId xmlns:p14="http://schemas.microsoft.com/office/powerpoint/2010/main" val="401450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i="1" dirty="0">
                <a:solidFill>
                  <a:schemeClr val="tx1"/>
                </a:solidFill>
              </a:rPr>
              <a:t>Macbeth does not inspire pity in the audience. He makes his own decisions to commit atrocities, and is hardly sympathetic to the audience. </a:t>
            </a:r>
            <a:r>
              <a:rPr lang="en-US" b="1" i="1" u="sng" dirty="0">
                <a:solidFill>
                  <a:schemeClr val="tx1"/>
                </a:solidFill>
              </a:rPr>
              <a:t>His penchant for merciless violence </a:t>
            </a:r>
            <a:r>
              <a:rPr lang="en-US" i="1" dirty="0">
                <a:solidFill>
                  <a:schemeClr val="tx1"/>
                </a:solidFill>
              </a:rPr>
              <a:t>is demonstrated </a:t>
            </a:r>
            <a:r>
              <a:rPr lang="en-US" b="1" i="1" u="sng" dirty="0">
                <a:solidFill>
                  <a:schemeClr val="tx1"/>
                </a:solidFill>
              </a:rPr>
              <a:t>when he hints to his wife that he will have his loyal friend Banquo and Banquo's son </a:t>
            </a:r>
            <a:r>
              <a:rPr lang="en-US" b="1" i="1" u="sng" dirty="0" err="1">
                <a:solidFill>
                  <a:schemeClr val="tx1"/>
                </a:solidFill>
              </a:rPr>
              <a:t>Fleance</a:t>
            </a:r>
            <a:r>
              <a:rPr lang="en-US" b="1" i="1" u="sng" dirty="0">
                <a:solidFill>
                  <a:schemeClr val="tx1"/>
                </a:solidFill>
              </a:rPr>
              <a:t> killed: </a:t>
            </a:r>
            <a:r>
              <a:rPr lang="en-US" i="1" dirty="0">
                <a:solidFill>
                  <a:schemeClr val="tx1"/>
                </a:solidFill>
              </a:rPr>
              <a:t>"There’s comfort yet; they are assailable. / Then be thou jocund. Ere the bat hath flown /  His cloistered flight, ere to black Hecate’s summons, / The shard-boned beetle with his drowsy hums / Hath rung night’s yawning peal, there shall be done / A deed of dreadful note” ( 3. 2. 41-46).</a:t>
            </a:r>
          </a:p>
          <a:p>
            <a:endParaRPr lang="en-US" dirty="0"/>
          </a:p>
        </p:txBody>
      </p:sp>
    </p:spTree>
    <p:extLst>
      <p:ext uri="{BB962C8B-B14F-4D97-AF65-F5344CB8AC3E}">
        <p14:creationId xmlns:p14="http://schemas.microsoft.com/office/powerpoint/2010/main" val="62651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173</TotalTime>
  <Words>571</Words>
  <Application>Microsoft Office PowerPoint</Application>
  <PresentationFormat>On-screen Show (4:3)</PresentationFormat>
  <Paragraphs>17</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Thatch</vt:lpstr>
      <vt:lpstr>Body Paragraph Feedback</vt:lpstr>
      <vt:lpstr>PowerPoint Presentation</vt:lpstr>
      <vt:lpstr>PowerPoint Presentation</vt:lpstr>
      <vt:lpstr>PowerPoint Presentation</vt:lpstr>
    </vt:vector>
  </TitlesOfParts>
  <Company>mbusd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Body Paragraph Feedback</dc:title>
  <dc:creator>Zamira Skalkottas</dc:creator>
  <cp:lastModifiedBy>Zamira Skalkottas</cp:lastModifiedBy>
  <cp:revision>20</cp:revision>
  <dcterms:created xsi:type="dcterms:W3CDTF">2011-12-06T16:26:02Z</dcterms:created>
  <dcterms:modified xsi:type="dcterms:W3CDTF">2011-12-07T21:33:10Z</dcterms:modified>
</cp:coreProperties>
</file>