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6" r:id="rId4"/>
    <p:sldId id="260" r:id="rId5"/>
    <p:sldId id="261" r:id="rId6"/>
    <p:sldId id="262" r:id="rId7"/>
    <p:sldId id="25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E9420B-CCEE-4FAC-965B-F36A75BD53A4}" type="datetimeFigureOut">
              <a:rPr lang="en-US" smtClean="0"/>
              <a:pPr/>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15432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9420B-CCEE-4FAC-965B-F36A75BD53A4}" type="datetimeFigureOut">
              <a:rPr lang="en-US" smtClean="0"/>
              <a:pPr/>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276991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9420B-CCEE-4FAC-965B-F36A75BD53A4}" type="datetimeFigureOut">
              <a:rPr lang="en-US" smtClean="0"/>
              <a:pPr/>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204167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9420B-CCEE-4FAC-965B-F36A75BD53A4}" type="datetimeFigureOut">
              <a:rPr lang="en-US" smtClean="0"/>
              <a:pPr/>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61160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E9420B-CCEE-4FAC-965B-F36A75BD53A4}" type="datetimeFigureOut">
              <a:rPr lang="en-US" smtClean="0"/>
              <a:pPr/>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200304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E9420B-CCEE-4FAC-965B-F36A75BD53A4}" type="datetimeFigureOut">
              <a:rPr lang="en-US" smtClean="0"/>
              <a:pPr/>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305268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E9420B-CCEE-4FAC-965B-F36A75BD53A4}" type="datetimeFigureOut">
              <a:rPr lang="en-US" smtClean="0"/>
              <a:pPr/>
              <a:t>3/10/2013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422541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E9420B-CCEE-4FAC-965B-F36A75BD53A4}" type="datetimeFigureOut">
              <a:rPr lang="en-US" smtClean="0"/>
              <a:pPr/>
              <a:t>3/10/2013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59512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420B-CCEE-4FAC-965B-F36A75BD53A4}" type="datetimeFigureOut">
              <a:rPr lang="en-US" smtClean="0"/>
              <a:pPr/>
              <a:t>3/10/2013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410722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9420B-CCEE-4FAC-965B-F36A75BD53A4}" type="datetimeFigureOut">
              <a:rPr lang="en-US" smtClean="0"/>
              <a:pPr/>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71959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9420B-CCEE-4FAC-965B-F36A75BD53A4}" type="datetimeFigureOut">
              <a:rPr lang="en-US" smtClean="0"/>
              <a:pPr/>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374354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420B-CCEE-4FAC-965B-F36A75BD53A4}" type="datetimeFigureOut">
              <a:rPr lang="en-US" smtClean="0"/>
              <a:pPr/>
              <a:t>3/10/2013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DC246-5337-44CF-AC9B-690BC520522E}" type="slidenum">
              <a:rPr lang="en-US" smtClean="0"/>
              <a:pPr/>
              <a:t>‹#›</a:t>
            </a:fld>
            <a:endParaRPr lang="en-US"/>
          </a:p>
        </p:txBody>
      </p:sp>
    </p:spTree>
    <p:extLst>
      <p:ext uri="{BB962C8B-B14F-4D97-AF65-F5344CB8AC3E}">
        <p14:creationId xmlns:p14="http://schemas.microsoft.com/office/powerpoint/2010/main" xmlns="" val="140574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Teaching\Others\World History\Cold War\Nagasakibomb.jpg"/>
          <p:cNvPicPr>
            <a:picLocks noChangeAspect="1" noChangeArrowheads="1"/>
          </p:cNvPicPr>
          <p:nvPr/>
        </p:nvPicPr>
        <p:blipFill>
          <a:blip r:embed="rId2" cstate="print"/>
          <a:srcRect/>
          <a:stretch>
            <a:fillRect/>
          </a:stretch>
        </p:blipFill>
        <p:spPr bwMode="auto">
          <a:xfrm>
            <a:off x="152400" y="152400"/>
            <a:ext cx="4476750" cy="6086475"/>
          </a:xfrm>
          <a:prstGeom prst="rect">
            <a:avLst/>
          </a:prstGeom>
          <a:noFill/>
        </p:spPr>
      </p:pic>
      <p:sp>
        <p:nvSpPr>
          <p:cNvPr id="6" name="Rectangle 5"/>
          <p:cNvSpPr/>
          <p:nvPr/>
        </p:nvSpPr>
        <p:spPr>
          <a:xfrm>
            <a:off x="5334000" y="4343400"/>
            <a:ext cx="3810000" cy="2031325"/>
          </a:xfrm>
          <a:prstGeom prst="rect">
            <a:avLst/>
          </a:prstGeom>
        </p:spPr>
        <p:txBody>
          <a:bodyPr wrap="square">
            <a:spAutoFit/>
          </a:bodyPr>
          <a:lstStyle/>
          <a:p>
            <a:r>
              <a:rPr lang="en-US" dirty="0" smtClean="0"/>
              <a:t/>
            </a:r>
            <a:br>
              <a:rPr lang="en-US" dirty="0" smtClean="0"/>
            </a:br>
            <a:r>
              <a:rPr lang="en-US" dirty="0" smtClean="0"/>
              <a:t>“The </a:t>
            </a:r>
            <a:r>
              <a:rPr lang="en-US" dirty="0" smtClean="0"/>
              <a:t>atomic bomb made the prospect of future war unendurable. It has led us up those last few steps to the mountain pass; and beyond there is a different country</a:t>
            </a:r>
            <a:r>
              <a:rPr lang="en-US" dirty="0" smtClean="0"/>
              <a:t>.”</a:t>
            </a:r>
            <a:r>
              <a:rPr lang="en-US" dirty="0" smtClean="0"/>
              <a:t/>
            </a:r>
            <a:br>
              <a:rPr lang="en-US" dirty="0" smtClean="0"/>
            </a:br>
            <a:r>
              <a:rPr lang="en-US" dirty="0" smtClean="0"/>
              <a:t>- J</a:t>
            </a:r>
            <a:r>
              <a:rPr lang="en-US" dirty="0" smtClean="0"/>
              <a:t>. Robert Oppenheimer </a:t>
            </a:r>
            <a:endParaRPr lang="en-US" dirty="0"/>
          </a:p>
        </p:txBody>
      </p:sp>
      <p:sp>
        <p:nvSpPr>
          <p:cNvPr id="7" name="Rectangle 6"/>
          <p:cNvSpPr/>
          <p:nvPr/>
        </p:nvSpPr>
        <p:spPr>
          <a:xfrm>
            <a:off x="5638800" y="2362200"/>
            <a:ext cx="2514600" cy="1200329"/>
          </a:xfrm>
          <a:prstGeom prst="rect">
            <a:avLst/>
          </a:prstGeom>
        </p:spPr>
        <p:txBody>
          <a:bodyPr wrap="square">
            <a:spAutoFit/>
          </a:bodyPr>
          <a:lstStyle/>
          <a:p>
            <a:r>
              <a:rPr lang="en-US" dirty="0" smtClean="0"/>
              <a:t>I am become death, the destroyer of worlds.</a:t>
            </a:r>
            <a:br>
              <a:rPr lang="en-US" dirty="0" smtClean="0"/>
            </a:br>
            <a:r>
              <a:rPr lang="en-US" dirty="0" smtClean="0"/>
              <a:t>-J</a:t>
            </a:r>
            <a:r>
              <a:rPr lang="en-US" dirty="0" smtClean="0"/>
              <a:t>. Robert Oppenheimer </a:t>
            </a:r>
            <a:br>
              <a:rPr lang="en-US" dirty="0" smtClean="0"/>
            </a:br>
            <a:endParaRPr lang="en-US" dirty="0"/>
          </a:p>
        </p:txBody>
      </p:sp>
      <p:sp>
        <p:nvSpPr>
          <p:cNvPr id="8" name="Title 7"/>
          <p:cNvSpPr>
            <a:spLocks noGrp="1"/>
          </p:cNvSpPr>
          <p:nvPr>
            <p:ph type="title"/>
          </p:nvPr>
        </p:nvSpPr>
        <p:spPr>
          <a:xfrm>
            <a:off x="4876800" y="274638"/>
            <a:ext cx="4267200" cy="1143000"/>
          </a:xfrm>
        </p:spPr>
        <p:txBody>
          <a:bodyPr>
            <a:normAutofit fontScale="90000"/>
          </a:bodyPr>
          <a:lstStyle/>
          <a:p>
            <a:pPr algn="l"/>
            <a:r>
              <a:rPr lang="en-US" sz="3800" dirty="0" smtClean="0">
                <a:latin typeface="Arial Black" pitchFamily="34" charset="0"/>
              </a:rPr>
              <a:t>What did we do?</a:t>
            </a:r>
            <a:endParaRPr lang="en-US" sz="3800" dirty="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effectLst>
                  <a:outerShdw blurRad="38100" dist="38100" dir="2700000" algn="tl">
                    <a:srgbClr val="000000">
                      <a:alpha val="43137"/>
                    </a:srgbClr>
                  </a:outerShdw>
                </a:effectLst>
              </a:rPr>
              <a:t>What other options did the U.S. have to end the war?</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4525963"/>
          </a:xfrm>
        </p:spPr>
        <p:txBody>
          <a:bodyPr>
            <a:normAutofit fontScale="85000" lnSpcReduction="10000"/>
          </a:bodyPr>
          <a:lstStyle/>
          <a:p>
            <a:pPr marL="514350" indent="-514350">
              <a:buAutoNum type="arabicParenR"/>
            </a:pPr>
            <a:r>
              <a:rPr lang="en-US" u="sng" dirty="0" smtClean="0"/>
              <a:t>More diplomatic attempts:</a:t>
            </a:r>
            <a:r>
              <a:rPr lang="en-US" dirty="0" smtClean="0"/>
              <a:t> continue waiting for peace talks</a:t>
            </a:r>
            <a:endParaRPr lang="en-US" u="sng" dirty="0" smtClean="0"/>
          </a:p>
          <a:p>
            <a:pPr marL="514350" indent="-514350">
              <a:buAutoNum type="arabicParenR"/>
            </a:pPr>
            <a:r>
              <a:rPr lang="en-US" u="sng" dirty="0" smtClean="0"/>
              <a:t>Blockade</a:t>
            </a:r>
            <a:r>
              <a:rPr lang="en-US" dirty="0" smtClean="0"/>
              <a:t>: stop supplies like oil from getting to Japan, was already successful but could leave resentment, humiliation or starving Japanese</a:t>
            </a:r>
          </a:p>
          <a:p>
            <a:pPr marL="514350" indent="-514350">
              <a:buAutoNum type="arabicParenR"/>
            </a:pPr>
            <a:r>
              <a:rPr lang="en-US" u="sng" dirty="0" smtClean="0"/>
              <a:t>Land invasion</a:t>
            </a:r>
            <a:r>
              <a:rPr lang="en-US" dirty="0" smtClean="0"/>
              <a:t>: firebombing was devastating already, would have had to destroy entire country to end the war, more U.S. lives lost too.</a:t>
            </a:r>
          </a:p>
          <a:p>
            <a:pPr marL="514350" indent="-514350">
              <a:buAutoNum type="arabicParenR"/>
            </a:pPr>
            <a:r>
              <a:rPr lang="en-US" u="sng" dirty="0" smtClean="0"/>
              <a:t>Demo the bomb:</a:t>
            </a:r>
            <a:r>
              <a:rPr lang="en-US" dirty="0" smtClean="0"/>
              <a:t> shock and surprise would be lost, evacuation could happen if warned</a:t>
            </a:r>
            <a:endParaRPr lang="en-US" u="sng" dirty="0" smtClean="0"/>
          </a:p>
          <a:p>
            <a:pPr marL="514350" indent="-514350">
              <a:buAutoNum type="arabicParenR"/>
            </a:pPr>
            <a:r>
              <a:rPr lang="en-US" u="sng" dirty="0" smtClean="0"/>
              <a:t>Atomic Bomb: </a:t>
            </a:r>
            <a:r>
              <a:rPr lang="en-US" dirty="0" smtClean="0"/>
              <a:t>most shock and impression without a warning</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069456"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891145" y="1905000"/>
            <a:ext cx="381000" cy="369332"/>
          </a:xfrm>
          <a:prstGeom prst="rect">
            <a:avLst/>
          </a:prstGeom>
          <a:solidFill>
            <a:schemeClr val="bg1"/>
          </a:solidFill>
        </p:spPr>
        <p:txBody>
          <a:bodyPr wrap="square" rtlCol="0">
            <a:spAutoFit/>
          </a:bodyPr>
          <a:lstStyle/>
          <a:p>
            <a:r>
              <a:rPr lang="en-US" dirty="0" smtClean="0"/>
              <a:t>1 </a:t>
            </a:r>
            <a:endParaRPr lang="en-US" dirty="0"/>
          </a:p>
        </p:txBody>
      </p:sp>
      <p:sp>
        <p:nvSpPr>
          <p:cNvPr id="6" name="TextBox 5"/>
          <p:cNvSpPr txBox="1"/>
          <p:nvPr/>
        </p:nvSpPr>
        <p:spPr>
          <a:xfrm>
            <a:off x="2556164" y="1905000"/>
            <a:ext cx="685800" cy="369332"/>
          </a:xfrm>
          <a:prstGeom prst="rect">
            <a:avLst/>
          </a:prstGeom>
          <a:solidFill>
            <a:schemeClr val="bg1"/>
          </a:solidFill>
        </p:spPr>
        <p:txBody>
          <a:bodyPr wrap="square" rtlCol="0">
            <a:spAutoFit/>
          </a:bodyPr>
          <a:lstStyle/>
          <a:p>
            <a:r>
              <a:rPr lang="en-US" dirty="0" smtClean="0"/>
              <a:t>1.75</a:t>
            </a:r>
            <a:endParaRPr lang="en-US" dirty="0"/>
          </a:p>
        </p:txBody>
      </p:sp>
      <p:sp>
        <p:nvSpPr>
          <p:cNvPr id="7" name="TextBox 6"/>
          <p:cNvSpPr txBox="1"/>
          <p:nvPr/>
        </p:nvSpPr>
        <p:spPr>
          <a:xfrm>
            <a:off x="3352800" y="1905000"/>
            <a:ext cx="685800" cy="369332"/>
          </a:xfrm>
          <a:prstGeom prst="rect">
            <a:avLst/>
          </a:prstGeom>
          <a:solidFill>
            <a:schemeClr val="bg1"/>
          </a:solidFill>
        </p:spPr>
        <p:txBody>
          <a:bodyPr wrap="square" rtlCol="0">
            <a:spAutoFit/>
          </a:bodyPr>
          <a:lstStyle/>
          <a:p>
            <a:r>
              <a:rPr lang="en-US" dirty="0" smtClean="0"/>
              <a:t>2.5</a:t>
            </a:r>
            <a:endParaRPr lang="en-US" dirty="0"/>
          </a:p>
        </p:txBody>
      </p:sp>
      <p:sp>
        <p:nvSpPr>
          <p:cNvPr id="8" name="TextBox 7"/>
          <p:cNvSpPr txBox="1"/>
          <p:nvPr/>
        </p:nvSpPr>
        <p:spPr>
          <a:xfrm>
            <a:off x="4371109" y="1905000"/>
            <a:ext cx="609600" cy="369332"/>
          </a:xfrm>
          <a:prstGeom prst="rect">
            <a:avLst/>
          </a:prstGeom>
          <a:solidFill>
            <a:schemeClr val="bg1"/>
          </a:solidFill>
        </p:spPr>
        <p:txBody>
          <a:bodyPr wrap="square" rtlCol="0">
            <a:spAutoFit/>
          </a:bodyPr>
          <a:lstStyle/>
          <a:p>
            <a:r>
              <a:rPr lang="en-US" dirty="0" smtClean="0"/>
              <a:t>3 </a:t>
            </a:r>
            <a:endParaRPr lang="en-US" dirty="0"/>
          </a:p>
        </p:txBody>
      </p:sp>
      <p:sp>
        <p:nvSpPr>
          <p:cNvPr id="9" name="TextBox 8"/>
          <p:cNvSpPr txBox="1"/>
          <p:nvPr/>
        </p:nvSpPr>
        <p:spPr>
          <a:xfrm>
            <a:off x="8444344" y="1905000"/>
            <a:ext cx="699655" cy="369332"/>
          </a:xfrm>
          <a:prstGeom prst="rect">
            <a:avLst/>
          </a:prstGeom>
          <a:solidFill>
            <a:schemeClr val="bg1"/>
          </a:solidFill>
        </p:spPr>
        <p:txBody>
          <a:bodyPr wrap="square" rtlCol="0">
            <a:spAutoFit/>
          </a:bodyPr>
          <a:lstStyle/>
          <a:p>
            <a:r>
              <a:rPr lang="en-US" dirty="0" smtClean="0"/>
              <a:t>3.4</a:t>
            </a:r>
            <a:endParaRPr lang="en-US" dirty="0"/>
          </a:p>
        </p:txBody>
      </p:sp>
      <p:sp>
        <p:nvSpPr>
          <p:cNvPr id="11" name="TextBox 10"/>
          <p:cNvSpPr txBox="1"/>
          <p:nvPr/>
        </p:nvSpPr>
        <p:spPr>
          <a:xfrm>
            <a:off x="8444344" y="2514600"/>
            <a:ext cx="699656" cy="369332"/>
          </a:xfrm>
          <a:prstGeom prst="rect">
            <a:avLst/>
          </a:prstGeom>
          <a:solidFill>
            <a:schemeClr val="bg1"/>
          </a:solidFill>
        </p:spPr>
        <p:txBody>
          <a:bodyPr wrap="square" rtlCol="0">
            <a:spAutoFit/>
          </a:bodyPr>
          <a:lstStyle/>
          <a:p>
            <a:r>
              <a:rPr lang="en-US" dirty="0" smtClean="0"/>
              <a:t>Miles</a:t>
            </a:r>
            <a:endParaRPr lang="en-US" dirty="0"/>
          </a:p>
        </p:txBody>
      </p:sp>
      <p:sp>
        <p:nvSpPr>
          <p:cNvPr id="12" name="Rectangular Callout 11"/>
          <p:cNvSpPr/>
          <p:nvPr/>
        </p:nvSpPr>
        <p:spPr>
          <a:xfrm>
            <a:off x="0" y="53048"/>
            <a:ext cx="1295400" cy="2069068"/>
          </a:xfrm>
          <a:prstGeom prst="wedgeRectCallout">
            <a:avLst>
              <a:gd name="adj1" fmla="val 7388"/>
              <a:gd name="adj2" fmla="val 698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Everything is vaporized, 98% fatalities, wind 320 mph</a:t>
            </a:r>
            <a:endParaRPr lang="en-US" sz="1600" b="1" dirty="0">
              <a:solidFill>
                <a:schemeClr val="tx1"/>
              </a:solidFill>
            </a:endParaRPr>
          </a:p>
        </p:txBody>
      </p:sp>
      <p:sp>
        <p:nvSpPr>
          <p:cNvPr id="13" name="Rectangular Callout 12"/>
          <p:cNvSpPr/>
          <p:nvPr/>
        </p:nvSpPr>
        <p:spPr>
          <a:xfrm>
            <a:off x="1447800" y="-27709"/>
            <a:ext cx="1451264" cy="1851952"/>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Total destruction above ground, 90% fatalities, wind 290 mph</a:t>
            </a:r>
            <a:endParaRPr lang="en-US" sz="1600" b="1" dirty="0">
              <a:solidFill>
                <a:schemeClr val="tx1"/>
              </a:solidFill>
            </a:endParaRPr>
          </a:p>
        </p:txBody>
      </p:sp>
      <p:sp>
        <p:nvSpPr>
          <p:cNvPr id="15" name="Rectangular Callout 14"/>
          <p:cNvSpPr/>
          <p:nvPr/>
        </p:nvSpPr>
        <p:spPr>
          <a:xfrm>
            <a:off x="1295400" y="2699266"/>
            <a:ext cx="2057400" cy="2101334"/>
          </a:xfrm>
          <a:prstGeom prst="wedgeRectCallout">
            <a:avLst>
              <a:gd name="adj1" fmla="val 33105"/>
              <a:gd name="adj2" fmla="val -6852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Severe blast damage, buildings, highway bridges collapse, rivers flow opposite, 65% fatalities, 30% injured, wind 260 mph</a:t>
            </a:r>
            <a:endParaRPr lang="en-US" b="1" dirty="0">
              <a:solidFill>
                <a:schemeClr val="tx1"/>
              </a:solidFill>
            </a:endParaRPr>
          </a:p>
        </p:txBody>
      </p:sp>
      <p:sp>
        <p:nvSpPr>
          <p:cNvPr id="16" name="Rectangular Callout 15"/>
          <p:cNvSpPr/>
          <p:nvPr/>
        </p:nvSpPr>
        <p:spPr>
          <a:xfrm>
            <a:off x="3048000" y="62345"/>
            <a:ext cx="1828799" cy="1671843"/>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Severe heat damage, everything flammable burns, suffocation due to fires, 50% fatalities, 45% injured, wind 140 mph</a:t>
            </a:r>
            <a:endParaRPr lang="en-US" sz="1400" b="1" dirty="0">
              <a:solidFill>
                <a:schemeClr val="tx1"/>
              </a:solidFill>
            </a:endParaRPr>
          </a:p>
        </p:txBody>
      </p:sp>
      <p:sp>
        <p:nvSpPr>
          <p:cNvPr id="17" name="Rectangular Callout 16"/>
          <p:cNvSpPr/>
          <p:nvPr/>
        </p:nvSpPr>
        <p:spPr>
          <a:xfrm>
            <a:off x="4675909" y="2274332"/>
            <a:ext cx="2105891" cy="2526268"/>
          </a:xfrm>
          <a:prstGeom prst="wedgeRectCallout">
            <a:avLst>
              <a:gd name="adj1" fmla="val -59295"/>
              <a:gd name="adj2" fmla="val -4912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Severe fire and wind damage, structural damage, people blown around with 2</a:t>
            </a:r>
            <a:r>
              <a:rPr lang="en-US" b="1" baseline="30000" dirty="0" smtClean="0">
                <a:solidFill>
                  <a:schemeClr val="tx1"/>
                </a:solidFill>
              </a:rPr>
              <a:t>nd</a:t>
            </a:r>
            <a:r>
              <a:rPr lang="en-US" b="1" dirty="0" smtClean="0">
                <a:solidFill>
                  <a:schemeClr val="tx1"/>
                </a:solidFill>
              </a:rPr>
              <a:t> and 3</a:t>
            </a:r>
            <a:r>
              <a:rPr lang="en-US" b="1" baseline="30000" dirty="0" smtClean="0">
                <a:solidFill>
                  <a:schemeClr val="tx1"/>
                </a:solidFill>
              </a:rPr>
              <a:t>rd</a:t>
            </a:r>
            <a:r>
              <a:rPr lang="en-US" b="1" dirty="0" smtClean="0">
                <a:solidFill>
                  <a:schemeClr val="tx1"/>
                </a:solidFill>
              </a:rPr>
              <a:t> degree burns, 15% fatalities, 50% injured, wind 98 mph</a:t>
            </a:r>
            <a:endParaRPr lang="en-US" b="1" dirty="0">
              <a:solidFill>
                <a:schemeClr val="tx1"/>
              </a:solidFill>
            </a:endParaRPr>
          </a:p>
        </p:txBody>
      </p:sp>
      <p:sp>
        <p:nvSpPr>
          <p:cNvPr id="14" name="Rectangle 13"/>
          <p:cNvSpPr/>
          <p:nvPr/>
        </p:nvSpPr>
        <p:spPr>
          <a:xfrm>
            <a:off x="7696200" y="5410200"/>
            <a:ext cx="1219200" cy="12954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96200" y="5486400"/>
            <a:ext cx="1219200" cy="1077218"/>
          </a:xfrm>
          <a:prstGeom prst="rect">
            <a:avLst/>
          </a:prstGeom>
          <a:noFill/>
        </p:spPr>
        <p:txBody>
          <a:bodyPr wrap="square" rtlCol="0">
            <a:spAutoFit/>
          </a:bodyPr>
          <a:lstStyle/>
          <a:p>
            <a:r>
              <a:rPr lang="en-US" sz="1600" b="1" dirty="0" smtClean="0"/>
              <a:t>10 miles away- temporary blindness</a:t>
            </a:r>
            <a:endParaRPr lang="en-US" sz="1600" b="1" dirty="0"/>
          </a:p>
        </p:txBody>
      </p:sp>
    </p:spTree>
    <p:extLst>
      <p:ext uri="{BB962C8B-B14F-4D97-AF65-F5344CB8AC3E}">
        <p14:creationId xmlns:p14="http://schemas.microsoft.com/office/powerpoint/2010/main" xmlns="" val="1872471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 calcmode="lin" valueType="num">
                                      <p:cBhvr additive="base">
                                        <p:cTn id="3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ws.bbc.co.uk/nol/shared/spl/hi/pop_ups/05/asia_pac_hiroshima_then_and_now/img/1.jpg"/>
          <p:cNvPicPr>
            <a:picLocks noChangeAspect="1" noChangeArrowheads="1"/>
          </p:cNvPicPr>
          <p:nvPr/>
        </p:nvPicPr>
        <p:blipFill>
          <a:blip r:embed="rId2" cstate="print"/>
          <a:srcRect/>
          <a:stretch>
            <a:fillRect/>
          </a:stretch>
        </p:blipFill>
        <p:spPr bwMode="auto">
          <a:xfrm>
            <a:off x="266700" y="304800"/>
            <a:ext cx="6972300" cy="4648200"/>
          </a:xfrm>
          <a:prstGeom prst="rect">
            <a:avLst/>
          </a:prstGeom>
          <a:noFill/>
        </p:spPr>
      </p:pic>
      <p:sp>
        <p:nvSpPr>
          <p:cNvPr id="3" name="Rectangle 2"/>
          <p:cNvSpPr/>
          <p:nvPr/>
        </p:nvSpPr>
        <p:spPr>
          <a:xfrm>
            <a:off x="1066800" y="4953000"/>
            <a:ext cx="7162800" cy="1200329"/>
          </a:xfrm>
          <a:prstGeom prst="rect">
            <a:avLst/>
          </a:prstGeom>
        </p:spPr>
        <p:txBody>
          <a:bodyPr wrap="square">
            <a:spAutoFit/>
          </a:bodyPr>
          <a:lstStyle/>
          <a:p>
            <a:r>
              <a:rPr lang="en-US" dirty="0" smtClean="0"/>
              <a:t>The first atomic bomb used in war was dropped on Hiroshima on 6 August, 1945. The A Bomb Dome, the former Trade Promotion Hall, is one of the few buildings near the </a:t>
            </a:r>
            <a:r>
              <a:rPr lang="en-US" dirty="0" err="1" smtClean="0"/>
              <a:t>epicentre</a:t>
            </a:r>
            <a:r>
              <a:rPr lang="en-US" dirty="0" smtClean="0"/>
              <a:t> of the blast still standing from that time. </a:t>
            </a:r>
            <a:r>
              <a:rPr lang="en-US" i="1" dirty="0" smtClean="0"/>
              <a:t>Contemporary pictures by Mike Coles.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news.bbc.co.uk/nol/shared/spl/hi/pop_ups/05/asia_pac_hiroshima_then_and_now/img/2.jpg"/>
          <p:cNvPicPr>
            <a:picLocks noChangeAspect="1" noChangeArrowheads="1"/>
          </p:cNvPicPr>
          <p:nvPr/>
        </p:nvPicPr>
        <p:blipFill>
          <a:blip r:embed="rId2" cstate="print"/>
          <a:srcRect/>
          <a:stretch>
            <a:fillRect/>
          </a:stretch>
        </p:blipFill>
        <p:spPr bwMode="auto">
          <a:xfrm>
            <a:off x="304800" y="152400"/>
            <a:ext cx="8229600" cy="5486400"/>
          </a:xfrm>
          <a:prstGeom prst="rect">
            <a:avLst/>
          </a:prstGeom>
          <a:noFill/>
        </p:spPr>
      </p:pic>
      <p:pic>
        <p:nvPicPr>
          <p:cNvPr id="18435" name="Picture 3" descr="http://news.bbc.co.uk/shared/img/o.gif"/>
          <p:cNvPicPr>
            <a:picLocks noChangeAspect="1" noChangeArrowheads="1"/>
          </p:cNvPicPr>
          <p:nvPr/>
        </p:nvPicPr>
        <p:blipFill>
          <a:blip r:embed="rId3"/>
          <a:srcRect/>
          <a:stretch>
            <a:fillRect/>
          </a:stretch>
        </p:blipFill>
        <p:spPr bwMode="auto">
          <a:xfrm>
            <a:off x="0" y="0"/>
            <a:ext cx="5619750" cy="9525"/>
          </a:xfrm>
          <a:prstGeom prst="rect">
            <a:avLst/>
          </a:prstGeom>
          <a:noFill/>
        </p:spPr>
      </p:pic>
      <p:pic>
        <p:nvPicPr>
          <p:cNvPr id="18436" name="Picture 4" descr="http://news.bbc.co.uk/shared/img/o.gif"/>
          <p:cNvPicPr>
            <a:picLocks noChangeAspect="1" noChangeArrowheads="1"/>
          </p:cNvPicPr>
          <p:nvPr/>
        </p:nvPicPr>
        <p:blipFill>
          <a:blip r:embed="rId3"/>
          <a:srcRect/>
          <a:stretch>
            <a:fillRect/>
          </a:stretch>
        </p:blipFill>
        <p:spPr bwMode="auto">
          <a:xfrm>
            <a:off x="0" y="0"/>
            <a:ext cx="5619750" cy="9525"/>
          </a:xfrm>
          <a:prstGeom prst="rect">
            <a:avLst/>
          </a:prstGeom>
          <a:noFill/>
        </p:spPr>
      </p:pic>
      <p:pic>
        <p:nvPicPr>
          <p:cNvPr id="18437" name="Picture 5" descr="http://news.bbc.co.uk/shared/img/o.gif"/>
          <p:cNvPicPr>
            <a:picLocks noChangeAspect="1" noChangeArrowheads="1"/>
          </p:cNvPicPr>
          <p:nvPr/>
        </p:nvPicPr>
        <p:blipFill>
          <a:blip r:embed="rId3"/>
          <a:srcRect/>
          <a:stretch>
            <a:fillRect/>
          </a:stretch>
        </p:blipFill>
        <p:spPr bwMode="auto">
          <a:xfrm>
            <a:off x="0" y="0"/>
            <a:ext cx="5619750" cy="9525"/>
          </a:xfrm>
          <a:prstGeom prst="rect">
            <a:avLst/>
          </a:prstGeom>
          <a:noFill/>
        </p:spPr>
      </p:pic>
      <p:pic>
        <p:nvPicPr>
          <p:cNvPr id="18438" name="Picture 6" descr="http://news.bbc.co.uk/shared/img/o.gif"/>
          <p:cNvPicPr>
            <a:picLocks noChangeAspect="1" noChangeArrowheads="1"/>
          </p:cNvPicPr>
          <p:nvPr/>
        </p:nvPicPr>
        <p:blipFill>
          <a:blip r:embed="rId3"/>
          <a:srcRect/>
          <a:stretch>
            <a:fillRect/>
          </a:stretch>
        </p:blipFill>
        <p:spPr bwMode="auto">
          <a:xfrm>
            <a:off x="0" y="0"/>
            <a:ext cx="9525" cy="381000"/>
          </a:xfrm>
          <a:prstGeom prst="rect">
            <a:avLst/>
          </a:prstGeom>
          <a:noFill/>
        </p:spPr>
      </p:pic>
      <p:pic>
        <p:nvPicPr>
          <p:cNvPr id="18439" name="Picture 7" descr="http://news.bbc.co.uk/shared/img/o.gif"/>
          <p:cNvPicPr>
            <a:picLocks noChangeAspect="1" noChangeArrowheads="1"/>
          </p:cNvPicPr>
          <p:nvPr/>
        </p:nvPicPr>
        <p:blipFill>
          <a:blip r:embed="rId3"/>
          <a:srcRect/>
          <a:stretch>
            <a:fillRect/>
          </a:stretch>
        </p:blipFill>
        <p:spPr bwMode="auto">
          <a:xfrm>
            <a:off x="0" y="0"/>
            <a:ext cx="5619750" cy="9525"/>
          </a:xfrm>
          <a:prstGeom prst="rect">
            <a:avLst/>
          </a:prstGeom>
          <a:noFill/>
        </p:spPr>
      </p:pic>
      <p:sp>
        <p:nvSpPr>
          <p:cNvPr id="12" name="Rectangle 11"/>
          <p:cNvSpPr/>
          <p:nvPr/>
        </p:nvSpPr>
        <p:spPr>
          <a:xfrm>
            <a:off x="1143000" y="5657671"/>
            <a:ext cx="6705600" cy="1200329"/>
          </a:xfrm>
          <a:prstGeom prst="rect">
            <a:avLst/>
          </a:prstGeom>
        </p:spPr>
        <p:txBody>
          <a:bodyPr wrap="square">
            <a:spAutoFit/>
          </a:bodyPr>
          <a:lstStyle/>
          <a:p>
            <a:r>
              <a:rPr lang="en-US" dirty="0" smtClean="0"/>
              <a:t>In 1945 Hiroshima was a Japanese army base and an important port, with a population of about 350,000. The atomic bomb, which generated a powerful blast wind, destroyed buildings within a 1.5-mile radius.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gensuikin.org/panel/12-1.jpg"/>
          <p:cNvPicPr>
            <a:picLocks noChangeAspect="1" noChangeArrowheads="1"/>
          </p:cNvPicPr>
          <p:nvPr/>
        </p:nvPicPr>
        <p:blipFill>
          <a:blip r:embed="rId2" cstate="print"/>
          <a:srcRect/>
          <a:stretch>
            <a:fillRect/>
          </a:stretch>
        </p:blipFill>
        <p:spPr bwMode="auto">
          <a:xfrm>
            <a:off x="304800" y="381000"/>
            <a:ext cx="2968830" cy="3657600"/>
          </a:xfrm>
          <a:prstGeom prst="rect">
            <a:avLst/>
          </a:prstGeom>
          <a:noFill/>
        </p:spPr>
      </p:pic>
      <p:pic>
        <p:nvPicPr>
          <p:cNvPr id="19460" name="Picture 4" descr="http://www.gensuikin.org/panel/12-2.jpg"/>
          <p:cNvPicPr>
            <a:picLocks noChangeAspect="1" noChangeArrowheads="1"/>
          </p:cNvPicPr>
          <p:nvPr/>
        </p:nvPicPr>
        <p:blipFill>
          <a:blip r:embed="rId3" cstate="print"/>
          <a:srcRect/>
          <a:stretch>
            <a:fillRect/>
          </a:stretch>
        </p:blipFill>
        <p:spPr bwMode="auto">
          <a:xfrm>
            <a:off x="5638800" y="3305174"/>
            <a:ext cx="3301882" cy="3552826"/>
          </a:xfrm>
          <a:prstGeom prst="rect">
            <a:avLst/>
          </a:prstGeom>
          <a:noFill/>
        </p:spPr>
      </p:pic>
      <p:sp>
        <p:nvSpPr>
          <p:cNvPr id="6" name="Rectangle 5"/>
          <p:cNvSpPr/>
          <p:nvPr/>
        </p:nvSpPr>
        <p:spPr>
          <a:xfrm>
            <a:off x="3352800" y="152400"/>
            <a:ext cx="5562600" cy="3046988"/>
          </a:xfrm>
          <a:prstGeom prst="rect">
            <a:avLst/>
          </a:prstGeom>
        </p:spPr>
        <p:txBody>
          <a:bodyPr wrap="square">
            <a:spAutoFit/>
          </a:bodyPr>
          <a:lstStyle/>
          <a:p>
            <a:r>
              <a:rPr lang="en-US" sz="1600" dirty="0" smtClean="0"/>
              <a:t>The left photograph shows the stone steps of the main </a:t>
            </a:r>
            <a:r>
              <a:rPr lang="en-US" sz="1600" dirty="0" smtClean="0"/>
              <a:t>entrance </a:t>
            </a:r>
            <a:r>
              <a:rPr lang="en-US" sz="1600" dirty="0" smtClean="0"/>
              <a:t>of Sumitomo Bank which is only 250 meters from the hypocenter. It is believed that a person sat down on the steps facing the direction of the hypocenter, possibly waiting for the bank to open. By a flash of the heat rays with temperatures well over a 1,000 degrees or possibly 2,000 degrees centigrade, that person was </a:t>
            </a:r>
            <a:r>
              <a:rPr lang="en-US" sz="1600" dirty="0" smtClean="0"/>
              <a:t>incinerated </a:t>
            </a:r>
            <a:r>
              <a:rPr lang="en-US" sz="1600" dirty="0" smtClean="0"/>
              <a:t>on the stone steps. </a:t>
            </a:r>
          </a:p>
          <a:p>
            <a:r>
              <a:rPr lang="en-US" sz="1600" dirty="0" smtClean="0"/>
              <a:t>Up to about 10 years after the explosion, the shadow remained clearly on the stones, but exposure to rain and wind has been gradually blurring it. So, when the bank was newly built, the stone steps were removed and are now preserved at the Hiroshima Peace Memorial Museum. </a:t>
            </a:r>
            <a:endParaRPr lang="en-US" sz="1600" dirty="0"/>
          </a:p>
        </p:txBody>
      </p:sp>
      <p:pic>
        <p:nvPicPr>
          <p:cNvPr id="19462" name="Picture 6" descr="http://www.ibiblio.org/hyperwar/AAF/USSBS/AtomicEffects/img/AtomicEffects-p26b.jpg"/>
          <p:cNvPicPr>
            <a:picLocks noChangeAspect="1" noChangeArrowheads="1"/>
          </p:cNvPicPr>
          <p:nvPr/>
        </p:nvPicPr>
        <p:blipFill>
          <a:blip r:embed="rId4" cstate="print"/>
          <a:srcRect/>
          <a:stretch>
            <a:fillRect/>
          </a:stretch>
        </p:blipFill>
        <p:spPr bwMode="auto">
          <a:xfrm>
            <a:off x="2286000" y="4238624"/>
            <a:ext cx="3414258" cy="2619376"/>
          </a:xfrm>
          <a:prstGeom prst="rect">
            <a:avLst/>
          </a:prstGeom>
          <a:noFill/>
        </p:spPr>
      </p:pic>
      <p:pic>
        <p:nvPicPr>
          <p:cNvPr id="19464" name="Picture 8" descr="http://2.bp.blogspot.com/-AJzfCWHADPw/UB-539VwI8I/AAAAAAAAATM/HL_hC8om3us/s1600/hiroshima_shadow.jpg"/>
          <p:cNvPicPr>
            <a:picLocks noChangeAspect="1" noChangeArrowheads="1"/>
          </p:cNvPicPr>
          <p:nvPr/>
        </p:nvPicPr>
        <p:blipFill>
          <a:blip r:embed="rId5" cstate="print"/>
          <a:srcRect/>
          <a:stretch>
            <a:fillRect/>
          </a:stretch>
        </p:blipFill>
        <p:spPr bwMode="auto">
          <a:xfrm>
            <a:off x="152400" y="3572038"/>
            <a:ext cx="2057400" cy="32859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u="sng" dirty="0" smtClean="0">
                <a:solidFill>
                  <a:schemeClr val="accent1">
                    <a:lumMod val="75000"/>
                  </a:schemeClr>
                </a:solidFill>
                <a:effectLst>
                  <a:outerShdw blurRad="38100" dist="38100" dir="2700000" algn="tl">
                    <a:srgbClr val="000000">
                      <a:alpha val="43137"/>
                    </a:srgbClr>
                  </a:outerShdw>
                </a:effectLst>
              </a:rPr>
              <a:t>Focus Question</a:t>
            </a:r>
            <a:r>
              <a:rPr lang="en-US" dirty="0" smtClean="0">
                <a:solidFill>
                  <a:schemeClr val="accent1">
                    <a:lumMod val="75000"/>
                  </a:schemeClr>
                </a:solidFill>
                <a:effectLst>
                  <a:outerShdw blurRad="38100" dist="38100" dir="2700000" algn="tl">
                    <a:srgbClr val="000000">
                      <a:alpha val="43137"/>
                    </a:srgbClr>
                  </a:outerShdw>
                </a:effectLst>
              </a:rPr>
              <a:t>: What were the effects of the Hiroshima and Nagasaki bombs?</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0"/>
            <a:ext cx="8763000" cy="5715000"/>
          </a:xfrm>
        </p:spPr>
        <p:txBody>
          <a:bodyPr/>
          <a:lstStyle/>
          <a:p>
            <a:pPr>
              <a:buNone/>
            </a:pPr>
            <a:r>
              <a:rPr lang="en-US" dirty="0" smtClean="0"/>
              <a:t>     </a:t>
            </a:r>
            <a:r>
              <a:rPr lang="en-US" i="1" dirty="0" smtClean="0"/>
              <a:t>You will be answering this question by examining primary and secondary documents.</a:t>
            </a:r>
          </a:p>
          <a:p>
            <a:pPr marL="514350" indent="-514350">
              <a:buAutoNum type="arabicParenR"/>
            </a:pPr>
            <a:r>
              <a:rPr lang="en-US" dirty="0" smtClean="0"/>
              <a:t>Read through the document and record in your notes facts and details that help answer the focus question. </a:t>
            </a:r>
            <a:endParaRPr lang="en-US" dirty="0" smtClean="0"/>
          </a:p>
          <a:p>
            <a:pPr marL="514350" indent="-514350">
              <a:buAutoNum type="arabicParenR"/>
            </a:pPr>
            <a:r>
              <a:rPr lang="en-US" dirty="0" smtClean="0"/>
              <a:t>Replace the document with another document and continue</a:t>
            </a:r>
          </a:p>
          <a:p>
            <a:pPr marL="514350" indent="-514350">
              <a:buNone/>
            </a:pPr>
            <a:endParaRPr lang="en-US" dirty="0" smtClean="0"/>
          </a:p>
        </p:txBody>
      </p:sp>
      <p:cxnSp>
        <p:nvCxnSpPr>
          <p:cNvPr id="5" name="Straight Arrow Connector 4"/>
          <p:cNvCxnSpPr/>
          <p:nvPr/>
        </p:nvCxnSpPr>
        <p:spPr>
          <a:xfrm>
            <a:off x="228600" y="14478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503</Words>
  <Application>Microsoft Office PowerPoint</Application>
  <PresentationFormat>On-screen Show (4:3)</PresentationFormat>
  <Paragraphs>29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What did we do?</vt:lpstr>
      <vt:lpstr>What other options did the U.S. have to end the war?</vt:lpstr>
      <vt:lpstr>Slide 3</vt:lpstr>
      <vt:lpstr>Slide 4</vt:lpstr>
      <vt:lpstr>Slide 5</vt:lpstr>
      <vt:lpstr>Slide 6</vt:lpstr>
      <vt:lpstr>Focus Question: What were the effects of the Hiroshima and Nagasaki bombs?</vt:lpstr>
    </vt:vector>
  </TitlesOfParts>
  <Company>San Diego Unified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Janiak Heather</dc:creator>
  <cp:lastModifiedBy>Janiak</cp:lastModifiedBy>
  <cp:revision>14</cp:revision>
  <dcterms:created xsi:type="dcterms:W3CDTF">2012-03-08T22:18:34Z</dcterms:created>
  <dcterms:modified xsi:type="dcterms:W3CDTF">2013-03-10T23:26:30Z</dcterms:modified>
</cp:coreProperties>
</file>