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24"/>
  </p:notesMasterIdLst>
  <p:sldIdLst>
    <p:sldId id="257" r:id="rId8"/>
    <p:sldId id="256" r:id="rId9"/>
    <p:sldId id="262" r:id="rId10"/>
    <p:sldId id="272" r:id="rId11"/>
    <p:sldId id="268" r:id="rId12"/>
    <p:sldId id="273" r:id="rId13"/>
    <p:sldId id="274" r:id="rId14"/>
    <p:sldId id="265" r:id="rId15"/>
    <p:sldId id="263" r:id="rId16"/>
    <p:sldId id="258" r:id="rId17"/>
    <p:sldId id="259" r:id="rId18"/>
    <p:sldId id="260" r:id="rId19"/>
    <p:sldId id="261" r:id="rId20"/>
    <p:sldId id="269" r:id="rId21"/>
    <p:sldId id="270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38" autoAdjust="0"/>
  </p:normalViewPr>
  <p:slideViewPr>
    <p:cSldViewPr>
      <p:cViewPr>
        <p:scale>
          <a:sx n="75" d="100"/>
          <a:sy n="75" d="100"/>
        </p:scale>
        <p:origin x="-324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56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9310B-717B-49B5-8D9E-0BF926DAE3B2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90BD31-AB4E-4888-BF00-1B122D513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8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6301464-5025-4FB9-9F3E-75800542566F}" type="slidenum">
              <a:rPr lang="en-US" sz="1200">
                <a:solidFill>
                  <a:prstClr val="black"/>
                </a:solidFill>
                <a:latin typeface="Arial" charset="0"/>
              </a:rPr>
              <a:pPr/>
              <a:t>4</a:t>
            </a:fld>
            <a:endParaRPr lang="en-US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543019B-A0DB-4D80-AD85-1E3A68B24296}" type="slidenum">
              <a:rPr lang="en-US" sz="1200">
                <a:solidFill>
                  <a:prstClr val="black"/>
                </a:solidFill>
                <a:latin typeface="Arial" charset="0"/>
              </a:rPr>
              <a:pPr/>
              <a:t>5</a:t>
            </a:fld>
            <a:endParaRPr lang="en-US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04E255B-BC48-40EB-8405-E17D090B77D2}" type="slidenum">
              <a:rPr lang="en-US" sz="1200">
                <a:solidFill>
                  <a:srgbClr val="000000"/>
                </a:solidFill>
                <a:latin typeface="Arial" charset="0"/>
              </a:rPr>
              <a:pPr/>
              <a:t>6</a:t>
            </a:fld>
            <a:endParaRPr lang="en-US" sz="12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E024B39-EF19-4330-B0D5-83F496F3364E}" type="slidenum">
              <a:rPr lang="en-US" sz="1200" smtClean="0">
                <a:latin typeface="Arial" charset="0"/>
              </a:rPr>
              <a:pPr/>
              <a:t>8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809234D-EB7A-44FB-BB57-CD40FB66450B}" type="slidenum">
              <a:rPr lang="en-US" sz="1200">
                <a:solidFill>
                  <a:prstClr val="black"/>
                </a:solidFill>
                <a:latin typeface="Arial" charset="0"/>
              </a:rPr>
              <a:pPr/>
              <a:t>14</a:t>
            </a:fld>
            <a:endParaRPr lang="en-US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7DD3C17-7A50-49F4-86A5-B21F9722D558}" type="slidenum">
              <a:rPr lang="en-US" sz="1200">
                <a:solidFill>
                  <a:prstClr val="black"/>
                </a:solidFill>
                <a:latin typeface="Arial" charset="0"/>
              </a:rPr>
              <a:pPr/>
              <a:t>15</a:t>
            </a:fld>
            <a:endParaRPr lang="en-US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3F8C209-45C3-4588-9EEA-7BB5F9B65C15}" type="slidenum">
              <a:rPr lang="en-US" sz="1200">
                <a:solidFill>
                  <a:prstClr val="black"/>
                </a:solidFill>
                <a:latin typeface="Arial" charset="0"/>
              </a:rPr>
              <a:pPr/>
              <a:t>16</a:t>
            </a:fld>
            <a:endParaRPr lang="en-US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467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7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59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372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97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00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8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0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99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79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7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228600"/>
            <a:ext cx="4114800" cy="3200400"/>
          </a:xfrm>
        </p:spPr>
        <p:txBody>
          <a:bodyPr/>
          <a:lstStyle>
            <a:lvl1pPr>
              <a:defRPr sz="3600" b="1">
                <a:latin typeface="Copperplate Gothic Ligh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00600" y="3886200"/>
            <a:ext cx="4114800" cy="1752600"/>
          </a:xfrm>
        </p:spPr>
        <p:txBody>
          <a:bodyPr/>
          <a:lstStyle>
            <a:lvl1pPr marL="0" indent="0" algn="ctr">
              <a:buFontTx/>
              <a:buNone/>
              <a:defRPr sz="3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fld id="{8267ECCD-C817-4C70-A4FC-33C3780CDF9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147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BBE45-5046-413C-A5A1-F1A17048B7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250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51007-4C21-4105-95A2-87E98898A0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444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7B933-41DE-4F9E-9938-F8DB506167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815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101BA-FE7D-4C26-B365-57E243A751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FB209-C86B-4A5A-AEED-6CF5BBFA5A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9389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4AC87-5CCD-4559-80BF-B0760B46A6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190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0CE54-BD67-41F7-8766-86466B8689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570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C23FD-3C05-44B3-8586-BE0867E074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520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D6ADC-F495-43FA-8B8A-44CF64A9A1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857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3CAE3-905A-45B3-9AD0-EC842FC2CF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8555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228600"/>
            <a:ext cx="4114800" cy="3200400"/>
          </a:xfrm>
        </p:spPr>
        <p:txBody>
          <a:bodyPr/>
          <a:lstStyle>
            <a:lvl1pPr>
              <a:defRPr sz="3600" b="1">
                <a:latin typeface="Copperplate Gothic Ligh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00600" y="3886200"/>
            <a:ext cx="4114800" cy="1752600"/>
          </a:xfrm>
        </p:spPr>
        <p:txBody>
          <a:bodyPr/>
          <a:lstStyle>
            <a:lvl1pPr marL="0" indent="0" algn="ctr">
              <a:buFontTx/>
              <a:buNone/>
              <a:defRPr sz="3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fld id="{8267ECCD-C817-4C70-A4FC-33C3780CDF9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9682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BBE45-5046-413C-A5A1-F1A17048B7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12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51007-4C21-4105-95A2-87E98898A0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0215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7B933-41DE-4F9E-9938-F8DB506167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8082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101BA-FE7D-4C26-B365-57E243A751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0114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FB209-C86B-4A5A-AEED-6CF5BBFA5A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4685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4AC87-5CCD-4559-80BF-B0760B46A6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4697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0CE54-BD67-41F7-8766-86466B8689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754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C23FD-3C05-44B3-8586-BE0867E074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5438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D6ADC-F495-43FA-8B8A-44CF64A9A1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8943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3CAE3-905A-45B3-9AD0-EC842FC2CF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8214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228600"/>
            <a:ext cx="4114800" cy="3200400"/>
          </a:xfrm>
        </p:spPr>
        <p:txBody>
          <a:bodyPr/>
          <a:lstStyle>
            <a:lvl1pPr>
              <a:defRPr sz="3600" b="1">
                <a:latin typeface="Copperplate Gothic Ligh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00600" y="3886200"/>
            <a:ext cx="4114800" cy="1752600"/>
          </a:xfrm>
        </p:spPr>
        <p:txBody>
          <a:bodyPr/>
          <a:lstStyle>
            <a:lvl1pPr marL="0" indent="0" algn="ctr">
              <a:buFontTx/>
              <a:buNone/>
              <a:defRPr sz="3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fld id="{8267ECCD-C817-4C70-A4FC-33C3780CDF9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760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BBE45-5046-413C-A5A1-F1A17048B7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4488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51007-4C21-4105-95A2-87E98898A0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7811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7B933-41DE-4F9E-9938-F8DB506167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040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101BA-FE7D-4C26-B365-57E243A751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085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FB209-C86B-4A5A-AEED-6CF5BBFA5A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149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4AC87-5CCD-4559-80BF-B0760B46A6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4507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0CE54-BD67-41F7-8766-86466B8689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7806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C23FD-3C05-44B3-8586-BE0867E074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6844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D6ADC-F495-43FA-8B8A-44CF64A9A1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7772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3CAE3-905A-45B3-9AD0-EC842FC2CF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8618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228600"/>
            <a:ext cx="4114800" cy="3200400"/>
          </a:xfrm>
        </p:spPr>
        <p:txBody>
          <a:bodyPr/>
          <a:lstStyle>
            <a:lvl1pPr>
              <a:defRPr sz="3600" b="1">
                <a:latin typeface="Copperplate Gothic Ligh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00600" y="3886200"/>
            <a:ext cx="4114800" cy="1752600"/>
          </a:xfrm>
        </p:spPr>
        <p:txBody>
          <a:bodyPr/>
          <a:lstStyle>
            <a:lvl1pPr marL="0" indent="0" algn="ctr">
              <a:buFontTx/>
              <a:buNone/>
              <a:defRPr sz="3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fld id="{8267ECCD-C817-4C70-A4FC-33C3780CDF9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9380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BBE45-5046-413C-A5A1-F1A17048B7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6598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51007-4C21-4105-95A2-87E98898A0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68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7B933-41DE-4F9E-9938-F8DB506167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5712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101BA-FE7D-4C26-B365-57E243A751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504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FB209-C86B-4A5A-AEED-6CF5BBFA5A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3941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4AC87-5CCD-4559-80BF-B0760B46A6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420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0CE54-BD67-41F7-8766-86466B8689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503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C23FD-3C05-44B3-8586-BE0867E074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7212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D6ADC-F495-43FA-8B8A-44CF64A9A1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915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3CAE3-905A-45B3-9AD0-EC842FC2CF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2609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228600"/>
            <a:ext cx="4114800" cy="3200400"/>
          </a:xfrm>
        </p:spPr>
        <p:txBody>
          <a:bodyPr/>
          <a:lstStyle>
            <a:lvl1pPr>
              <a:defRPr sz="3600" b="1">
                <a:latin typeface="Copperplate Gothic Ligh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00600" y="3886200"/>
            <a:ext cx="4114800" cy="1752600"/>
          </a:xfrm>
        </p:spPr>
        <p:txBody>
          <a:bodyPr/>
          <a:lstStyle>
            <a:lvl1pPr marL="0" indent="0" algn="ctr">
              <a:buFontTx/>
              <a:buNone/>
              <a:defRPr sz="3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fld id="{8267ECCD-C817-4C70-A4FC-33C3780CDF9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0227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BBE45-5046-413C-A5A1-F1A17048B7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6301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51007-4C21-4105-95A2-87E98898A0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2222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7B933-41DE-4F9E-9938-F8DB506167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2939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101BA-FE7D-4C26-B365-57E243A751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3211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FB209-C86B-4A5A-AEED-6CF5BBFA5A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296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4AC87-5CCD-4559-80BF-B0760B46A6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007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0CE54-BD67-41F7-8766-86466B8689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3345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C23FD-3C05-44B3-8586-BE0867E074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5106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D6ADC-F495-43FA-8B8A-44CF64A9A1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7474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3CAE3-905A-45B3-9AD0-EC842FC2CF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2028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00600" y="228600"/>
            <a:ext cx="4114800" cy="3200400"/>
          </a:xfrm>
        </p:spPr>
        <p:txBody>
          <a:bodyPr/>
          <a:lstStyle>
            <a:lvl1pPr>
              <a:defRPr sz="3600" b="1">
                <a:latin typeface="Copperplate Gothic Ligh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00600" y="3886200"/>
            <a:ext cx="4114800" cy="1752600"/>
          </a:xfrm>
        </p:spPr>
        <p:txBody>
          <a:bodyPr/>
          <a:lstStyle>
            <a:lvl1pPr marL="0" indent="0" algn="ctr">
              <a:buFontTx/>
              <a:buNone/>
              <a:defRPr sz="3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  <a:latin typeface="Copperplate Gothic Light" pitchFamily="34" charset="0"/>
              </a:defRPr>
            </a:lvl1pPr>
          </a:lstStyle>
          <a:p>
            <a:pPr>
              <a:defRPr/>
            </a:pPr>
            <a:fld id="{8267ECCD-C817-4C70-A4FC-33C3780CDF9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8783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BBE45-5046-413C-A5A1-F1A17048B7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3545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51007-4C21-4105-95A2-87E98898A0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236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7B933-41DE-4F9E-9938-F8DB506167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5022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101BA-FE7D-4C26-B365-57E243A751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7063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FB209-C86B-4A5A-AEED-6CF5BBFA5A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5767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4AC87-5CCD-4559-80BF-B0760B46A6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6898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0CE54-BD67-41F7-8766-86466B8689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9351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C23FD-3C05-44B3-8586-BE0867E074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5565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D6ADC-F495-43FA-8B8A-44CF64A9A1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3778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3CAE3-905A-45B3-9AD0-EC842FC2CF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463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28912-6089-4FAB-8723-EF75571CCA75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4390F-B008-40A8-BA37-830DFB9AB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8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B1E793-311F-48E6-8CAF-77B3F93BEF0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044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B1E793-311F-48E6-8CAF-77B3F93BEF0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91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B1E793-311F-48E6-8CAF-77B3F93BEF0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17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B1E793-311F-48E6-8CAF-77B3F93BEF0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69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B1E793-311F-48E6-8CAF-77B3F93BEF0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54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B1E793-311F-48E6-8CAF-77B3F93BEF0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28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4000" b="1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4000" b="1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4000" b="1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56.xml"/><Relationship Id="rId1" Type="http://schemas.openxmlformats.org/officeDocument/2006/relationships/audio" Target="../media/audio1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#7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John Calvin believed in Predestination, what does that term mean?</a:t>
            </a:r>
          </a:p>
          <a:p>
            <a:endParaRPr lang="en-US" dirty="0"/>
          </a:p>
          <a:p>
            <a:r>
              <a:rPr lang="en-US" dirty="0" smtClean="0"/>
              <a:t>How did Henry VIII get his way in his dispute with the Pope?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51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Counter-Reformation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Analyze the Church’s reaction to the reformation?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20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I.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458200" cy="5867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 </a:t>
            </a:r>
            <a:r>
              <a:rPr lang="en-US" sz="2800" u="sng" dirty="0"/>
              <a:t>Counter-Reformation aka Catholic Reformation.</a:t>
            </a:r>
            <a:r>
              <a:rPr lang="en-US" sz="2800" dirty="0"/>
              <a:t> </a:t>
            </a:r>
          </a:p>
          <a:p>
            <a:pPr lvl="1"/>
            <a:r>
              <a:rPr lang="en-US" u="sng" dirty="0"/>
              <a:t>1500s-1600s 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The </a:t>
            </a:r>
            <a:r>
              <a:rPr lang="en-US" u="sng" dirty="0"/>
              <a:t>Catholic Church  worked to strengthen </a:t>
            </a:r>
            <a:r>
              <a:rPr lang="en-US" dirty="0"/>
              <a:t>itself </a:t>
            </a:r>
            <a:r>
              <a:rPr lang="en-US" u="sng" dirty="0"/>
              <a:t>and stop the spread of Protestantism</a:t>
            </a:r>
            <a:r>
              <a:rPr lang="en-US" dirty="0"/>
              <a:t> in Europe. </a:t>
            </a:r>
            <a:endParaRPr lang="en-US" dirty="0" smtClean="0"/>
          </a:p>
          <a:p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800" u="sng" dirty="0" smtClean="0"/>
              <a:t>Protestantism- a Christian way thinking which challenged the traditions and actions of the Church.</a:t>
            </a:r>
          </a:p>
        </p:txBody>
      </p:sp>
    </p:spTree>
    <p:extLst>
      <p:ext uri="{BB962C8B-B14F-4D97-AF65-F5344CB8AC3E}">
        <p14:creationId xmlns:p14="http://schemas.microsoft.com/office/powerpoint/2010/main" val="158121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map3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228600"/>
            <a:ext cx="6619875" cy="6284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524000" y="2895600"/>
            <a:ext cx="1524000" cy="466725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000000"/>
                </a:solidFill>
                <a:latin typeface="Arial" charset="0"/>
                <a:cs typeface="Arial" charset="0"/>
              </a:rPr>
              <a:t>Catholic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4191000" y="1295400"/>
            <a:ext cx="1752600" cy="466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000000"/>
                </a:solidFill>
                <a:latin typeface="Arial" charset="0"/>
                <a:cs typeface="Arial" charset="0"/>
              </a:rPr>
              <a:t>Protestant</a:t>
            </a:r>
          </a:p>
        </p:txBody>
      </p:sp>
    </p:spTree>
    <p:extLst>
      <p:ext uri="{BB962C8B-B14F-4D97-AF65-F5344CB8AC3E}">
        <p14:creationId xmlns:p14="http://schemas.microsoft.com/office/powerpoint/2010/main" val="170528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animBg="1"/>
      <p:bldP spid="28677" grpId="1" animBg="1"/>
      <p:bldP spid="28678" grpId="0" animBg="1"/>
      <p:bldP spid="2867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2209800" y="1371600"/>
            <a:ext cx="0" cy="3886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85800" y="2667000"/>
            <a:ext cx="1676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66FF33"/>
                </a:solidFill>
                <a:latin typeface="Arial" charset="0"/>
                <a:cs typeface="Arial" charset="0"/>
              </a:rPr>
              <a:t># of followers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048000" y="55626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66FF33"/>
                </a:solidFill>
                <a:latin typeface="Arial" charset="0"/>
                <a:cs typeface="Arial" charset="0"/>
              </a:rPr>
              <a:t>Catholic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334000" y="5562600"/>
            <a:ext cx="2362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66FF33"/>
                </a:solidFill>
                <a:latin typeface="Arial" charset="0"/>
                <a:cs typeface="Arial" charset="0"/>
              </a:rPr>
              <a:t>Protestant  (Lutheran, Anglican, etc.)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733800" y="457200"/>
            <a:ext cx="2438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smtClean="0">
                <a:solidFill>
                  <a:srgbClr val="009900"/>
                </a:solidFill>
                <a:latin typeface="Arial" charset="0"/>
                <a:cs typeface="Arial" charset="0"/>
              </a:rPr>
              <a:t>1500 A.D.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3352800" y="1905000"/>
            <a:ext cx="609600" cy="33528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733800" y="457200"/>
            <a:ext cx="2438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smtClean="0">
                <a:solidFill>
                  <a:srgbClr val="66FF33"/>
                </a:solidFill>
                <a:latin typeface="Arial" charset="0"/>
                <a:cs typeface="Arial" charset="0"/>
              </a:rPr>
              <a:t>1560 A.D.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352800" y="2895600"/>
            <a:ext cx="609600" cy="2362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5943600" y="3962400"/>
            <a:ext cx="609600" cy="12954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3733800" y="457200"/>
            <a:ext cx="2438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smtClean="0">
                <a:solidFill>
                  <a:srgbClr val="66FF33"/>
                </a:solidFill>
                <a:latin typeface="Arial" charset="0"/>
                <a:cs typeface="Arial" charset="0"/>
              </a:rPr>
              <a:t>1600 A.D.</a:t>
            </a: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3352800" y="3429000"/>
            <a:ext cx="609600" cy="18288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5943600" y="3505200"/>
            <a:ext cx="609600" cy="12954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2209800" y="5257800"/>
            <a:ext cx="51054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96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2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2" dur="3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54" dur="2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2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30726" grpId="1"/>
      <p:bldP spid="30727" grpId="0" animBg="1"/>
      <p:bldP spid="30727" grpId="1" animBg="1"/>
      <p:bldP spid="30728" grpId="0"/>
      <p:bldP spid="30728" grpId="1"/>
      <p:bldP spid="30729" grpId="0" animBg="1"/>
      <p:bldP spid="30729" grpId="1" animBg="1"/>
      <p:bldP spid="30730" grpId="0" animBg="1"/>
      <p:bldP spid="30731" grpId="0"/>
      <p:bldP spid="30732" grpId="0" animBg="1"/>
      <p:bldP spid="307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70427" y="-278963"/>
            <a:ext cx="4612160" cy="36317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500" b="1" dirty="0">
                <a:ln w="38100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Zombie" pitchFamily="2" charset="0"/>
              </a:rPr>
              <a:t>Brain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500" b="1" dirty="0">
                <a:ln w="38100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Zombie" pitchFamily="2" charset="0"/>
              </a:rPr>
              <a:t>Snack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927100" y="2438400"/>
            <a:ext cx="3581400" cy="4343400"/>
            <a:chOff x="76200" y="1981200"/>
            <a:chExt cx="4102100" cy="4876800"/>
          </a:xfrm>
        </p:grpSpPr>
        <p:pic>
          <p:nvPicPr>
            <p:cNvPr id="9230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2308225"/>
              <a:ext cx="3810000" cy="2416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1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289"/>
            <a:stretch>
              <a:fillRect/>
            </a:stretch>
          </p:blipFill>
          <p:spPr bwMode="auto">
            <a:xfrm>
              <a:off x="685800" y="1981200"/>
              <a:ext cx="3492500" cy="487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200400" y="5867400"/>
            <a:ext cx="106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663300"/>
                </a:solidFill>
              </a:rPr>
              <a:t>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14600" y="5935663"/>
            <a:ext cx="106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663300"/>
                </a:solidFill>
              </a:rPr>
              <a:t>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71600" y="5799138"/>
            <a:ext cx="1066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663300"/>
                </a:solidFill>
              </a:rPr>
              <a:t>.</a:t>
            </a:r>
          </a:p>
        </p:txBody>
      </p:sp>
      <p:pic>
        <p:nvPicPr>
          <p:cNvPr id="3" name="D4D8887.wav">
            <a:hlinkClick r:id="" action="ppaction://media"/>
          </p:cNvPr>
          <p:cNvPicPr>
            <a:picLocks noRot="1" noChangeAspect="1"/>
          </p:cNvPicPr>
          <p:nvPr>
            <a:wavAudioFile r:embed="rId1" name="D4D893A9.wav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013" y="6983413"/>
            <a:ext cx="487362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905000" y="5867400"/>
            <a:ext cx="106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800" smtClean="0">
                <a:solidFill>
                  <a:srgbClr val="663300"/>
                </a:solidFill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6172200"/>
            <a:ext cx="9372600" cy="774700"/>
          </a:xfrm>
          <a:prstGeom prst="rect">
            <a:avLst/>
          </a:prstGeom>
          <a:gradFill>
            <a:gsLst>
              <a:gs pos="38000">
                <a:srgbClr val="582C00"/>
              </a:gs>
              <a:gs pos="0">
                <a:srgbClr val="361B00"/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667000"/>
            <a:ext cx="3352800" cy="405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74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2.22222E-6 -3.7037E-7 C -0.00156 -0.01505 0.00035 -0.02107 -0.00972 -0.02778 C -0.01719 -0.04746 -0.00695 -0.02408 -0.01806 -0.03889 C -0.03768 -0.06505 -0.00781 -0.0338 -0.02778 -0.05371 C -0.0316 -0.06621 -0.03681 -0.07523 -0.03889 -0.08889 C -0.04011 -0.10533 -0.0349 -0.12917 -0.04861 -0.13519 C -0.05799 -0.13334 -0.06007 -0.13125 -0.06806 -0.12593 C -0.07344 -0.11621 -0.0783 -0.10672 -0.08472 -0.09815 C -0.09011 -0.07686 -0.09254 -0.06991 -0.09445 -0.0463 C -0.09393 -0.03959 -0.09271 -0.03264 -0.09306 -0.02593 C -0.09323 -0.02199 -0.09584 -0.01482 -0.09584 -0.01482 C -0.10156 -0.01736 -0.1033 -0.01551 -0.10834 -0.01111 C -0.11111 0.00023 -0.11597 -0.00139 -0.125 -3.7037E-7 C -0.13056 0.00254 -0.12778 0.00185 -0.13334 0.00185 L -0.12639 0.01111 " pathEditMode="relative" ptsTypes="fffffffffffffAA">
                                      <p:cBhvr>
                                        <p:cTn id="17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2.22222E-6 -3.7037E-7 C -0.00156 -0.01505 0.00035 -0.02107 -0.00972 -0.02778 C -0.01719 -0.04746 -0.00695 -0.02408 -0.01806 -0.03889 C -0.03768 -0.06505 -0.00781 -0.0338 -0.02778 -0.05371 C -0.0316 -0.06621 -0.03681 -0.07523 -0.03889 -0.08889 C -0.04011 -0.10533 -0.0349 -0.12917 -0.04861 -0.13519 C -0.05799 -0.13334 -0.06007 -0.13125 -0.06806 -0.12593 C -0.07344 -0.11621 -0.0783 -0.10672 -0.08472 -0.09815 C -0.09011 -0.07686 -0.09254 -0.06991 -0.09445 -0.0463 C -0.09393 -0.03959 -0.09271 -0.03264 -0.09306 -0.02593 C -0.09323 -0.02199 -0.09584 -0.01482 -0.09584 -0.01482 C -0.10156 -0.01736 -0.1033 -0.01551 -0.10834 -0.01111 C -0.11111 0.00023 -0.11597 -0.00139 -0.125 -3.7037E-7 C -0.13056 0.00254 -0.12778 0.00185 -0.13334 0.00185 L -0.12639 0.01111 " pathEditMode="relative" ptsTypes="fffffffffffffAA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00052 0.0169 C 0.00174 -0.00023 0.00035 -0.00695 0.00834 -0.01435 C 0.01441 -0.03658 0.00608 -0.01019 0.01511 -0.02685 C 0.03091 -0.05648 0.00677 -0.0213 0.02292 -0.04352 C 0.02605 -0.05764 0.03021 -0.06783 0.03195 -0.0831 C 0.03299 -0.10162 0.02865 -0.12847 0.03976 -0.13519 C 0.0474 -0.1331 0.04914 -0.13079 0.05556 -0.12477 C 0.0599 -0.11389 0.06372 -0.10324 0.06893 -0.09352 C 0.07327 -0.06968 0.07535 -0.06181 0.07691 -0.03519 C 0.07639 -0.02778 0.07535 -0.01991 0.0757 -0.01227 C 0.07587 -0.00787 0.07795 0.00023 0.07795 0.00046 C 0.08264 -0.00278 0.08403 -0.0007 0.08802 0.0044 C 0.09028 0.01713 0.09427 0.01528 0.10157 0.0169 C 0.10608 0.01967 0.10382 0.01898 0.10834 0.01898 L 0.10261 0.0294 " pathEditMode="relative" rAng="0" ptsTypes="fffffffffffffAA">
                                      <p:cBhvr>
                                        <p:cTn id="21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2" y="-699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0.01649 0.02662 C -0.01458 0.01551 -0.01666 0.01111 -0.00451 0.00625 C 0.00486 -0.00787 -0.00798 0.00903 0.00591 -0.00162 C 0.03039 -0.02083 -0.00694 0.00185 0.01806 -0.0125 C 0.02275 -0.02153 0.02917 -0.02824 0.03195 -0.03796 C 0.03351 -0.05 0.02691 -0.06736 0.04393 -0.07153 C 0.05573 -0.07037 0.05834 -0.06875 0.06823 -0.06481 C 0.075 -0.05787 0.08091 -0.05092 0.08889 -0.04467 C 0.09549 -0.0294 0.09879 -0.0243 0.10122 -0.00717 C 0.10035 -0.00231 0.09879 0.00278 0.09931 0.00764 C 0.09948 0.01065 0.10278 0.01574 0.10278 0.01597 C 0.11007 0.01389 0.11216 0.01528 0.11823 0.01852 C 0.1217 0.02662 0.12795 0.02547 0.13907 0.02662 C 0.14601 0.02824 0.14254 0.02778 0.14966 0.02778 L 0.1408 0.03472 " pathEditMode="relative" rAng="0" ptsTypes="fffffffffffffAA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99" y="-451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1.94444E-6 -7.40741E-7 C -0.01441 0.0044 -0.00816 0.00255 -0.01893 0.00556 C -0.02587 0.00995 -0.02292 0.01042 -0.02795 0.00741 C -0.04045 0.01528 -0.02049 0.00208 -0.03386 0.01296 C -0.03802 0.01644 -0.05087 0.01667 -0.05156 0.01667 C -0.0592 0.01204 -0.05 0.01829 -0.05781 0.01111 C -0.06285 0.00625 -0.07014 0.00509 -0.07552 0.0037 C -0.07847 0.00394 -0.09757 0.01088 -0.10313 0.0037 C -0.10729 0.00625 -0.11024 0.0044 -0.11406 0.00185 C -0.11719 -0.0037 -0.11962 -0.00486 -0.12309 -0.00926 C -0.12952 -0.00856 -0.13559 -0.00741 -0.14202 -0.00741 C -0.14375 -0.00741 -0.14514 -0.00926 -0.14688 -0.00926 C -0.14844 -0.00926 -0.15573 -0.00625 -0.15781 -0.00555 C -0.16597 -0.00301 -0.17431 -0.00185 -0.18264 -7.40741E-7 C -0.19531 0.00787 -0.20729 0.01806 -0.22031 0.02407 C -0.22465 0.02616 -0.22882 0.02894 -0.23299 0.03148 C -0.23507 0.03264 -0.23906 0.03519 -0.23906 0.03542 C -0.24983 0.0338 -0.25886 0.03102 -0.26979 0.02963 C -0.27066 0.02894 -0.27188 0.02801 -0.27274 0.02778 C -0.27674 0.02685 -0.28073 0.02732 -0.28455 0.02593 C -0.28577 0.02546 -0.28663 0.02292 -0.28768 0.02222 C -0.29063 0.02014 -0.29705 0.01806 -0.30052 0.01667 C -0.30677 0.00509 -0.31007 0.00532 -0.31945 0.0037 C -0.33299 0.00556 -0.34636 0.00741 -0.36007 0.01111 C -0.37101 0.01782 -0.35452 0.00718 -0.36597 0.01667 C -0.37327 0.02292 -0.38195 0.02477 -0.38959 0.02963 C -0.39271 0.03148 -0.39584 0.03657 -0.39861 0.03889 C -0.40486 0.04398 -0.41198 0.04745 -0.4184 0.05 C -0.42743 0.04769 -0.43646 0.0463 -0.44531 0.05185 C -0.44774 0.05116 -0.4507 0.05185 -0.4533 0.05 C -0.45417 0.04907 -0.45417 0.04583 -0.45521 0.04445 C -0.4559 0.04329 -0.45712 0.04329 -0.45799 0.04259 C -0.45851 0.03958 -0.45764 0.03472 -0.4592 0.03333 C -0.46268 0.03032 -0.46719 0.03287 -0.47101 0.03148 C -0.47205 0.03102 -0.47292 0.02894 -0.47413 0.02778 C -0.48472 0.0294 -0.48646 0.03009 -0.49462 0.02222 " pathEditMode="relative" rAng="0" ptsTypes="fffffffffffffffffffffffffffffffffffA">
                                      <p:cBhvr>
                                        <p:cTn id="25" dur="1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40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" grpId="0"/>
      <p:bldP spid="13" grpId="0"/>
      <p:bldP spid="6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were some differences between Catholics and Protestants?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3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Oval 4"/>
          <p:cNvSpPr>
            <a:spLocks noChangeArrowheads="1"/>
          </p:cNvSpPr>
          <p:nvPr/>
        </p:nvSpPr>
        <p:spPr bwMode="auto">
          <a:xfrm>
            <a:off x="152400" y="685800"/>
            <a:ext cx="5943600" cy="5715000"/>
          </a:xfrm>
          <a:prstGeom prst="ellipse">
            <a:avLst/>
          </a:prstGeom>
          <a:gradFill rotWithShape="1">
            <a:gsLst>
              <a:gs pos="0">
                <a:srgbClr val="3333FF"/>
              </a:gs>
              <a:gs pos="100000">
                <a:srgbClr val="181876">
                  <a:alpha val="0"/>
                </a:srgbClr>
              </a:gs>
            </a:gsLst>
            <a:lin ang="0" scaled="1"/>
          </a:gra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Oval 5"/>
          <p:cNvSpPr>
            <a:spLocks noChangeArrowheads="1"/>
          </p:cNvSpPr>
          <p:nvPr/>
        </p:nvSpPr>
        <p:spPr bwMode="auto">
          <a:xfrm>
            <a:off x="3124200" y="685800"/>
            <a:ext cx="5791200" cy="5791200"/>
          </a:xfrm>
          <a:prstGeom prst="ellipse">
            <a:avLst/>
          </a:prstGeom>
          <a:gradFill rotWithShape="1">
            <a:gsLst>
              <a:gs pos="0">
                <a:srgbClr val="760000">
                  <a:alpha val="0"/>
                </a:srgbClr>
              </a:gs>
              <a:gs pos="100000">
                <a:srgbClr val="FF0000"/>
              </a:gs>
            </a:gsLst>
            <a:lin ang="0" scaled="1"/>
          </a:gra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1981200" y="152400"/>
            <a:ext cx="3200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>
                <a:solidFill>
                  <a:srgbClr val="3333FF"/>
                </a:solidFill>
                <a:latin typeface="Arial" charset="0"/>
                <a:cs typeface="Arial" charset="0"/>
              </a:rPr>
              <a:t>Protestant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5181600" y="106363"/>
            <a:ext cx="3200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Arial" charset="0"/>
                <a:cs typeface="Arial" charset="0"/>
              </a:rPr>
              <a:t>Catholic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3352800" y="1400175"/>
            <a:ext cx="2590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 dirty="0">
                <a:latin typeface="Arial" charset="0"/>
                <a:cs typeface="Arial" charset="0"/>
              </a:rPr>
              <a:t>-Jesus    lived, was crucified and resurrected.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3352800" y="3476625"/>
            <a:ext cx="2590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 dirty="0">
                <a:latin typeface="Arial" charset="0"/>
                <a:cs typeface="Arial" charset="0"/>
              </a:rPr>
              <a:t>-Communion and baptism are very important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4648200" y="990600"/>
            <a:ext cx="3733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 dirty="0">
                <a:latin typeface="Arial" charset="0"/>
                <a:cs typeface="Arial" charset="0"/>
              </a:rPr>
              <a:t>-Jesus offers   	salvation but         	you must          	   work to get it.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685800" y="1143000"/>
            <a:ext cx="35052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latin typeface="Arial" charset="0"/>
                <a:cs typeface="Arial" charset="0"/>
              </a:rPr>
              <a:t>          -Salvation is                     .  the free gift of             God, you       cannot earn it.</a:t>
            </a:r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6248400" y="2987675"/>
            <a:ext cx="2895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latin typeface="Arial" charset="0"/>
                <a:cs typeface="Arial" charset="0"/>
              </a:rPr>
              <a:t>-Popes can forgive sins.</a:t>
            </a:r>
            <a:r>
              <a:rPr lang="en-US" b="1" dirty="0">
                <a:latin typeface="Arial" charset="0"/>
                <a:cs typeface="Arial" charset="0"/>
              </a:rPr>
              <a:t>       </a:t>
            </a: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457200" y="2971800"/>
            <a:ext cx="2895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latin typeface="Arial" charset="0"/>
                <a:cs typeface="Arial" charset="0"/>
              </a:rPr>
              <a:t>-Only God can forgive sins</a:t>
            </a:r>
            <a:r>
              <a:rPr lang="en-US" b="1" dirty="0">
                <a:latin typeface="Arial" charset="0"/>
                <a:cs typeface="Arial" charset="0"/>
              </a:rPr>
              <a:t>       </a:t>
            </a:r>
          </a:p>
        </p:txBody>
      </p:sp>
      <p:sp>
        <p:nvSpPr>
          <p:cNvPr id="45074" name="Text Box 18"/>
          <p:cNvSpPr txBox="1">
            <a:spLocks noChangeArrowheads="1"/>
          </p:cNvSpPr>
          <p:nvPr/>
        </p:nvSpPr>
        <p:spPr bwMode="auto">
          <a:xfrm>
            <a:off x="1066800" y="4038600"/>
            <a:ext cx="31242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dirty="0">
                <a:latin typeface="Arial" charset="0"/>
                <a:cs typeface="Arial" charset="0"/>
              </a:rPr>
              <a:t>-</a:t>
            </a:r>
            <a:r>
              <a:rPr lang="en-US" sz="2800" b="1" dirty="0">
                <a:latin typeface="Arial" charset="0"/>
                <a:cs typeface="Arial" charset="0"/>
              </a:rPr>
              <a:t>Regular    church  members help  	make  	  	decisions.</a:t>
            </a:r>
            <a:r>
              <a:rPr lang="en-US" b="1" dirty="0">
                <a:latin typeface="Arial" charset="0"/>
                <a:cs typeface="Arial" charset="0"/>
              </a:rPr>
              <a:t>       </a:t>
            </a:r>
          </a:p>
        </p:txBody>
      </p:sp>
      <p:sp>
        <p:nvSpPr>
          <p:cNvPr id="45075" name="Text Box 19"/>
          <p:cNvSpPr txBox="1">
            <a:spLocks noChangeArrowheads="1"/>
          </p:cNvSpPr>
          <p:nvPr/>
        </p:nvSpPr>
        <p:spPr bwMode="auto">
          <a:xfrm>
            <a:off x="5715000" y="4113213"/>
            <a:ext cx="34290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>
                <a:latin typeface="Arial" charset="0"/>
                <a:cs typeface="Arial" charset="0"/>
              </a:rPr>
              <a:t>    -Only clergy    make decisions    in the church.</a:t>
            </a:r>
            <a:r>
              <a:rPr lang="en-US" b="1" dirty="0">
                <a:latin typeface="Arial" charset="0"/>
                <a:cs typeface="Arial" charset="0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60744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70" decel="100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770" decel="100000"/>
                                        <p:tgtEl>
                                          <p:spTgt spid="4506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45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45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45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45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70" decel="1000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770" decel="100000"/>
                                        <p:tgtEl>
                                          <p:spTgt spid="4506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450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70" decel="1000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770" decel="100000"/>
                                        <p:tgtEl>
                                          <p:spTgt spid="450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1" dur="77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3" dur="77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70" decel="1000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770" decel="100000"/>
                                        <p:tgtEl>
                                          <p:spTgt spid="4506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0" dur="77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2" dur="77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70" decel="100000"/>
                                        <p:tgtEl>
                                          <p:spTgt spid="450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770" decel="100000"/>
                                        <p:tgtEl>
                                          <p:spTgt spid="450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1" dur="770" fill="hold"/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3" dur="770" fill="hold"/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70" decel="100000"/>
                                        <p:tgtEl>
                                          <p:spTgt spid="45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770" decel="100000"/>
                                        <p:tgtEl>
                                          <p:spTgt spid="45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0" dur="770" fill="hold"/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2" dur="770" fill="hold"/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  <p:bldP spid="45061" grpId="0" animBg="1"/>
      <p:bldP spid="45062" grpId="0"/>
      <p:bldP spid="45063" grpId="0"/>
      <p:bldP spid="45064" grpId="0"/>
      <p:bldP spid="45066" grpId="0"/>
      <p:bldP spid="45067" grpId="0"/>
      <p:bldP spid="45068" grpId="0"/>
      <p:bldP spid="45069" grpId="0"/>
      <p:bldP spid="45074" grpId="0"/>
      <p:bldP spid="450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Religious 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 reaction to the protestant reformation, </a:t>
            </a:r>
            <a:r>
              <a:rPr lang="en-US" sz="2400" u="sng" dirty="0"/>
              <a:t>the Church created new religious orders</a:t>
            </a:r>
            <a:r>
              <a:rPr lang="en-US" sz="2400" dirty="0"/>
              <a:t> to win back support for the Catholic Church.  </a:t>
            </a:r>
          </a:p>
          <a:p>
            <a:pPr lvl="1"/>
            <a:r>
              <a:rPr lang="en-US" sz="2400" u="sng" dirty="0"/>
              <a:t>Jesuits</a:t>
            </a:r>
          </a:p>
          <a:p>
            <a:pPr lvl="2"/>
            <a:r>
              <a:rPr lang="en-US" sz="1800" u="sng" dirty="0"/>
              <a:t>Founded by Ignatius of Loyola</a:t>
            </a:r>
            <a:r>
              <a:rPr lang="en-US" sz="1800" dirty="0"/>
              <a:t>. </a:t>
            </a:r>
          </a:p>
          <a:p>
            <a:pPr lvl="2"/>
            <a:r>
              <a:rPr lang="en-US" sz="1800" dirty="0"/>
              <a:t>It was a religious </a:t>
            </a:r>
            <a:r>
              <a:rPr lang="en-US" sz="1800" u="sng" dirty="0"/>
              <a:t>order created to serve the pope and the Church</a:t>
            </a:r>
            <a:r>
              <a:rPr lang="en-US" sz="1800" dirty="0"/>
              <a:t>.</a:t>
            </a:r>
          </a:p>
          <a:p>
            <a:pPr lvl="2"/>
            <a:r>
              <a:rPr lang="en-US" sz="1800" dirty="0"/>
              <a:t> Disciplined </a:t>
            </a:r>
          </a:p>
          <a:p>
            <a:pPr lvl="2"/>
            <a:r>
              <a:rPr lang="en-US" sz="1800" dirty="0"/>
              <a:t>goal = to </a:t>
            </a:r>
            <a:r>
              <a:rPr lang="en-US" sz="1800" u="sng" dirty="0"/>
              <a:t>teach people about Catholic</a:t>
            </a:r>
            <a:r>
              <a:rPr lang="en-US" sz="1800" dirty="0"/>
              <a:t> ideas and turn people back against Protestant ideas.  </a:t>
            </a:r>
          </a:p>
          <a:p>
            <a:pPr lvl="1"/>
            <a:r>
              <a:rPr lang="en-US" sz="2400" dirty="0"/>
              <a:t> </a:t>
            </a:r>
            <a:r>
              <a:rPr lang="en-US" sz="2400" u="sng" dirty="0" err="1"/>
              <a:t>Ursuline</a:t>
            </a:r>
            <a:r>
              <a:rPr lang="en-US" sz="2400" u="sng" dirty="0"/>
              <a:t> Order by Angela </a:t>
            </a:r>
            <a:r>
              <a:rPr lang="en-US" sz="2400" u="sng" dirty="0" err="1"/>
              <a:t>Merici</a:t>
            </a:r>
            <a:r>
              <a:rPr lang="en-US" sz="2400" u="sng" dirty="0"/>
              <a:t>. Taught girls.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Council of </a:t>
            </a:r>
            <a:r>
              <a:rPr lang="en-US" dirty="0" smtClean="0"/>
              <a:t>Trent (1545)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Pope Paul III realized that the reformation could no longer be </a:t>
            </a:r>
            <a:r>
              <a:rPr lang="en-US" u="sng" dirty="0" smtClean="0"/>
              <a:t>ignored.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Meet three times between 1545 and 1563.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He called a </a:t>
            </a:r>
            <a:r>
              <a:rPr lang="en-US" u="sng" dirty="0" smtClean="0"/>
              <a:t>meeting of Roman Catholic officials to discuss issues with the Church</a:t>
            </a:r>
            <a:endParaRPr lang="en-US" u="sn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057400"/>
            <a:ext cx="2728912" cy="3532348"/>
          </a:xfrm>
        </p:spPr>
      </p:pic>
    </p:spTree>
    <p:extLst>
      <p:ext uri="{BB962C8B-B14F-4D97-AF65-F5344CB8AC3E}">
        <p14:creationId xmlns:p14="http://schemas.microsoft.com/office/powerpoint/2010/main" val="330798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762000"/>
            <a:ext cx="4572000" cy="6096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Corruption</a:t>
            </a:r>
          </a:p>
          <a:p>
            <a:pPr lvl="1"/>
            <a:r>
              <a:rPr lang="en-US" sz="2800" dirty="0" smtClean="0"/>
              <a:t>Indulgences</a:t>
            </a:r>
          </a:p>
          <a:p>
            <a:pPr lvl="1"/>
            <a:r>
              <a:rPr lang="en-US" sz="2800" dirty="0" smtClean="0"/>
              <a:t>Waste of church money (Leo X) </a:t>
            </a:r>
          </a:p>
          <a:p>
            <a:r>
              <a:rPr lang="en-US" sz="3200" dirty="0" smtClean="0"/>
              <a:t>Incompetence </a:t>
            </a:r>
            <a:r>
              <a:rPr lang="en-US" sz="3200" dirty="0" smtClean="0"/>
              <a:t>of Church Officials</a:t>
            </a:r>
          </a:p>
          <a:p>
            <a:endParaRPr lang="en-US" sz="3200" dirty="0"/>
          </a:p>
          <a:p>
            <a:r>
              <a:rPr lang="en-US" sz="3200" dirty="0" smtClean="0"/>
              <a:t>Issues raised by reformers</a:t>
            </a:r>
          </a:p>
          <a:p>
            <a:endParaRPr lang="en-US" sz="3200" dirty="0"/>
          </a:p>
          <a:p>
            <a:r>
              <a:rPr lang="en-US" sz="3200" dirty="0" smtClean="0"/>
              <a:t>Faith versus Works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492" y="1143000"/>
            <a:ext cx="3908283" cy="4648200"/>
          </a:xfrm>
        </p:spPr>
      </p:pic>
    </p:spTree>
    <p:extLst>
      <p:ext uri="{BB962C8B-B14F-4D97-AF65-F5344CB8AC3E}">
        <p14:creationId xmlns:p14="http://schemas.microsoft.com/office/powerpoint/2010/main" val="262489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Resolutions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62000"/>
            <a:ext cx="4419600" cy="6096000"/>
          </a:xfrm>
        </p:spPr>
        <p:txBody>
          <a:bodyPr>
            <a:normAutofit/>
          </a:bodyPr>
          <a:lstStyle/>
          <a:p>
            <a:r>
              <a:rPr lang="en-US" dirty="0" smtClean="0"/>
              <a:t>A system of </a:t>
            </a:r>
            <a:r>
              <a:rPr lang="en-US" u="sng" dirty="0" smtClean="0"/>
              <a:t>training</a:t>
            </a:r>
            <a:r>
              <a:rPr lang="en-US" dirty="0" smtClean="0"/>
              <a:t> was to be put in place </a:t>
            </a:r>
            <a:r>
              <a:rPr lang="en-US" u="sng" dirty="0" smtClean="0"/>
              <a:t>for </a:t>
            </a:r>
            <a:r>
              <a:rPr lang="en-US" u="sng" dirty="0" smtClean="0"/>
              <a:t>priests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New </a:t>
            </a:r>
            <a:r>
              <a:rPr lang="en-US" u="sng" dirty="0" smtClean="0"/>
              <a:t>rules for clergy:</a:t>
            </a:r>
          </a:p>
          <a:p>
            <a:pPr lvl="1"/>
            <a:r>
              <a:rPr lang="en-US" u="sng" dirty="0" smtClean="0"/>
              <a:t>Bishops had to live in the areas they oversaw. </a:t>
            </a:r>
          </a:p>
          <a:p>
            <a:r>
              <a:rPr lang="en-US" dirty="0" smtClean="0"/>
              <a:t>Restated the </a:t>
            </a:r>
            <a:r>
              <a:rPr lang="en-US" u="sng" dirty="0" smtClean="0"/>
              <a:t>importance of the clergy in interpreting the Bible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smtClean="0"/>
              <a:t>All of the </a:t>
            </a:r>
            <a:r>
              <a:rPr lang="en-US" u="sng" dirty="0" smtClean="0"/>
              <a:t>major doctrines </a:t>
            </a:r>
            <a:r>
              <a:rPr lang="en-US" u="sng" dirty="0" smtClean="0"/>
              <a:t>(beliefs) were reaffirmed</a:t>
            </a:r>
            <a:endParaRPr lang="en-US" u="sng" dirty="0"/>
          </a:p>
          <a:p>
            <a:r>
              <a:rPr lang="en-US" u="sng" dirty="0" smtClean="0"/>
              <a:t>Abuses were no longer tolerated</a:t>
            </a:r>
            <a:r>
              <a:rPr lang="en-US" dirty="0" smtClean="0"/>
              <a:t>, such as the selling of </a:t>
            </a:r>
            <a:r>
              <a:rPr lang="en-US" u="sng" dirty="0" smtClean="0"/>
              <a:t>indulgences</a:t>
            </a:r>
            <a:endParaRPr lang="en-US" u="sn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048000"/>
            <a:ext cx="4358798" cy="3505200"/>
          </a:xfrm>
        </p:spPr>
      </p:pic>
      <p:sp>
        <p:nvSpPr>
          <p:cNvPr id="7" name="TextBox 6"/>
          <p:cNvSpPr txBox="1"/>
          <p:nvPr/>
        </p:nvSpPr>
        <p:spPr>
          <a:xfrm>
            <a:off x="4724400" y="914400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Pope created </a:t>
            </a:r>
            <a:r>
              <a:rPr lang="en-US" sz="2400" u="sng" dirty="0" smtClean="0"/>
              <a:t>religious courts </a:t>
            </a:r>
            <a:r>
              <a:rPr lang="en-US" sz="2400" dirty="0" smtClean="0"/>
              <a:t>to punish Protestants in Italy.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Pope </a:t>
            </a:r>
            <a:r>
              <a:rPr lang="en-US" sz="2400" u="sng" dirty="0" smtClean="0"/>
              <a:t>banned  some books </a:t>
            </a:r>
            <a:r>
              <a:rPr lang="en-US" sz="2400" dirty="0" smtClean="0"/>
              <a:t>(read = excommunicated).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332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en-US" dirty="0" smtClean="0"/>
              <a:t>Other major 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572000" cy="5791200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 smtClean="0"/>
              <a:t>A re-emphasis of religious order</a:t>
            </a:r>
            <a:r>
              <a:rPr lang="en-US" dirty="0" smtClean="0"/>
              <a:t>, particularly the Jesuits</a:t>
            </a:r>
          </a:p>
          <a:p>
            <a:endParaRPr lang="en-US" dirty="0"/>
          </a:p>
          <a:p>
            <a:r>
              <a:rPr lang="en-US" u="sng" dirty="0" smtClean="0"/>
              <a:t>Protestants were pushed North </a:t>
            </a:r>
            <a:r>
              <a:rPr lang="en-US" dirty="0" smtClean="0"/>
              <a:t>in the Netherlands, splitting off the Catholic Belgium in the </a:t>
            </a:r>
            <a:r>
              <a:rPr lang="en-US" dirty="0" smtClean="0"/>
              <a:t>South</a:t>
            </a:r>
          </a:p>
          <a:p>
            <a:r>
              <a:rPr lang="en-US" u="sng" dirty="0" smtClean="0"/>
              <a:t>Catholic missionaries  increase greatly (Jesuits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Africa and Asia, and the Americas</a:t>
            </a:r>
          </a:p>
          <a:p>
            <a:pPr lvl="1"/>
            <a:r>
              <a:rPr lang="en-US" u="sng" dirty="0" smtClean="0"/>
              <a:t>Francis </a:t>
            </a:r>
            <a:r>
              <a:rPr lang="en-US" u="sng" dirty="0"/>
              <a:t>X</a:t>
            </a:r>
            <a:r>
              <a:rPr lang="en-US" u="sng" dirty="0" smtClean="0"/>
              <a:t>avier </a:t>
            </a:r>
            <a:r>
              <a:rPr lang="en-US" dirty="0" smtClean="0"/>
              <a:t>– Asia mid 1500s </a:t>
            </a:r>
            <a:r>
              <a:rPr lang="en-US" u="sng" dirty="0" smtClean="0"/>
              <a:t>brought Catholicism to Japan and India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Catholic missionaries </a:t>
            </a:r>
            <a:r>
              <a:rPr lang="en-US" u="sng" dirty="0" smtClean="0"/>
              <a:t>baptized millions</a:t>
            </a:r>
            <a:r>
              <a:rPr lang="en-US" dirty="0" smtClean="0"/>
              <a:t> of people around the world.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143000"/>
            <a:ext cx="3945728" cy="3229769"/>
          </a:xfrm>
        </p:spPr>
      </p:pic>
    </p:spTree>
    <p:extLst>
      <p:ext uri="{BB962C8B-B14F-4D97-AF65-F5344CB8AC3E}">
        <p14:creationId xmlns:p14="http://schemas.microsoft.com/office/powerpoint/2010/main" val="56792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tlant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5029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90600" y="1211263"/>
            <a:ext cx="2514600" cy="693737"/>
            <a:chOff x="624" y="763"/>
            <a:chExt cx="1584" cy="437"/>
          </a:xfrm>
        </p:grpSpPr>
        <p:sp>
          <p:nvSpPr>
            <p:cNvPr id="14349" name="Freeform 4"/>
            <p:cNvSpPr>
              <a:spLocks/>
            </p:cNvSpPr>
            <p:nvPr/>
          </p:nvSpPr>
          <p:spPr bwMode="auto">
            <a:xfrm>
              <a:off x="624" y="864"/>
              <a:ext cx="1584" cy="336"/>
            </a:xfrm>
            <a:custGeom>
              <a:avLst/>
              <a:gdLst>
                <a:gd name="T0" fmla="*/ 1584 w 1584"/>
                <a:gd name="T1" fmla="*/ 0 h 336"/>
                <a:gd name="T2" fmla="*/ 768 w 1584"/>
                <a:gd name="T3" fmla="*/ 240 h 336"/>
                <a:gd name="T4" fmla="*/ 0 w 1584"/>
                <a:gd name="T5" fmla="*/ 336 h 336"/>
                <a:gd name="T6" fmla="*/ 0 60000 65536"/>
                <a:gd name="T7" fmla="*/ 0 60000 65536"/>
                <a:gd name="T8" fmla="*/ 0 60000 65536"/>
                <a:gd name="T9" fmla="*/ 0 w 1584"/>
                <a:gd name="T10" fmla="*/ 0 h 336"/>
                <a:gd name="T11" fmla="*/ 1584 w 1584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4" h="336">
                  <a:moveTo>
                    <a:pt x="1584" y="0"/>
                  </a:moveTo>
                  <a:cubicBezTo>
                    <a:pt x="1308" y="92"/>
                    <a:pt x="1032" y="184"/>
                    <a:pt x="768" y="240"/>
                  </a:cubicBezTo>
                  <a:cubicBezTo>
                    <a:pt x="504" y="296"/>
                    <a:pt x="252" y="316"/>
                    <a:pt x="0" y="336"/>
                  </a:cubicBezTo>
                </a:path>
              </a:pathLst>
            </a:custGeom>
            <a:noFill/>
            <a:ln w="101600">
              <a:solidFill>
                <a:srgbClr val="00008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14350" name="Text Box 5"/>
            <p:cNvSpPr txBox="1">
              <a:spLocks noChangeArrowheads="1"/>
            </p:cNvSpPr>
            <p:nvPr/>
          </p:nvSpPr>
          <p:spPr bwMode="auto">
            <a:xfrm rot="-622550">
              <a:off x="881" y="763"/>
              <a:ext cx="11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0066"/>
                  </a:solidFill>
                  <a:latin typeface="Arial" charset="0"/>
                  <a:cs typeface="Arial" charset="0"/>
                </a:rPr>
                <a:t>Protestant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609600" y="1905000"/>
            <a:ext cx="2971800" cy="1219200"/>
            <a:chOff x="384" y="1200"/>
            <a:chExt cx="1872" cy="768"/>
          </a:xfrm>
        </p:grpSpPr>
        <p:sp>
          <p:nvSpPr>
            <p:cNvPr id="14347" name="Freeform 7"/>
            <p:cNvSpPr>
              <a:spLocks/>
            </p:cNvSpPr>
            <p:nvPr/>
          </p:nvSpPr>
          <p:spPr bwMode="auto">
            <a:xfrm>
              <a:off x="384" y="1200"/>
              <a:ext cx="1872" cy="568"/>
            </a:xfrm>
            <a:custGeom>
              <a:avLst/>
              <a:gdLst>
                <a:gd name="T0" fmla="*/ 1872 w 1872"/>
                <a:gd name="T1" fmla="*/ 0 h 568"/>
                <a:gd name="T2" fmla="*/ 768 w 1872"/>
                <a:gd name="T3" fmla="*/ 480 h 568"/>
                <a:gd name="T4" fmla="*/ 0 w 1872"/>
                <a:gd name="T5" fmla="*/ 528 h 568"/>
                <a:gd name="T6" fmla="*/ 0 60000 65536"/>
                <a:gd name="T7" fmla="*/ 0 60000 65536"/>
                <a:gd name="T8" fmla="*/ 0 60000 65536"/>
                <a:gd name="T9" fmla="*/ 0 w 1872"/>
                <a:gd name="T10" fmla="*/ 0 h 568"/>
                <a:gd name="T11" fmla="*/ 1872 w 1872"/>
                <a:gd name="T12" fmla="*/ 568 h 5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72" h="568">
                  <a:moveTo>
                    <a:pt x="1872" y="0"/>
                  </a:moveTo>
                  <a:cubicBezTo>
                    <a:pt x="1476" y="196"/>
                    <a:pt x="1080" y="392"/>
                    <a:pt x="768" y="480"/>
                  </a:cubicBezTo>
                  <a:cubicBezTo>
                    <a:pt x="456" y="568"/>
                    <a:pt x="228" y="548"/>
                    <a:pt x="0" y="528"/>
                  </a:cubicBezTo>
                </a:path>
              </a:pathLst>
            </a:custGeom>
            <a:noFill/>
            <a:ln w="120650">
              <a:solidFill>
                <a:srgbClr val="8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14348" name="Text Box 8"/>
            <p:cNvSpPr txBox="1">
              <a:spLocks noChangeArrowheads="1"/>
            </p:cNvSpPr>
            <p:nvPr/>
          </p:nvSpPr>
          <p:spPr bwMode="auto">
            <a:xfrm rot="-622550">
              <a:off x="1008" y="1680"/>
              <a:ext cx="11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800000"/>
                  </a:solidFill>
                  <a:latin typeface="Arial" charset="0"/>
                  <a:cs typeface="Arial" charset="0"/>
                </a:rPr>
                <a:t>Catholic</a:t>
              </a:r>
            </a:p>
          </p:txBody>
        </p:sp>
      </p:grp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5181600" y="76200"/>
            <a:ext cx="3810000" cy="640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sz="36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Protestant England settled in what is now the United States.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sz="36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Catholic Spain and France settled in what is now Mexico and South America.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181600" y="1447800"/>
            <a:ext cx="3352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6000" b="1" smtClean="0">
                <a:solidFill>
                  <a:srgbClr val="66FF33"/>
                </a:solidFill>
              </a:rPr>
              <a:t>Draw this map in your notes!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79788" y="909638"/>
            <a:ext cx="1066800" cy="400050"/>
          </a:xfrm>
          <a:prstGeom prst="rect">
            <a:avLst/>
          </a:prstGeom>
          <a:solidFill>
            <a:schemeClr val="bg1">
              <a:alpha val="39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</a:rPr>
              <a:t>England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" y="1138238"/>
            <a:ext cx="1295400" cy="708025"/>
          </a:xfrm>
          <a:prstGeom prst="rect">
            <a:avLst/>
          </a:prstGeom>
          <a:solidFill>
            <a:schemeClr val="bg1">
              <a:alpha val="39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</a:rPr>
              <a:t>North America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6200" y="2895600"/>
            <a:ext cx="1066800" cy="708025"/>
          </a:xfrm>
          <a:prstGeom prst="rect">
            <a:avLst/>
          </a:prstGeom>
          <a:solidFill>
            <a:schemeClr val="bg1">
              <a:alpha val="38823"/>
            </a:schemeClr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South America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505200" y="1752600"/>
            <a:ext cx="1066800" cy="400050"/>
          </a:xfrm>
          <a:prstGeom prst="rect">
            <a:avLst/>
          </a:prstGeom>
          <a:solidFill>
            <a:schemeClr val="bg1">
              <a:alpha val="38823"/>
            </a:schemeClr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Spain</a:t>
            </a:r>
          </a:p>
        </p:txBody>
      </p:sp>
    </p:spTree>
    <p:extLst>
      <p:ext uri="{BB962C8B-B14F-4D97-AF65-F5344CB8AC3E}">
        <p14:creationId xmlns:p14="http://schemas.microsoft.com/office/powerpoint/2010/main" val="326334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35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35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9" grpId="0" build="allAtOnce"/>
      <p:bldP spid="10" grpId="0"/>
      <p:bldP spid="12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Things to Remember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95800"/>
          </a:xfrm>
        </p:spPr>
        <p:txBody>
          <a:bodyPr/>
          <a:lstStyle/>
          <a:p>
            <a:pPr marL="762000" indent="-762000" eaLnBrk="1" hangingPunct="1">
              <a:buFontTx/>
              <a:buAutoNum type="arabicPeriod"/>
            </a:pPr>
            <a:r>
              <a:rPr lang="en-US" smtClean="0"/>
              <a:t>Problems in the church like selling indulgences led to the Reformation.</a:t>
            </a:r>
          </a:p>
          <a:p>
            <a:pPr marL="762000" indent="-762000" eaLnBrk="1" hangingPunct="1">
              <a:buFontTx/>
              <a:buAutoNum type="arabicPeriod"/>
            </a:pPr>
            <a:r>
              <a:rPr lang="en-US" smtClean="0"/>
              <a:t>Martin Luther and others argued that God provided salvation, not the church.</a:t>
            </a:r>
          </a:p>
        </p:txBody>
      </p:sp>
    </p:spTree>
    <p:extLst>
      <p:ext uri="{BB962C8B-B14F-4D97-AF65-F5344CB8AC3E}">
        <p14:creationId xmlns:p14="http://schemas.microsoft.com/office/powerpoint/2010/main" val="217717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533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3. France and Spain remained Catholic and spread Catholicism to Mexico and South America.</a:t>
            </a:r>
          </a:p>
          <a:p>
            <a:pPr eaLnBrk="1" hangingPunct="1">
              <a:buFontTx/>
              <a:buNone/>
            </a:pPr>
            <a:r>
              <a:rPr lang="en-US" smtClean="0"/>
              <a:t>4. England and Germany became Protestant and spread Protestantism into what is now the USA.</a:t>
            </a:r>
          </a:p>
        </p:txBody>
      </p:sp>
    </p:spTree>
    <p:extLst>
      <p:ext uri="{BB962C8B-B14F-4D97-AF65-F5344CB8AC3E}">
        <p14:creationId xmlns:p14="http://schemas.microsoft.com/office/powerpoint/2010/main" val="210803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ained_glass">
  <a:themeElements>
    <a:clrScheme name="stained_glas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ined_glas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ined_glas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ined_glas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tained_glass">
  <a:themeElements>
    <a:clrScheme name="stained_glas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ined_glas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ined_glas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ined_glas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stained_glass">
  <a:themeElements>
    <a:clrScheme name="stained_glas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ined_glas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ined_glas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ined_glas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stained_glass">
  <a:themeElements>
    <a:clrScheme name="stained_glas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ined_glas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ined_glas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ined_glas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stained_glass">
  <a:themeElements>
    <a:clrScheme name="stained_glas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ined_glas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ined_glas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ined_glas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stained_glass">
  <a:themeElements>
    <a:clrScheme name="stained_glas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ined_glas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ined_glas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ined_glas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ined_glas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574</Words>
  <Application>Microsoft Office PowerPoint</Application>
  <PresentationFormat>On-screen Show (4:3)</PresentationFormat>
  <Paragraphs>98</Paragraphs>
  <Slides>16</Slides>
  <Notes>7</Notes>
  <HiddenSlides>0</HiddenSlides>
  <MMClips>1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Office Theme</vt:lpstr>
      <vt:lpstr>stained_glass</vt:lpstr>
      <vt:lpstr>1_stained_glass</vt:lpstr>
      <vt:lpstr>2_stained_glass</vt:lpstr>
      <vt:lpstr>3_stained_glass</vt:lpstr>
      <vt:lpstr>4_stained_glass</vt:lpstr>
      <vt:lpstr>5_stained_glass</vt:lpstr>
      <vt:lpstr>Warm-up #7</vt:lpstr>
      <vt:lpstr>The Counter-Reformation</vt:lpstr>
      <vt:lpstr>I.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Religious Orders</vt:lpstr>
      <vt:lpstr>Council of Trent (1545)</vt:lpstr>
      <vt:lpstr>Issues</vt:lpstr>
      <vt:lpstr>Resolutions</vt:lpstr>
      <vt:lpstr>Other major consequences</vt:lpstr>
      <vt:lpstr>PowerPoint Presentation</vt:lpstr>
      <vt:lpstr>Things to Remember</vt:lpstr>
      <vt:lpstr>PowerPoint Presentation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Up Friday 3/22</dc:title>
  <dc:creator>Israel Morrow</dc:creator>
  <cp:lastModifiedBy>Josephine Schaller</cp:lastModifiedBy>
  <cp:revision>20</cp:revision>
  <dcterms:created xsi:type="dcterms:W3CDTF">2013-03-21T21:00:05Z</dcterms:created>
  <dcterms:modified xsi:type="dcterms:W3CDTF">2013-03-25T17:15:30Z</dcterms:modified>
</cp:coreProperties>
</file>