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0" r:id="rId4"/>
    <p:sldId id="257" r:id="rId5"/>
    <p:sldId id="262" r:id="rId6"/>
    <p:sldId id="261" r:id="rId7"/>
    <p:sldId id="263" r:id="rId8"/>
    <p:sldId id="264" r:id="rId9"/>
    <p:sldId id="265" r:id="rId10"/>
    <p:sldId id="259"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B9B6705B-C69D-4684-AB1E-F31E93E036C6}" type="datetimeFigureOut">
              <a:rPr lang="en-US" smtClean="0"/>
              <a:pPr/>
              <a:t>10/4/2010</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75126CBB-D068-49ED-A458-DDE6F2F057B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B9B6705B-C69D-4684-AB1E-F31E93E036C6}" type="datetimeFigureOut">
              <a:rPr lang="en-US" smtClean="0"/>
              <a:pPr/>
              <a:t>10/4/2010</a:t>
            </a:fld>
            <a:endParaRPr lang="en-US"/>
          </a:p>
        </p:txBody>
      </p:sp>
      <p:sp>
        <p:nvSpPr>
          <p:cNvPr id="9" name="Slide Number Placeholder 8"/>
          <p:cNvSpPr>
            <a:spLocks noGrp="1"/>
          </p:cNvSpPr>
          <p:nvPr>
            <p:ph type="sldNum" sz="quarter" idx="15"/>
          </p:nvPr>
        </p:nvSpPr>
        <p:spPr/>
        <p:txBody>
          <a:bodyPr rtlCol="0"/>
          <a:lstStyle/>
          <a:p>
            <a:fld id="{75126CBB-D068-49ED-A458-DDE6F2F057B8}"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B9B6705B-C69D-4684-AB1E-F31E93E036C6}" type="datetimeFigureOut">
              <a:rPr lang="en-US" smtClean="0"/>
              <a:pPr/>
              <a:t>10/4/2010</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75126CBB-D068-49ED-A458-DDE6F2F057B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9B6705B-C69D-4684-AB1E-F31E93E036C6}" type="datetimeFigureOut">
              <a:rPr lang="en-US" smtClean="0"/>
              <a:pPr/>
              <a:t>10/4/2010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126CBB-D068-49ED-A458-DDE6F2F057B8}"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B9B6705B-C69D-4684-AB1E-F31E93E036C6}" type="datetimeFigureOut">
              <a:rPr lang="en-US" smtClean="0"/>
              <a:pPr/>
              <a:t>10/4/2010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126CBB-D068-49ED-A458-DDE6F2F057B8}"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B9B6705B-C69D-4684-AB1E-F31E93E036C6}" type="datetimeFigureOut">
              <a:rPr lang="en-US" smtClean="0"/>
              <a:pPr/>
              <a:t>10/4/2010</a:t>
            </a:fld>
            <a:endParaRPr lang="en-US"/>
          </a:p>
        </p:txBody>
      </p:sp>
      <p:sp>
        <p:nvSpPr>
          <p:cNvPr id="7" name="Slide Number Placeholder 6"/>
          <p:cNvSpPr>
            <a:spLocks noGrp="1"/>
          </p:cNvSpPr>
          <p:nvPr>
            <p:ph type="sldNum" sz="quarter" idx="11"/>
          </p:nvPr>
        </p:nvSpPr>
        <p:spPr/>
        <p:txBody>
          <a:bodyPr rtlCol="0"/>
          <a:lstStyle/>
          <a:p>
            <a:fld id="{75126CBB-D068-49ED-A458-DDE6F2F057B8}"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B6705B-C69D-4684-AB1E-F31E93E036C6}" type="datetimeFigureOut">
              <a:rPr lang="en-US" smtClean="0"/>
              <a:pPr/>
              <a:t>10/4/2010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126CBB-D068-49ED-A458-DDE6F2F057B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B9B6705B-C69D-4684-AB1E-F31E93E036C6}" type="datetimeFigureOut">
              <a:rPr lang="en-US" smtClean="0"/>
              <a:pPr/>
              <a:t>10/4/2010</a:t>
            </a:fld>
            <a:endParaRPr lang="en-US"/>
          </a:p>
        </p:txBody>
      </p:sp>
      <p:sp>
        <p:nvSpPr>
          <p:cNvPr id="22" name="Slide Number Placeholder 21"/>
          <p:cNvSpPr>
            <a:spLocks noGrp="1"/>
          </p:cNvSpPr>
          <p:nvPr>
            <p:ph type="sldNum" sz="quarter" idx="15"/>
          </p:nvPr>
        </p:nvSpPr>
        <p:spPr/>
        <p:txBody>
          <a:bodyPr rtlCol="0"/>
          <a:lstStyle/>
          <a:p>
            <a:fld id="{75126CBB-D068-49ED-A458-DDE6F2F057B8}"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B9B6705B-C69D-4684-AB1E-F31E93E036C6}" type="datetimeFigureOut">
              <a:rPr lang="en-US" smtClean="0"/>
              <a:pPr/>
              <a:t>10/4/2010</a:t>
            </a:fld>
            <a:endParaRPr lang="en-US"/>
          </a:p>
        </p:txBody>
      </p:sp>
      <p:sp>
        <p:nvSpPr>
          <p:cNvPr id="18" name="Slide Number Placeholder 17"/>
          <p:cNvSpPr>
            <a:spLocks noGrp="1"/>
          </p:cNvSpPr>
          <p:nvPr>
            <p:ph type="sldNum" sz="quarter" idx="11"/>
          </p:nvPr>
        </p:nvSpPr>
        <p:spPr/>
        <p:txBody>
          <a:bodyPr rtlCol="0"/>
          <a:lstStyle/>
          <a:p>
            <a:fld id="{75126CBB-D068-49ED-A458-DDE6F2F057B8}"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B6705B-C69D-4684-AB1E-F31E93E036C6}"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126CBB-D068-49ED-A458-DDE6F2F057B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B6705B-C69D-4684-AB1E-F31E93E036C6}" type="datetimeFigureOut">
              <a:rPr lang="en-US" smtClean="0"/>
              <a:pPr/>
              <a:t>10/4/2010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126CBB-D068-49ED-A458-DDE6F2F057B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9B6705B-C69D-4684-AB1E-F31E93E036C6}" type="datetimeFigureOut">
              <a:rPr lang="en-US" smtClean="0"/>
              <a:pPr/>
              <a:t>10/4/2010</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5126CBB-D068-49ED-A458-DDE6F2F057B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Persuasive Essay</a:t>
            </a:r>
            <a:endParaRPr lang="en-US" dirty="0"/>
          </a:p>
        </p:txBody>
      </p:sp>
      <p:sp>
        <p:nvSpPr>
          <p:cNvPr id="3" name="Subtitle 2"/>
          <p:cNvSpPr>
            <a:spLocks noGrp="1"/>
          </p:cNvSpPr>
          <p:nvPr>
            <p:ph type="subTitle" idx="1"/>
          </p:nvPr>
        </p:nvSpPr>
        <p:spPr/>
        <p:txBody>
          <a:bodyPr/>
          <a:lstStyle/>
          <a:p>
            <a:r>
              <a:rPr lang="en-US" dirty="0" smtClean="0"/>
              <a:t>Adding Evidence and Commentary</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 in your writing journal</a:t>
            </a:r>
            <a:endParaRPr lang="en-US" dirty="0"/>
          </a:p>
        </p:txBody>
      </p:sp>
      <p:sp>
        <p:nvSpPr>
          <p:cNvPr id="3" name="Content Placeholder 2"/>
          <p:cNvSpPr>
            <a:spLocks noGrp="1"/>
          </p:cNvSpPr>
          <p:nvPr>
            <p:ph sz="quarter" idx="1"/>
          </p:nvPr>
        </p:nvSpPr>
        <p:spPr/>
        <p:txBody>
          <a:bodyPr/>
          <a:lstStyle/>
          <a:p>
            <a:r>
              <a:rPr lang="en-US" dirty="0" smtClean="0"/>
              <a:t>Persuasive Writing                                                 1</a:t>
            </a:r>
          </a:p>
          <a:p>
            <a:r>
              <a:rPr lang="en-US" dirty="0" smtClean="0"/>
              <a:t>Persuasive Thesis                                                   2</a:t>
            </a:r>
          </a:p>
          <a:p>
            <a:r>
              <a:rPr lang="en-US" dirty="0" smtClean="0"/>
              <a:t>Persuasive Evidence                                              3</a:t>
            </a:r>
          </a:p>
          <a:p>
            <a:r>
              <a:rPr lang="en-US" dirty="0" smtClean="0"/>
              <a:t>Persuasive Commentary                                        4</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Persuasive Evidence</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If your thesis is what will be discussed during your whole argument- </a:t>
            </a:r>
            <a:r>
              <a:rPr lang="en-US" dirty="0" smtClean="0">
                <a:solidFill>
                  <a:schemeClr val="accent2">
                    <a:lumMod val="75000"/>
                  </a:schemeClr>
                </a:solidFill>
              </a:rPr>
              <a:t>Mom, I need to tell you that even though you want me to finish all of my homework before going to the dance, I think I should be able to go no matter what because I helped clean the house and I am getting A’s in all of my classes.</a:t>
            </a:r>
          </a:p>
          <a:p>
            <a:endParaRPr lang="en-US" dirty="0" smtClean="0">
              <a:solidFill>
                <a:schemeClr val="accent2">
                  <a:lumMod val="75000"/>
                </a:schemeClr>
              </a:solidFill>
            </a:endParaRPr>
          </a:p>
          <a:p>
            <a:r>
              <a:rPr lang="en-US" dirty="0" smtClean="0"/>
              <a:t>And your topic sentences represent your reasons why (you should be allowed to go to the dance)- </a:t>
            </a:r>
            <a:r>
              <a:rPr lang="en-US" dirty="0" smtClean="0">
                <a:solidFill>
                  <a:schemeClr val="accent2">
                    <a:lumMod val="75000"/>
                  </a:schemeClr>
                </a:solidFill>
              </a:rPr>
              <a:t>I understand why you want me to finish all of my homework before going to the dance; I helped clean the house; I am doing excellent in all of my classes.</a:t>
            </a:r>
          </a:p>
          <a:p>
            <a:endParaRPr lang="en-US" dirty="0" smtClean="0"/>
          </a:p>
          <a:p>
            <a:r>
              <a:rPr lang="en-US" dirty="0" smtClean="0"/>
              <a:t>Your evidence provides </a:t>
            </a:r>
            <a:r>
              <a:rPr lang="en-US" b="1" dirty="0" smtClean="0"/>
              <a:t>proof</a:t>
            </a:r>
            <a:r>
              <a:rPr lang="en-US" dirty="0" smtClean="0"/>
              <a:t> to back up your argument- </a:t>
            </a:r>
            <a:r>
              <a:rPr lang="en-US" dirty="0" smtClean="0">
                <a:solidFill>
                  <a:schemeClr val="accent2">
                    <a:lumMod val="75000"/>
                  </a:schemeClr>
                </a:solidFill>
              </a:rPr>
              <a:t>I will only have two hours on Sunday to finish all of my homework and I will not get home from the dance until 10:30 tonight OR I spent four hours on Wednesday evening cleaning the house up for you, OR on </a:t>
            </a:r>
            <a:r>
              <a:rPr lang="en-US" dirty="0" err="1" smtClean="0">
                <a:solidFill>
                  <a:schemeClr val="accent2">
                    <a:lumMod val="75000"/>
                  </a:schemeClr>
                </a:solidFill>
              </a:rPr>
              <a:t>PowerSchool</a:t>
            </a:r>
            <a:r>
              <a:rPr lang="en-US" dirty="0" smtClean="0">
                <a:solidFill>
                  <a:schemeClr val="accent2">
                    <a:lumMod val="75000"/>
                  </a:schemeClr>
                </a:solidFill>
              </a:rPr>
              <a:t> all of my grades show up as 90% or above.</a:t>
            </a:r>
            <a:endParaRPr lang="en-US" dirty="0" smtClean="0"/>
          </a:p>
          <a:p>
            <a:endParaRPr lang="en-US" dirty="0" smtClean="0">
              <a:solidFill>
                <a:schemeClr val="accent2">
                  <a:lumMod val="75000"/>
                </a:schemeClr>
              </a:solidFill>
            </a:endParaRP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467600" cy="1143000"/>
          </a:xfrm>
        </p:spPr>
        <p:txBody>
          <a:bodyPr/>
          <a:lstStyle/>
          <a:p>
            <a:r>
              <a:rPr lang="en-US" dirty="0" smtClean="0"/>
              <a:t>Persuasive Evidence</a:t>
            </a:r>
            <a:endParaRPr lang="en-US" dirty="0"/>
          </a:p>
        </p:txBody>
      </p:sp>
      <p:sp>
        <p:nvSpPr>
          <p:cNvPr id="3" name="Content Placeholder 2"/>
          <p:cNvSpPr>
            <a:spLocks noGrp="1"/>
          </p:cNvSpPr>
          <p:nvPr>
            <p:ph sz="quarter" idx="1"/>
          </p:nvPr>
        </p:nvSpPr>
        <p:spPr>
          <a:xfrm>
            <a:off x="228600" y="1066800"/>
            <a:ext cx="8382000" cy="5407152"/>
          </a:xfrm>
        </p:spPr>
        <p:txBody>
          <a:bodyPr>
            <a:normAutofit fontScale="70000" lnSpcReduction="20000"/>
          </a:bodyPr>
          <a:lstStyle/>
          <a:p>
            <a:r>
              <a:rPr lang="en-US" dirty="0" smtClean="0"/>
              <a:t>Evidence must…</a:t>
            </a:r>
          </a:p>
          <a:p>
            <a:endParaRPr lang="en-US" dirty="0" smtClean="0"/>
          </a:p>
          <a:p>
            <a:r>
              <a:rPr lang="en-US" dirty="0" smtClean="0"/>
              <a:t>directly support your topic sentence and thesis statement</a:t>
            </a:r>
          </a:p>
          <a:p>
            <a:pPr lvl="2">
              <a:buNone/>
            </a:pPr>
            <a:endParaRPr lang="en-US" dirty="0" smtClean="0"/>
          </a:p>
          <a:p>
            <a:r>
              <a:rPr lang="en-US" dirty="0" smtClean="0"/>
              <a:t>prove your argument </a:t>
            </a:r>
          </a:p>
          <a:p>
            <a:endParaRPr lang="en-US" dirty="0" smtClean="0"/>
          </a:p>
          <a:p>
            <a:pPr lvl="1"/>
            <a:r>
              <a:rPr lang="en-US" dirty="0" smtClean="0"/>
              <a:t>Example:</a:t>
            </a:r>
          </a:p>
          <a:p>
            <a:pPr lvl="2"/>
            <a:r>
              <a:rPr lang="en-US" b="1" dirty="0" smtClean="0"/>
              <a:t>Thesis</a:t>
            </a:r>
          </a:p>
          <a:p>
            <a:pPr lvl="2"/>
            <a:r>
              <a:rPr lang="en-US" b="1" dirty="0" smtClean="0"/>
              <a:t>Even though </a:t>
            </a:r>
            <a:r>
              <a:rPr lang="en-US" b="1" dirty="0" smtClean="0">
                <a:solidFill>
                  <a:srgbClr val="FF0000"/>
                </a:solidFill>
              </a:rPr>
              <a:t>Curley’s wife was just lonely and did not understand </a:t>
            </a:r>
            <a:r>
              <a:rPr lang="en-US" b="1" dirty="0" err="1" smtClean="0">
                <a:solidFill>
                  <a:srgbClr val="FF0000"/>
                </a:solidFill>
              </a:rPr>
              <a:t>Lennie’s</a:t>
            </a:r>
            <a:r>
              <a:rPr lang="en-US" b="1" dirty="0" smtClean="0">
                <a:solidFill>
                  <a:srgbClr val="FF0000"/>
                </a:solidFill>
              </a:rPr>
              <a:t> potential danger</a:t>
            </a:r>
            <a:r>
              <a:rPr lang="en-US" b="1" dirty="0" smtClean="0"/>
              <a:t>, Curley’s wife is to blame for her own death because she tried flirting as a way to conquer her loneliness, and continued to scream even after </a:t>
            </a:r>
            <a:r>
              <a:rPr lang="en-US" b="1" dirty="0" err="1" smtClean="0"/>
              <a:t>Lennie</a:t>
            </a:r>
            <a:r>
              <a:rPr lang="en-US" b="1" dirty="0" smtClean="0"/>
              <a:t> told her to stop.</a:t>
            </a:r>
          </a:p>
          <a:p>
            <a:pPr lvl="2">
              <a:buNone/>
            </a:pPr>
            <a:endParaRPr lang="en-US" b="1" dirty="0" smtClean="0"/>
          </a:p>
          <a:p>
            <a:pPr lvl="2"/>
            <a:r>
              <a:rPr lang="en-US" b="1" dirty="0" smtClean="0"/>
              <a:t>TS: #1 (Opposing argument)</a:t>
            </a:r>
          </a:p>
          <a:p>
            <a:pPr lvl="2"/>
            <a:r>
              <a:rPr lang="en-US" b="1" dirty="0" smtClean="0">
                <a:solidFill>
                  <a:srgbClr val="FF0000"/>
                </a:solidFill>
              </a:rPr>
              <a:t>T.S. #1: Some may believe that Curley’s wife died by </a:t>
            </a:r>
            <a:r>
              <a:rPr lang="en-US" b="1" dirty="0" err="1" smtClean="0">
                <a:solidFill>
                  <a:srgbClr val="FF0000"/>
                </a:solidFill>
              </a:rPr>
              <a:t>Lennie’s</a:t>
            </a:r>
            <a:r>
              <a:rPr lang="en-US" b="1" dirty="0" smtClean="0">
                <a:solidFill>
                  <a:srgbClr val="FF0000"/>
                </a:solidFill>
              </a:rPr>
              <a:t> hands alone because it was her loneliness that drove her to find companionship with </a:t>
            </a:r>
            <a:r>
              <a:rPr lang="en-US" b="1" dirty="0" err="1" smtClean="0">
                <a:solidFill>
                  <a:srgbClr val="FF0000"/>
                </a:solidFill>
              </a:rPr>
              <a:t>Lennie</a:t>
            </a:r>
            <a:r>
              <a:rPr lang="en-US" b="1" dirty="0" smtClean="0">
                <a:solidFill>
                  <a:srgbClr val="FF0000"/>
                </a:solidFill>
              </a:rPr>
              <a:t> and she did not fully understand his potential danger.</a:t>
            </a:r>
          </a:p>
          <a:p>
            <a:pPr lvl="2">
              <a:buNone/>
            </a:pPr>
            <a:endParaRPr lang="en-US" b="1" dirty="0" smtClean="0">
              <a:solidFill>
                <a:srgbClr val="FF0000"/>
              </a:solidFill>
            </a:endParaRPr>
          </a:p>
          <a:p>
            <a:pPr lvl="2"/>
            <a:r>
              <a:rPr lang="en-US" b="1" dirty="0" smtClean="0"/>
              <a:t>Evidence:  </a:t>
            </a:r>
            <a:endParaRPr lang="en-US" b="1" dirty="0" smtClean="0"/>
          </a:p>
          <a:p>
            <a:pPr lvl="2"/>
            <a:r>
              <a:rPr lang="en-US" b="1" dirty="0" smtClean="0">
                <a:solidFill>
                  <a:srgbClr val="FF0000"/>
                </a:solidFill>
              </a:rPr>
              <a:t>“I get lonely […] you can talk to people , but I can’t talk to nobody but Curley” (Steinbeck 87).</a:t>
            </a:r>
            <a:endParaRPr lang="en-US" b="1" dirty="0" smtClean="0">
              <a:solidFill>
                <a:srgbClr val="FF0000"/>
              </a:solidFill>
            </a:endParaRPr>
          </a:p>
          <a:p>
            <a:pPr lvl="2"/>
            <a:endParaRPr lang="en-US" b="1" dirty="0" smtClean="0">
              <a:solidFill>
                <a:srgbClr val="FF0000"/>
              </a:solidFill>
            </a:endParaRPr>
          </a:p>
          <a:p>
            <a:r>
              <a:rPr lang="en-US" b="1" i="1" dirty="0" smtClean="0"/>
              <a:t>Note: If you cannot find evidence that supports your T.S. and thesis, you may have to change them.  Do not try to make them work!</a:t>
            </a:r>
          </a:p>
          <a:p>
            <a:pPr lvl="2"/>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Integrating you evidence into your paper</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Your evidence must be imbedded (a part of your sentence)</a:t>
            </a:r>
          </a:p>
          <a:p>
            <a:endParaRPr lang="en-US" dirty="0" smtClean="0"/>
          </a:p>
          <a:p>
            <a:r>
              <a:rPr lang="en-US" dirty="0" smtClean="0"/>
              <a:t>Example:</a:t>
            </a:r>
          </a:p>
          <a:p>
            <a:pPr lvl="1"/>
            <a:r>
              <a:rPr lang="en-US" dirty="0" smtClean="0"/>
              <a:t>As Curley’s wife entered into the barn she became angry at </a:t>
            </a:r>
            <a:r>
              <a:rPr lang="en-US" dirty="0" err="1" smtClean="0"/>
              <a:t>Lennie</a:t>
            </a:r>
            <a:r>
              <a:rPr lang="en-US" dirty="0" smtClean="0"/>
              <a:t> for not speaking to her and exclaimed, </a:t>
            </a:r>
            <a:r>
              <a:rPr lang="en-US" dirty="0" smtClean="0"/>
              <a:t>“</a:t>
            </a:r>
            <a:r>
              <a:rPr lang="en-US" dirty="0" smtClean="0"/>
              <a:t>I </a:t>
            </a:r>
            <a:r>
              <a:rPr lang="en-US" dirty="0" smtClean="0"/>
              <a:t>get lonely […] you can talk to </a:t>
            </a:r>
            <a:r>
              <a:rPr lang="en-US" dirty="0" smtClean="0"/>
              <a:t>people, </a:t>
            </a:r>
            <a:r>
              <a:rPr lang="en-US" dirty="0" smtClean="0"/>
              <a:t>but I can’t talk to nobody but Curley” (Steinbeck 87).</a:t>
            </a:r>
          </a:p>
          <a:p>
            <a:pPr lvl="1"/>
            <a:endParaRPr lang="en-US" dirty="0" smtClean="0"/>
          </a:p>
          <a:p>
            <a:pPr lvl="1"/>
            <a:endParaRPr lang="en-US" dirty="0" smtClean="0"/>
          </a:p>
          <a:p>
            <a:r>
              <a:rPr lang="en-US" dirty="0" smtClean="0"/>
              <a:t>NO “SAID”!!!! Try and find other words to go in place of the dreaded “said”.  </a:t>
            </a:r>
          </a:p>
          <a:p>
            <a:pPr lvl="1"/>
            <a:r>
              <a:rPr lang="en-US" dirty="0" smtClean="0"/>
              <a:t>stated, exclaimed, demanded, roared, claimed, questioned… (this word should depict the tone of the character)   </a:t>
            </a:r>
          </a:p>
          <a:p>
            <a:endParaRPr lang="en-US" dirty="0" smtClean="0"/>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Persuasive Commentary</a:t>
            </a:r>
            <a:endParaRPr lang="en-US" dirty="0"/>
          </a:p>
        </p:txBody>
      </p:sp>
      <p:sp>
        <p:nvSpPr>
          <p:cNvPr id="3" name="Content Placeholder 2"/>
          <p:cNvSpPr>
            <a:spLocks noGrp="1"/>
          </p:cNvSpPr>
          <p:nvPr>
            <p:ph sz="quarter" idx="1"/>
          </p:nvPr>
        </p:nvSpPr>
        <p:spPr/>
        <p:txBody>
          <a:bodyPr>
            <a:normAutofit/>
          </a:bodyPr>
          <a:lstStyle/>
          <a:p>
            <a:r>
              <a:rPr lang="en-US" dirty="0" smtClean="0"/>
              <a:t>The goal of commentary is to explain the significance of your evidence and persuade your audience to side with you.</a:t>
            </a:r>
          </a:p>
          <a:p>
            <a:endParaRPr lang="en-US" dirty="0" smtClean="0"/>
          </a:p>
          <a:p>
            <a:r>
              <a:rPr lang="en-US" dirty="0" smtClean="0"/>
              <a:t>Cannot be a summary of the novel or a recap of your evidence.</a:t>
            </a:r>
          </a:p>
          <a:p>
            <a:pPr>
              <a:buNone/>
            </a:pPr>
            <a:endParaRPr lang="en-US" dirty="0" smtClean="0"/>
          </a:p>
          <a:p>
            <a:r>
              <a:rPr lang="en-US" dirty="0" smtClean="0"/>
              <a:t>What about for your opposing argument? </a:t>
            </a:r>
          </a:p>
          <a:p>
            <a:pPr lvl="1"/>
            <a:r>
              <a:rPr lang="en-US" dirty="0" smtClean="0"/>
              <a:t>Commentary should explain the significance of the opposing side (as much as you do not agree with that side, I am sure there is some strength to their argument) </a:t>
            </a:r>
          </a:p>
          <a:p>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sz="quarter" idx="1"/>
          </p:nvPr>
        </p:nvSpPr>
        <p:spPr>
          <a:xfrm>
            <a:off x="152400" y="1600200"/>
            <a:ext cx="8458200" cy="5029200"/>
          </a:xfrm>
        </p:spPr>
        <p:txBody>
          <a:bodyPr>
            <a:normAutofit fontScale="70000" lnSpcReduction="20000"/>
          </a:bodyPr>
          <a:lstStyle/>
          <a:p>
            <a:r>
              <a:rPr lang="en-US" b="1" dirty="0" smtClean="0"/>
              <a:t>Thesis</a:t>
            </a:r>
          </a:p>
          <a:p>
            <a:pPr lvl="1"/>
            <a:r>
              <a:rPr lang="en-US" b="1" dirty="0" smtClean="0"/>
              <a:t>Even though </a:t>
            </a:r>
            <a:r>
              <a:rPr lang="en-US" b="1" dirty="0" smtClean="0">
                <a:solidFill>
                  <a:srgbClr val="FF0000"/>
                </a:solidFill>
              </a:rPr>
              <a:t>Curley’s wife was just lonely and did not understand </a:t>
            </a:r>
            <a:r>
              <a:rPr lang="en-US" b="1" dirty="0" err="1" smtClean="0">
                <a:solidFill>
                  <a:srgbClr val="FF0000"/>
                </a:solidFill>
              </a:rPr>
              <a:t>Lennie’s</a:t>
            </a:r>
            <a:r>
              <a:rPr lang="en-US" b="1" dirty="0" smtClean="0">
                <a:solidFill>
                  <a:srgbClr val="FF0000"/>
                </a:solidFill>
              </a:rPr>
              <a:t> potential danger</a:t>
            </a:r>
            <a:r>
              <a:rPr lang="en-US" b="1" dirty="0" smtClean="0"/>
              <a:t>, Curley’s wife is to blame for her own death because she tried flirting as a way to conquer her loneliness, and continued to scream even after </a:t>
            </a:r>
            <a:r>
              <a:rPr lang="en-US" b="1" dirty="0" err="1" smtClean="0"/>
              <a:t>Lennie</a:t>
            </a:r>
            <a:r>
              <a:rPr lang="en-US" b="1" dirty="0" smtClean="0"/>
              <a:t> told her to stop.</a:t>
            </a:r>
          </a:p>
          <a:p>
            <a:pPr lvl="2">
              <a:buNone/>
            </a:pPr>
            <a:endParaRPr lang="en-US" b="1" dirty="0" smtClean="0"/>
          </a:p>
          <a:p>
            <a:r>
              <a:rPr lang="en-US" b="1" dirty="0" smtClean="0"/>
              <a:t>TS: #1 (Opposing argument)</a:t>
            </a:r>
          </a:p>
          <a:p>
            <a:pPr lvl="1"/>
            <a:r>
              <a:rPr lang="en-US" b="1" dirty="0" smtClean="0">
                <a:solidFill>
                  <a:srgbClr val="FF0000"/>
                </a:solidFill>
              </a:rPr>
              <a:t>T.S. #1: Some may believe that Curley’s wife died by </a:t>
            </a:r>
            <a:r>
              <a:rPr lang="en-US" b="1" dirty="0" err="1" smtClean="0">
                <a:solidFill>
                  <a:srgbClr val="FF0000"/>
                </a:solidFill>
              </a:rPr>
              <a:t>Lennie’s</a:t>
            </a:r>
            <a:r>
              <a:rPr lang="en-US" b="1" dirty="0" smtClean="0">
                <a:solidFill>
                  <a:srgbClr val="FF0000"/>
                </a:solidFill>
              </a:rPr>
              <a:t> hands alone because it was her loneliness that drove her to find companionship with </a:t>
            </a:r>
            <a:r>
              <a:rPr lang="en-US" b="1" dirty="0" err="1" smtClean="0">
                <a:solidFill>
                  <a:srgbClr val="FF0000"/>
                </a:solidFill>
              </a:rPr>
              <a:t>Lennie</a:t>
            </a:r>
            <a:r>
              <a:rPr lang="en-US" b="1" dirty="0" smtClean="0">
                <a:solidFill>
                  <a:srgbClr val="FF0000"/>
                </a:solidFill>
              </a:rPr>
              <a:t> and she did not fully understand his potential danger.</a:t>
            </a:r>
          </a:p>
          <a:p>
            <a:pPr lvl="2">
              <a:buNone/>
            </a:pPr>
            <a:endParaRPr lang="en-US" b="1" dirty="0" smtClean="0">
              <a:solidFill>
                <a:srgbClr val="FF0000"/>
              </a:solidFill>
            </a:endParaRPr>
          </a:p>
          <a:p>
            <a:r>
              <a:rPr lang="en-US" b="1" dirty="0" smtClean="0"/>
              <a:t>Evidence: </a:t>
            </a:r>
            <a:endParaRPr lang="en-US" b="1" dirty="0" smtClean="0"/>
          </a:p>
          <a:p>
            <a:pPr lvl="1"/>
            <a:r>
              <a:rPr lang="en-US" b="1" dirty="0" smtClean="0">
                <a:solidFill>
                  <a:srgbClr val="FF0000"/>
                </a:solidFill>
              </a:rPr>
              <a:t>“I get lonely […] you can talk to people , but I can’t talk to nobody but Curley” (Steinbeck 87).</a:t>
            </a:r>
          </a:p>
          <a:p>
            <a:pPr lvl="1">
              <a:buNone/>
            </a:pPr>
            <a:r>
              <a:rPr lang="en-US" b="1" dirty="0" smtClean="0"/>
              <a:t> </a:t>
            </a:r>
            <a:endParaRPr lang="en-US" b="1" dirty="0" smtClean="0"/>
          </a:p>
          <a:p>
            <a:r>
              <a:rPr lang="en-US" b="1" dirty="0" smtClean="0"/>
              <a:t>Commentary</a:t>
            </a:r>
            <a:r>
              <a:rPr lang="en-US" b="1" dirty="0" smtClean="0"/>
              <a:t>:</a:t>
            </a:r>
          </a:p>
          <a:p>
            <a:pPr lvl="1"/>
            <a:r>
              <a:rPr lang="en-US" b="1" dirty="0" smtClean="0"/>
              <a:t>Because all of the men at the ranch are afraid of getting “canned” by Curley, all of them shun Curley’s wife when she comes to visit with them.  She feels alone on a farm with all men and nobody to talk to.  She is merely trying to find solace as she comes into the barn with </a:t>
            </a:r>
            <a:r>
              <a:rPr lang="en-US" b="1" dirty="0" err="1" smtClean="0"/>
              <a:t>Lennie</a:t>
            </a:r>
            <a:r>
              <a:rPr lang="en-US" b="1" dirty="0" smtClean="0"/>
              <a:t> because she knows he is an outcast much like herself.  She feels he is harmless and even resorts to calling him a “big baby”.   She foresees no danger when interacting with </a:t>
            </a:r>
            <a:r>
              <a:rPr lang="en-US" b="1" dirty="0" err="1" smtClean="0"/>
              <a:t>Lennie</a:t>
            </a:r>
            <a:r>
              <a:rPr lang="en-US" b="1" dirty="0" smtClean="0"/>
              <a:t> and only hopes that he may actually listen to her dreams.</a:t>
            </a:r>
            <a:endParaRPr lang="en-US" b="1" dirty="0" smtClean="0"/>
          </a:p>
          <a:p>
            <a:endParaRPr lang="en-US" b="1" dirty="0" smtClean="0"/>
          </a:p>
          <a:p>
            <a:pPr lvl="1"/>
            <a:endParaRPr lang="en-US" b="1" dirty="0" smtClean="0"/>
          </a:p>
          <a:p>
            <a:pPr lvl="1"/>
            <a:endParaRPr lang="en-US" b="1"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your Body paragraphs together</a:t>
            </a:r>
            <a:endParaRPr lang="en-US" dirty="0"/>
          </a:p>
        </p:txBody>
      </p:sp>
      <p:sp>
        <p:nvSpPr>
          <p:cNvPr id="3" name="Content Placeholder 2"/>
          <p:cNvSpPr>
            <a:spLocks noGrp="1"/>
          </p:cNvSpPr>
          <p:nvPr>
            <p:ph sz="quarter" idx="1"/>
          </p:nvPr>
        </p:nvSpPr>
        <p:spPr>
          <a:xfrm>
            <a:off x="457200" y="1600200"/>
            <a:ext cx="8305800" cy="4873752"/>
          </a:xfrm>
        </p:spPr>
        <p:txBody>
          <a:bodyPr>
            <a:normAutofit fontScale="92500" lnSpcReduction="10000"/>
          </a:bodyPr>
          <a:lstStyle/>
          <a:p>
            <a:pPr lvl="1">
              <a:buNone/>
            </a:pPr>
            <a:r>
              <a:rPr lang="en-US" sz="2400" b="1" dirty="0" smtClean="0">
                <a:solidFill>
                  <a:srgbClr val="FF0000"/>
                </a:solidFill>
              </a:rPr>
              <a:t>I.  Topic sentence</a:t>
            </a:r>
            <a:endParaRPr lang="en-US" sz="2400" dirty="0" smtClean="0">
              <a:solidFill>
                <a:srgbClr val="FF0000"/>
              </a:solidFill>
            </a:endParaRPr>
          </a:p>
          <a:p>
            <a:pPr lvl="2"/>
            <a:r>
              <a:rPr lang="en-US" dirty="0" smtClean="0">
                <a:solidFill>
                  <a:srgbClr val="FF0000"/>
                </a:solidFill>
              </a:rPr>
              <a:t>Must also be stated in your thesis</a:t>
            </a:r>
          </a:p>
          <a:p>
            <a:pPr lvl="2"/>
            <a:r>
              <a:rPr lang="en-US" dirty="0" smtClean="0">
                <a:solidFill>
                  <a:srgbClr val="FF0000"/>
                </a:solidFill>
              </a:rPr>
              <a:t>Must connect to your evidence</a:t>
            </a:r>
          </a:p>
          <a:p>
            <a:pPr lvl="1">
              <a:buNone/>
            </a:pPr>
            <a:r>
              <a:rPr lang="en-US" sz="2400" b="1" dirty="0" smtClean="0">
                <a:solidFill>
                  <a:schemeClr val="accent2">
                    <a:lumMod val="75000"/>
                  </a:schemeClr>
                </a:solidFill>
              </a:rPr>
              <a:t>II. Second sentence:</a:t>
            </a:r>
            <a:r>
              <a:rPr lang="en-US" sz="2400" dirty="0" smtClean="0">
                <a:solidFill>
                  <a:schemeClr val="accent2">
                    <a:lumMod val="75000"/>
                  </a:schemeClr>
                </a:solidFill>
              </a:rPr>
              <a:t> provides context for your evidence</a:t>
            </a:r>
          </a:p>
          <a:p>
            <a:pPr lvl="2"/>
            <a:r>
              <a:rPr lang="en-US" dirty="0" smtClean="0">
                <a:solidFill>
                  <a:schemeClr val="accent2">
                    <a:lumMod val="75000"/>
                  </a:schemeClr>
                </a:solidFill>
              </a:rPr>
              <a:t>Sets up the when, where, and who of the quote you will use</a:t>
            </a:r>
          </a:p>
          <a:p>
            <a:pPr lvl="1">
              <a:buNone/>
            </a:pPr>
            <a:r>
              <a:rPr lang="en-US" sz="2400" b="1" dirty="0" smtClean="0">
                <a:solidFill>
                  <a:srgbClr val="00B050"/>
                </a:solidFill>
              </a:rPr>
              <a:t>III. Third sentence:</a:t>
            </a:r>
            <a:r>
              <a:rPr lang="en-US" sz="2400" dirty="0" smtClean="0">
                <a:solidFill>
                  <a:srgbClr val="00B050"/>
                </a:solidFill>
              </a:rPr>
              <a:t> is a strong piece of evidence that supports your refutation(and thesis)</a:t>
            </a:r>
          </a:p>
          <a:p>
            <a:pPr lvl="2"/>
            <a:r>
              <a:rPr lang="en-US" dirty="0" smtClean="0">
                <a:solidFill>
                  <a:srgbClr val="00B050"/>
                </a:solidFill>
              </a:rPr>
              <a:t>Directly taken from the text with correct parenthetical citation</a:t>
            </a:r>
          </a:p>
          <a:p>
            <a:pPr lvl="1">
              <a:buNone/>
            </a:pPr>
            <a:r>
              <a:rPr lang="en-US" sz="2400" b="1" dirty="0" smtClean="0">
                <a:solidFill>
                  <a:schemeClr val="accent4">
                    <a:lumMod val="75000"/>
                  </a:schemeClr>
                </a:solidFill>
              </a:rPr>
              <a:t>IV. Next two-five sentences:</a:t>
            </a:r>
            <a:r>
              <a:rPr lang="en-US" sz="2400" dirty="0" smtClean="0">
                <a:solidFill>
                  <a:schemeClr val="accent4">
                    <a:lumMod val="75000"/>
                  </a:schemeClr>
                </a:solidFill>
              </a:rPr>
              <a:t> analyze, comment, and reflect on the significance of your evidence in order to persuade your point.  These sentences are not to simply summarize your evidence.</a:t>
            </a:r>
          </a:p>
          <a:p>
            <a:pPr lvl="1">
              <a:buNone/>
            </a:pPr>
            <a:r>
              <a:rPr lang="en-US" sz="2400" b="1" dirty="0" smtClean="0"/>
              <a:t>IIV. Last sentence:</a:t>
            </a:r>
            <a:r>
              <a:rPr lang="en-US" sz="2400" dirty="0" smtClean="0"/>
              <a:t> wraps up the refutation and provides a transition into the next paragraph.</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143000"/>
          </a:xfrm>
        </p:spPr>
        <p:txBody>
          <a:bodyPr/>
          <a:lstStyle/>
          <a:p>
            <a:r>
              <a:rPr lang="en-US" dirty="0" smtClean="0"/>
              <a:t>Example</a:t>
            </a:r>
            <a:endParaRPr lang="en-US" dirty="0"/>
          </a:p>
        </p:txBody>
      </p:sp>
      <p:sp>
        <p:nvSpPr>
          <p:cNvPr id="3" name="Content Placeholder 2"/>
          <p:cNvSpPr>
            <a:spLocks noGrp="1"/>
          </p:cNvSpPr>
          <p:nvPr>
            <p:ph sz="quarter" idx="1"/>
          </p:nvPr>
        </p:nvSpPr>
        <p:spPr>
          <a:xfrm>
            <a:off x="0" y="2133600"/>
            <a:ext cx="8763000" cy="5178552"/>
          </a:xfrm>
        </p:spPr>
        <p:txBody>
          <a:bodyPr>
            <a:normAutofit fontScale="85000" lnSpcReduction="20000"/>
          </a:bodyPr>
          <a:lstStyle/>
          <a:p>
            <a:pPr lvl="1">
              <a:buNone/>
            </a:pPr>
            <a:r>
              <a:rPr lang="en-US" b="1" dirty="0" smtClean="0">
                <a:solidFill>
                  <a:srgbClr val="FF0000"/>
                </a:solidFill>
              </a:rPr>
              <a:t>         Some may believe that Curley’s wife died by </a:t>
            </a:r>
            <a:r>
              <a:rPr lang="en-US" b="1" dirty="0" err="1" smtClean="0">
                <a:solidFill>
                  <a:srgbClr val="FF0000"/>
                </a:solidFill>
              </a:rPr>
              <a:t>Lennie’s</a:t>
            </a:r>
            <a:r>
              <a:rPr lang="en-US" b="1" dirty="0" smtClean="0">
                <a:solidFill>
                  <a:srgbClr val="FF0000"/>
                </a:solidFill>
              </a:rPr>
              <a:t> hands alone because it was her loneliness that drove her to find companionship with </a:t>
            </a:r>
            <a:r>
              <a:rPr lang="en-US" b="1" dirty="0" err="1" smtClean="0">
                <a:solidFill>
                  <a:srgbClr val="FF0000"/>
                </a:solidFill>
              </a:rPr>
              <a:t>Lennie</a:t>
            </a:r>
            <a:r>
              <a:rPr lang="en-US" b="1" dirty="0" smtClean="0">
                <a:solidFill>
                  <a:srgbClr val="FF0000"/>
                </a:solidFill>
              </a:rPr>
              <a:t> and she did not fully understand his potential danger. </a:t>
            </a:r>
            <a:r>
              <a:rPr lang="en-US" b="1" dirty="0" smtClean="0">
                <a:solidFill>
                  <a:schemeClr val="accent2">
                    <a:lumMod val="75000"/>
                  </a:schemeClr>
                </a:solidFill>
              </a:rPr>
              <a:t>While </a:t>
            </a:r>
            <a:r>
              <a:rPr lang="en-US" b="1" dirty="0" err="1" smtClean="0">
                <a:solidFill>
                  <a:schemeClr val="accent2">
                    <a:lumMod val="75000"/>
                  </a:schemeClr>
                </a:solidFill>
              </a:rPr>
              <a:t>Lennie</a:t>
            </a:r>
            <a:r>
              <a:rPr lang="en-US" b="1" dirty="0" smtClean="0">
                <a:solidFill>
                  <a:schemeClr val="accent2">
                    <a:lumMod val="75000"/>
                  </a:schemeClr>
                </a:solidFill>
              </a:rPr>
              <a:t> was in the barn dealing with his dead puppy and reflecting on the trouble he will be in once George finds out he had killed yet another creature, Curley’s wife pokes her head in the barn in hopes of finding some company to talk to. </a:t>
            </a:r>
            <a:r>
              <a:rPr lang="en-US" b="1" dirty="0" smtClean="0">
                <a:solidFill>
                  <a:srgbClr val="92D050"/>
                </a:solidFill>
              </a:rPr>
              <a:t>As Curley’s wife entered into the barn she became angry at </a:t>
            </a:r>
            <a:r>
              <a:rPr lang="en-US" b="1" dirty="0" err="1" smtClean="0">
                <a:solidFill>
                  <a:srgbClr val="92D050"/>
                </a:solidFill>
              </a:rPr>
              <a:t>Lennie</a:t>
            </a:r>
            <a:r>
              <a:rPr lang="en-US" b="1" dirty="0" smtClean="0">
                <a:solidFill>
                  <a:srgbClr val="92D050"/>
                </a:solidFill>
              </a:rPr>
              <a:t> for not speaking to her and exclaimed, </a:t>
            </a:r>
            <a:r>
              <a:rPr lang="en-US" b="1" dirty="0" smtClean="0">
                <a:solidFill>
                  <a:srgbClr val="92D050"/>
                </a:solidFill>
              </a:rPr>
              <a:t>“</a:t>
            </a:r>
            <a:r>
              <a:rPr lang="en-US" b="1" dirty="0" smtClean="0">
                <a:solidFill>
                  <a:srgbClr val="92D050"/>
                </a:solidFill>
              </a:rPr>
              <a:t>“I get lonely […] you can talk to people , but I can’t talk to nobody but Curley” (Steinbeck 87</a:t>
            </a:r>
            <a:r>
              <a:rPr lang="en-US" b="1" dirty="0" smtClean="0">
                <a:solidFill>
                  <a:srgbClr val="92D050"/>
                </a:solidFill>
              </a:rPr>
              <a:t>).   </a:t>
            </a:r>
            <a:r>
              <a:rPr lang="en-US" b="1" dirty="0" smtClean="0">
                <a:solidFill>
                  <a:schemeClr val="accent4">
                    <a:lumMod val="75000"/>
                  </a:schemeClr>
                </a:solidFill>
              </a:rPr>
              <a:t>Because </a:t>
            </a:r>
            <a:r>
              <a:rPr lang="en-US" b="1" dirty="0" smtClean="0">
                <a:solidFill>
                  <a:schemeClr val="accent4">
                    <a:lumMod val="75000"/>
                  </a:schemeClr>
                </a:solidFill>
              </a:rPr>
              <a:t>all of the men at the ranch are afraid of getting “canned” by Curley, all of them shun Curley’s wife when she comes to visit with them.  She feels alone on a farm with all men and nobody to talk to.  She is merely trying to find solace as she comes into the barn with </a:t>
            </a:r>
            <a:r>
              <a:rPr lang="en-US" b="1" dirty="0" err="1" smtClean="0">
                <a:solidFill>
                  <a:schemeClr val="accent4">
                    <a:lumMod val="75000"/>
                  </a:schemeClr>
                </a:solidFill>
              </a:rPr>
              <a:t>Lennie</a:t>
            </a:r>
            <a:r>
              <a:rPr lang="en-US" b="1" dirty="0" smtClean="0">
                <a:solidFill>
                  <a:schemeClr val="accent4">
                    <a:lumMod val="75000"/>
                  </a:schemeClr>
                </a:solidFill>
              </a:rPr>
              <a:t> because she knows he is an outcast much like herself.  She feels he is harmless and even resorts to calling him a “big baby”.   She foresees no danger when interacting with </a:t>
            </a:r>
            <a:r>
              <a:rPr lang="en-US" b="1" dirty="0" err="1" smtClean="0">
                <a:solidFill>
                  <a:schemeClr val="accent4">
                    <a:lumMod val="75000"/>
                  </a:schemeClr>
                </a:solidFill>
              </a:rPr>
              <a:t>Lennie</a:t>
            </a:r>
            <a:r>
              <a:rPr lang="en-US" b="1" dirty="0" smtClean="0">
                <a:solidFill>
                  <a:schemeClr val="accent4">
                    <a:lumMod val="75000"/>
                  </a:schemeClr>
                </a:solidFill>
              </a:rPr>
              <a:t> and only hopes that he may actually listen to her </a:t>
            </a:r>
            <a:r>
              <a:rPr lang="en-US" b="1" dirty="0" smtClean="0">
                <a:solidFill>
                  <a:schemeClr val="accent4">
                    <a:lumMod val="75000"/>
                  </a:schemeClr>
                </a:solidFill>
              </a:rPr>
              <a:t>dreams.  </a:t>
            </a:r>
            <a:r>
              <a:rPr lang="en-US" b="1" dirty="0" smtClean="0"/>
              <a:t>Although </a:t>
            </a:r>
            <a:r>
              <a:rPr lang="en-US" b="1" dirty="0" smtClean="0"/>
              <a:t>loneliness overcame her at that moment, it was her subtle flirting that led to her demise.</a:t>
            </a:r>
            <a:endParaRPr lang="en-US" b="1" dirty="0" smtClean="0">
              <a:solidFill>
                <a:srgbClr val="92D050"/>
              </a:solidFill>
            </a:endParaRPr>
          </a:p>
          <a:p>
            <a:pPr lvl="1">
              <a:buNone/>
            </a:pPr>
            <a:r>
              <a:rPr lang="en-US" b="1" dirty="0" smtClean="0">
                <a:solidFill>
                  <a:schemeClr val="accent2">
                    <a:lumMod val="75000"/>
                  </a:schemeClr>
                </a:solidFill>
              </a:rPr>
              <a:t> </a:t>
            </a:r>
            <a:r>
              <a:rPr lang="en-US" b="1" dirty="0" smtClean="0">
                <a:solidFill>
                  <a:srgbClr val="FF0000"/>
                </a:solidFill>
              </a:rPr>
              <a:t> </a:t>
            </a:r>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a:t>
            </a:r>
            <a:endParaRPr lang="en-US" dirty="0"/>
          </a:p>
        </p:txBody>
      </p:sp>
      <p:sp>
        <p:nvSpPr>
          <p:cNvPr id="3" name="Content Placeholder 2"/>
          <p:cNvSpPr>
            <a:spLocks noGrp="1"/>
          </p:cNvSpPr>
          <p:nvPr>
            <p:ph sz="quarter" idx="1"/>
          </p:nvPr>
        </p:nvSpPr>
        <p:spPr>
          <a:xfrm>
            <a:off x="457200" y="1676400"/>
            <a:ext cx="7467600" cy="4873752"/>
          </a:xfrm>
        </p:spPr>
        <p:txBody>
          <a:bodyPr>
            <a:normAutofit/>
          </a:bodyPr>
          <a:lstStyle/>
          <a:p>
            <a:r>
              <a:rPr lang="en-US" dirty="0" smtClean="0"/>
              <a:t>Search for strong evidence to support your thesis and each of your three topic sentences.  While you do this, I will be available to help anyone still struggling with their thesis and/or T.S.  </a:t>
            </a:r>
          </a:p>
          <a:p>
            <a:endParaRPr lang="en-US" dirty="0" smtClean="0"/>
          </a:p>
          <a:p>
            <a:pPr>
              <a:buNone/>
            </a:pPr>
            <a:endParaRPr lang="en-US" dirty="0" smtClean="0"/>
          </a:p>
          <a:p>
            <a:r>
              <a:rPr lang="en-US" dirty="0" smtClean="0"/>
              <a:t>When you finish, write out the commentary to support your evidence. </a:t>
            </a:r>
          </a:p>
          <a:p>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a:t>
            </a:r>
            <a:endParaRPr lang="en-US" dirty="0"/>
          </a:p>
        </p:txBody>
      </p:sp>
      <p:sp>
        <p:nvSpPr>
          <p:cNvPr id="3" name="Content Placeholder 2"/>
          <p:cNvSpPr>
            <a:spLocks noGrp="1"/>
          </p:cNvSpPr>
          <p:nvPr>
            <p:ph sz="quarter" idx="1"/>
          </p:nvPr>
        </p:nvSpPr>
        <p:spPr/>
        <p:txBody>
          <a:bodyPr/>
          <a:lstStyle/>
          <a:p>
            <a:r>
              <a:rPr lang="en-US" dirty="0" smtClean="0"/>
              <a:t>Fill in the remainder of the three body paragraphs in your outline.  </a:t>
            </a:r>
          </a:p>
          <a:p>
            <a:endParaRPr lang="en-US" dirty="0" smtClean="0"/>
          </a:p>
          <a:p>
            <a:r>
              <a:rPr lang="en-US" dirty="0" smtClean="0"/>
              <a:t>Type them into the format I provided on my website.</a:t>
            </a:r>
          </a:p>
          <a:p>
            <a:endParaRPr lang="en-US" dirty="0" smtClean="0"/>
          </a:p>
          <a:p>
            <a:r>
              <a:rPr lang="en-US" dirty="0" smtClean="0"/>
              <a:t>Bring 2 copies of your outline to class!!!!!!!!!!!!!!!!!!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105</TotalTime>
  <Words>1264</Words>
  <Application>Microsoft Office PowerPoint</Application>
  <PresentationFormat>On-screen Show (4:3)</PresentationFormat>
  <Paragraphs>86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Oriel</vt:lpstr>
      <vt:lpstr>Persuasive Essay</vt:lpstr>
      <vt:lpstr>Table of contents in your writing journal</vt:lpstr>
      <vt:lpstr>Persuasive Evidence</vt:lpstr>
      <vt:lpstr>Persuasive Evidence</vt:lpstr>
      <vt:lpstr>Integrating you evidence into your paper</vt:lpstr>
      <vt:lpstr>Persuasive Commentary</vt:lpstr>
      <vt:lpstr>Example</vt:lpstr>
      <vt:lpstr>Putting your Body paragraphs together</vt:lpstr>
      <vt:lpstr>Example</vt:lpstr>
      <vt:lpstr>Challenge</vt:lpstr>
      <vt:lpstr>Homework</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Persuasive Essay</dc:title>
  <dc:creator> </dc:creator>
  <cp:lastModifiedBy> </cp:lastModifiedBy>
  <cp:revision>3</cp:revision>
  <dcterms:created xsi:type="dcterms:W3CDTF">2010-10-02T20:49:01Z</dcterms:created>
  <dcterms:modified xsi:type="dcterms:W3CDTF">2010-10-04T15:02:46Z</dcterms:modified>
</cp:coreProperties>
</file>