
<file path=[Content_Types].xml><?xml version="1.0" encoding="utf-8"?>
<Types xmlns="http://schemas.openxmlformats.org/package/2006/content-types"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ppt/slideLayouts/slideLayout6.xml" ContentType="application/vnd.openxmlformats-officedocument.presentationml.slideLayout+xml"/>
  <Default Extension="rels" ContentType="application/vnd.openxmlformats-package.relationships+xml"/>
  <Override PartName="/ppt/slides/slide5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Default Extension="png" ContentType="image/png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9.xml" ContentType="application/vnd.openxmlformats-officedocument.presentationml.slideLayout+xml"/>
  <Default Extension="jpeg" ContentType="image/jpeg"/>
  <Override PartName="/ppt/presProps.xml" ContentType="application/vnd.openxmlformats-officedocument.presentationml.presProps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s/slide1.xml" ContentType="application/vnd.openxmlformats-officedocument.presentationml.slide+xml"/>
  <Override PartName="/ppt/slideLayouts/slideLayout10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s/slide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720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extLst>
    <p:ext uri="{E76CE94A-603C-4142-B9EB-6D1370010A27}">
      <p14:discardImageEditDat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showOutlineIcons="0">
    <p:restoredLeft sz="15634" autoAdjust="0"/>
    <p:restoredTop sz="94671" autoAdjust="0"/>
  </p:normalViewPr>
  <p:slideViewPr>
    <p:cSldViewPr>
      <p:cViewPr>
        <p:scale>
          <a:sx n="73" d="100"/>
          <a:sy n="73" d="100"/>
        </p:scale>
        <p:origin x="-1904" y="-13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-1" y="2545080"/>
            <a:ext cx="9144000" cy="3255264"/>
          </a:xfrm>
          <a:prstGeom prst="rect">
            <a:avLst/>
          </a:prstGeom>
          <a:solidFill>
            <a:srgbClr val="FFFFF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-1" y="2667000"/>
            <a:ext cx="9144000" cy="2739571"/>
          </a:xfrm>
          <a:prstGeom prst="rect">
            <a:avLst/>
          </a:prstGeom>
          <a:solidFill>
            <a:schemeClr val="accent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-1" y="5479143"/>
            <a:ext cx="9144000" cy="235857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599" y="2819400"/>
            <a:ext cx="8686800" cy="1470025"/>
          </a:xfrm>
        </p:spPr>
        <p:txBody>
          <a:bodyPr anchor="b">
            <a:noAutofit/>
          </a:bodyPr>
          <a:lstStyle>
            <a:lvl1pPr>
              <a:defRPr sz="7200" b="0" cap="none" spc="0">
                <a:ln w="13970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499" y="4800600"/>
            <a:ext cx="8001000" cy="5334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37176-7C2C-4BA6-91C5-CF299A73F2E3}" type="datetimeFigureOut">
              <a:rPr lang="en-US" smtClean="0"/>
              <a:pPr/>
              <a:t>10/25/13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91200" y="6356350"/>
            <a:ext cx="2895600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148584" y="4261104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spc="150" dirty="0" smtClean="0">
                <a:solidFill>
                  <a:schemeClr val="accent1"/>
                </a:solidFill>
                <a:sym typeface="Wingdings"/>
              </a:rPr>
              <a:t></a:t>
            </a:r>
            <a:endParaRPr lang="en-US" sz="3200" spc="150" dirty="0">
              <a:solidFill>
                <a:schemeClr val="accent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62399" y="4392168"/>
            <a:ext cx="1219200" cy="365125"/>
          </a:xfrm>
        </p:spPr>
        <p:txBody>
          <a:bodyPr/>
          <a:lstStyle>
            <a:lvl1pPr algn="ctr">
              <a:defRPr sz="2400">
                <a:latin typeface="+mj-lt"/>
              </a:defRPr>
            </a:lvl1pPr>
          </a:lstStyle>
          <a:p>
            <a:fld id="{E4E2387B-978A-4447-856A-9FAF7A3294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4818888" y="4261104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spc="150" dirty="0" smtClean="0">
                <a:solidFill>
                  <a:schemeClr val="accent1"/>
                </a:solidFill>
                <a:sym typeface="Wingdings"/>
              </a:rPr>
              <a:t></a:t>
            </a:r>
            <a:endParaRPr lang="en-US" sz="3200" spc="15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37176-7C2C-4BA6-91C5-CF299A73F2E3}" type="datetimeFigureOut">
              <a:rPr lang="en-US" smtClean="0"/>
              <a:pPr/>
              <a:t>10/25/13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2387B-978A-4447-856A-9FAF7A3294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1" y="2545080"/>
            <a:ext cx="9144000" cy="3255264"/>
          </a:xfrm>
          <a:prstGeom prst="rect">
            <a:avLst/>
          </a:prstGeom>
          <a:solidFill>
            <a:srgbClr val="FFFFF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-1" y="2667000"/>
            <a:ext cx="9144000" cy="2739571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-1" y="5479143"/>
            <a:ext cx="9144000" cy="235857"/>
          </a:xfrm>
          <a:prstGeom prst="rect">
            <a:avLst/>
          </a:prstGeom>
          <a:solidFill>
            <a:schemeClr val="accent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599" y="2819400"/>
            <a:ext cx="8686800" cy="1463040"/>
          </a:xfrm>
        </p:spPr>
        <p:txBody>
          <a:bodyPr anchor="b" anchorCtr="0">
            <a:noAutofit/>
          </a:bodyPr>
          <a:lstStyle>
            <a:lvl1pPr algn="ctr">
              <a:defRPr sz="72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499" y="4800600"/>
            <a:ext cx="8001000" cy="548640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37176-7C2C-4BA6-91C5-CF299A73F2E3}" type="datetimeFigureOut">
              <a:rPr lang="en-US" smtClean="0"/>
              <a:pPr/>
              <a:t>10/25/13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91200" y="6356350"/>
            <a:ext cx="2895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59352" y="4389120"/>
            <a:ext cx="1216152" cy="365125"/>
          </a:xfrm>
        </p:spPr>
        <p:txBody>
          <a:bodyPr/>
          <a:lstStyle>
            <a:lvl1pPr algn="ctr">
              <a:defRPr sz="2400">
                <a:solidFill>
                  <a:srgbClr val="FFFFFF"/>
                </a:solidFill>
              </a:defRPr>
            </a:lvl1pPr>
          </a:lstStyle>
          <a:p>
            <a:fld id="{E4E2387B-978A-4447-856A-9FAF7A3294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818888" y="4261104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spc="150" dirty="0" smtClean="0">
                <a:solidFill>
                  <a:srgbClr val="FFFFFF"/>
                </a:solidFill>
                <a:sym typeface="Wingdings"/>
              </a:rPr>
              <a:t></a:t>
            </a:r>
            <a:endParaRPr lang="en-US" sz="3200" spc="150" dirty="0">
              <a:solidFill>
                <a:srgbClr val="FFFF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48584" y="4261104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spc="150" dirty="0" smtClean="0">
                <a:solidFill>
                  <a:srgbClr val="FFFFFF"/>
                </a:solidFill>
                <a:sym typeface="Wingdings"/>
              </a:rPr>
              <a:t></a:t>
            </a:r>
            <a:endParaRPr lang="en-US" sz="3200" spc="15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37176-7C2C-4BA6-91C5-CF299A73F2E3}" type="datetimeFigureOut">
              <a:rPr lang="en-US" smtClean="0"/>
              <a:pPr/>
              <a:t>10/25/13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2387B-978A-4447-856A-9FAF7A3294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37176-7C2C-4BA6-91C5-CF299A73F2E3}" type="datetimeFigureOut">
              <a:rPr lang="en-US" smtClean="0"/>
              <a:pPr/>
              <a:t>10/25/13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2387B-978A-4447-856A-9FAF7A3294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37176-7C2C-4BA6-91C5-CF299A73F2E3}" type="datetimeFigureOut">
              <a:rPr lang="en-US" smtClean="0"/>
              <a:pPr/>
              <a:t>10/25/13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2387B-978A-4447-856A-9FAF7A3294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37176-7C2C-4BA6-91C5-CF299A73F2E3}" type="datetimeFigureOut">
              <a:rPr lang="en-US" smtClean="0"/>
              <a:pPr/>
              <a:t>10/25/13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2387B-978A-4447-856A-9FAF7A3294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5638800" cy="946150"/>
          </a:xfrm>
        </p:spPr>
        <p:txBody>
          <a:bodyPr anchor="ctr">
            <a:noAutofit/>
          </a:bodyPr>
          <a:lstStyle>
            <a:lvl1pPr algn="l"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912" y="1719072"/>
            <a:ext cx="8247888" cy="45354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37176-7C2C-4BA6-91C5-CF299A73F2E3}" type="datetimeFigureOut">
              <a:rPr lang="en-US" smtClean="0"/>
              <a:pPr/>
              <a:t>10/25/13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2387B-978A-4447-856A-9FAF7A3294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172200" y="161544"/>
            <a:ext cx="2971800" cy="115214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48400" y="274320"/>
            <a:ext cx="2743200" cy="944880"/>
          </a:xfrm>
        </p:spPr>
        <p:txBody>
          <a:bodyPr anchor="ctr">
            <a:normAutofit/>
          </a:bodyPr>
          <a:lstStyle>
            <a:lvl1pPr marL="0" indent="0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/>
        </p:nvSpPr>
        <p:spPr>
          <a:xfrm>
            <a:off x="6144768" y="134112"/>
            <a:ext cx="76200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144768" y="134112"/>
            <a:ext cx="76200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6880" y="1717040"/>
            <a:ext cx="8249920" cy="4531360"/>
          </a:xfrm>
          <a:solidFill>
            <a:schemeClr val="bg2">
              <a:lumMod val="60000"/>
              <a:lumOff val="40000"/>
            </a:schemeClr>
          </a:solidFill>
          <a:effectLst>
            <a:outerShdw blurRad="76200" dist="38100" dir="3600000" algn="ctr" rotWithShape="0">
              <a:srgbClr val="000000">
                <a:alpha val="50000"/>
              </a:srgb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37176-7C2C-4BA6-91C5-CF299A73F2E3}" type="datetimeFigureOut">
              <a:rPr lang="en-US" smtClean="0"/>
              <a:pPr/>
              <a:t>10/25/13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2387B-978A-4447-856A-9FAF7A3294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172200" y="161544"/>
            <a:ext cx="2971800" cy="115214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144768" y="134112"/>
            <a:ext cx="76200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5638800" cy="1005840"/>
          </a:xfrm>
        </p:spPr>
        <p:txBody>
          <a:bodyPr anchor="ctr">
            <a:noAutofit/>
          </a:bodyPr>
          <a:lstStyle>
            <a:lvl1pPr algn="l"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48400" y="228600"/>
            <a:ext cx="2819400" cy="1005840"/>
          </a:xfrm>
        </p:spPr>
        <p:txBody>
          <a:bodyPr anchor="ctr">
            <a:normAutofit/>
          </a:bodyPr>
          <a:lstStyle>
            <a:lvl1pPr marL="0" indent="0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144768" y="134112"/>
            <a:ext cx="76200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37176-7C2C-4BA6-91C5-CF299A73F2E3}" type="datetimeFigureOut">
              <a:rPr lang="en-US" smtClean="0"/>
              <a:pPr/>
              <a:t>10/25/13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2387B-978A-4447-856A-9FAF7A3294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4591050" y="2409824"/>
            <a:ext cx="6858000" cy="2038351"/>
          </a:xfrm>
          <a:prstGeom prst="rect">
            <a:avLst/>
          </a:prstGeom>
          <a:solidFill>
            <a:srgbClr val="FFFFF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 rot="5400000">
            <a:off x="4668203" y="2570797"/>
            <a:ext cx="6858000" cy="1716405"/>
          </a:xfrm>
          <a:prstGeom prst="rect">
            <a:avLst/>
          </a:prstGeom>
          <a:solidFill>
            <a:schemeClr val="accent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15200" y="274638"/>
            <a:ext cx="1447800" cy="5851525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199" y="274638"/>
            <a:ext cx="6353175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37176-7C2C-4BA6-91C5-CF299A73F2E3}" type="datetimeFigureOut">
              <a:rPr lang="en-US" smtClean="0"/>
              <a:pPr/>
              <a:t>10/25/13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96000" y="6356350"/>
            <a:ext cx="762000" cy="365125"/>
          </a:xfrm>
        </p:spPr>
        <p:txBody>
          <a:bodyPr/>
          <a:lstStyle/>
          <a:p>
            <a:fld id="{E4E2387B-978A-4447-856A-9FAF7A3294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 rot="5400000">
            <a:off x="3681476" y="3354324"/>
            <a:ext cx="6858000" cy="149352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00584"/>
            <a:ext cx="9144000" cy="1453896"/>
          </a:xfrm>
          <a:prstGeom prst="rect">
            <a:avLst/>
          </a:prstGeom>
          <a:solidFill>
            <a:srgbClr val="FFFFF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167641"/>
            <a:ext cx="9144000" cy="1154314"/>
          </a:xfrm>
          <a:prstGeom prst="rect">
            <a:avLst/>
          </a:prstGeom>
          <a:solidFill>
            <a:schemeClr val="accent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82880"/>
            <a:ext cx="8229600" cy="11116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DC737176-7C2C-4BA6-91C5-CF299A73F2E3}" type="datetimeFigureOut">
              <a:rPr lang="en-US" smtClean="0"/>
              <a:pPr/>
              <a:t>10/25/13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E4E2387B-978A-4447-856A-9FAF7A3294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1368552"/>
            <a:ext cx="9144000" cy="149352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b="0" kern="1200" cap="none" spc="0">
          <a:ln w="13970" cmpd="sng">
            <a:solidFill>
              <a:srgbClr val="FFFFFF"/>
            </a:solidFill>
            <a:prstDash val="solid"/>
          </a:ln>
          <a:solidFill>
            <a:srgbClr val="FFFFFF"/>
          </a:solidFill>
          <a:effectLst>
            <a:outerShdw blurRad="63500" dir="3600000" algn="tl" rotWithShape="0">
              <a:srgbClr val="000000">
                <a:alpha val="7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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Courier New" pitchFamily="49" charset="0"/>
        <a:buChar char="o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Thomas Mann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6 June 1875- 12 August 1955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2095500" cy="2657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205705981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 p14:dur="1600">
        <p14:prism isContent="1" isInverted="1"/>
      </p:transition>
    </mc:Choice>
    <mc:Fallback>
      <mp:transition xmlns:mp="http://schemas.microsoft.com/office/mac/powerpoint/2008/main"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He’s Famous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610600" cy="50292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Known </a:t>
            </a:r>
            <a:r>
              <a:rPr lang="en-US" sz="3600" dirty="0"/>
              <a:t>for his series of highly symbolic and ironic epic novels and </a:t>
            </a:r>
            <a:r>
              <a:rPr lang="en-US" sz="3600" dirty="0" smtClean="0"/>
              <a:t>novellas</a:t>
            </a:r>
          </a:p>
          <a:p>
            <a:r>
              <a:rPr lang="en-US" sz="3600" dirty="0" smtClean="0"/>
              <a:t>Noted </a:t>
            </a:r>
            <a:r>
              <a:rPr lang="en-US" sz="3600" dirty="0"/>
              <a:t>for their insight into the psychology of the artist and the </a:t>
            </a:r>
            <a:r>
              <a:rPr lang="en-US" sz="3600" dirty="0" smtClean="0"/>
              <a:t>intellectual</a:t>
            </a:r>
          </a:p>
          <a:p>
            <a:r>
              <a:rPr lang="en-US" sz="3600" dirty="0" smtClean="0"/>
              <a:t>Modernized </a:t>
            </a:r>
            <a:r>
              <a:rPr lang="en-US" sz="3600" dirty="0"/>
              <a:t>German and Biblical stories, as well as the ideas of </a:t>
            </a:r>
            <a:r>
              <a:rPr lang="en-US" sz="3600" dirty="0" smtClean="0"/>
              <a:t>Goethe, Nietzsche, and Schopenhauer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946113212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 p14:dur="1500">
        <p:split orient="vert"/>
      </p:transition>
    </mc:Choice>
    <mc:Fallback>
      <mp:transition xmlns:mp="http://schemas.microsoft.com/office/mac/powerpoint/2008/main"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Important Moments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Mann was awarded the </a:t>
            </a:r>
            <a:r>
              <a:rPr lang="en-US" sz="3200" dirty="0" smtClean="0"/>
              <a:t>Nobel Prize in Literature in </a:t>
            </a:r>
            <a:r>
              <a:rPr lang="en-US" sz="3200" dirty="0"/>
              <a:t>1929, principally in recognition of his popular achievement with the epic </a:t>
            </a:r>
            <a:r>
              <a:rPr lang="en-US" sz="3200" i="1" dirty="0" err="1" smtClean="0"/>
              <a:t>Buddenbrooks</a:t>
            </a:r>
            <a:endParaRPr lang="en-US" sz="3200" i="1" dirty="0" smtClean="0"/>
          </a:p>
          <a:p>
            <a:r>
              <a:rPr lang="en-US" sz="3200" dirty="0" smtClean="0"/>
              <a:t>Author </a:t>
            </a:r>
            <a:r>
              <a:rPr lang="en-US" sz="3200" dirty="0"/>
              <a:t>of "The Magic </a:t>
            </a:r>
            <a:r>
              <a:rPr lang="en-US" sz="3200" dirty="0" smtClean="0"/>
              <a:t>Mountain“</a:t>
            </a:r>
          </a:p>
          <a:p>
            <a:r>
              <a:rPr lang="en-US" sz="3200" dirty="0"/>
              <a:t>The start of his writing career was with a short story ‘Little Mr. </a:t>
            </a:r>
            <a:r>
              <a:rPr lang="en-US" sz="3200" dirty="0" err="1"/>
              <a:t>Friedemann</a:t>
            </a:r>
            <a:r>
              <a:rPr lang="en-US" dirty="0"/>
              <a:t>’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302472688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 p14:dur="1200">
        <p14:flip dir="r"/>
      </p:transition>
    </mc:Choice>
    <mc:Fallback>
      <mp:transition xmlns:mp="http://schemas.microsoft.com/office/mac/powerpoint/2008/main"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 Writings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His writing style can be described as formal, </a:t>
            </a:r>
            <a:r>
              <a:rPr lang="en-US" sz="3200" dirty="0"/>
              <a:t>filled with humor, irony and </a:t>
            </a:r>
            <a:r>
              <a:rPr lang="en-US" sz="3200" dirty="0" smtClean="0"/>
              <a:t>satire</a:t>
            </a:r>
          </a:p>
          <a:p>
            <a:r>
              <a:rPr lang="en-US" sz="3200" dirty="0" smtClean="0"/>
              <a:t> </a:t>
            </a:r>
            <a:r>
              <a:rPr lang="en-US" sz="3200" dirty="0"/>
              <a:t>His writings </a:t>
            </a:r>
            <a:r>
              <a:rPr lang="en-US" sz="3200" dirty="0" smtClean="0"/>
              <a:t>are </a:t>
            </a:r>
            <a:r>
              <a:rPr lang="en-US" sz="3200" dirty="0"/>
              <a:t>deep and </a:t>
            </a:r>
            <a:r>
              <a:rPr lang="en-US" sz="3200" dirty="0" smtClean="0"/>
              <a:t>meaningful</a:t>
            </a:r>
          </a:p>
          <a:p>
            <a:r>
              <a:rPr lang="en-US" sz="3200" dirty="0" smtClean="0"/>
              <a:t> Thomas </a:t>
            </a:r>
            <a:r>
              <a:rPr lang="en-US" sz="3200" dirty="0"/>
              <a:t>Mann was one of the most renowned and greatest writers of the twentieth century </a:t>
            </a:r>
            <a:endParaRPr lang="en-US" sz="3200" dirty="0" smtClean="0"/>
          </a:p>
          <a:p>
            <a:r>
              <a:rPr lang="en-US" sz="3200" dirty="0"/>
              <a:t>H</a:t>
            </a:r>
            <a:r>
              <a:rPr lang="en-US" sz="3200" dirty="0" smtClean="0"/>
              <a:t>is </a:t>
            </a:r>
            <a:r>
              <a:rPr lang="en-US" sz="3200" dirty="0"/>
              <a:t>writings are commended not only in Germany but all over the world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07448903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 p14:dur="3900">
        <p14:glitter pattern="hexagon"/>
      </p:transition>
    </mc:Choice>
    <mc:Fallback>
      <mp:transition xmlns:mp="http://schemas.microsoft.com/office/mac/powerpoint/2008/main"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Life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Born </a:t>
            </a:r>
            <a:r>
              <a:rPr lang="en-US" sz="2800" dirty="0"/>
              <a:t>in 1875 in </a:t>
            </a:r>
            <a:r>
              <a:rPr lang="en-US" sz="2800" dirty="0" err="1"/>
              <a:t>Lubeck</a:t>
            </a:r>
            <a:r>
              <a:rPr lang="en-US" sz="2800" dirty="0"/>
              <a:t>, </a:t>
            </a:r>
            <a:r>
              <a:rPr lang="en-US" sz="2800" dirty="0" smtClean="0"/>
              <a:t>Germany</a:t>
            </a:r>
          </a:p>
          <a:p>
            <a:r>
              <a:rPr lang="en-US" sz="2800" dirty="0" smtClean="0"/>
              <a:t> </a:t>
            </a:r>
            <a:r>
              <a:rPr lang="en-US" sz="2800" dirty="0"/>
              <a:t>He was the son of a senator and </a:t>
            </a:r>
            <a:r>
              <a:rPr lang="en-US" sz="2800" dirty="0" smtClean="0"/>
              <a:t>merchant</a:t>
            </a:r>
          </a:p>
          <a:p>
            <a:r>
              <a:rPr lang="en-US" sz="2800" dirty="0" smtClean="0"/>
              <a:t>Had 6 children</a:t>
            </a:r>
          </a:p>
          <a:p>
            <a:r>
              <a:rPr lang="en-US" sz="2800" dirty="0" smtClean="0"/>
              <a:t>Wanted a career in journalism</a:t>
            </a:r>
          </a:p>
          <a:p>
            <a:r>
              <a:rPr lang="en-US" sz="2800" dirty="0" smtClean="0"/>
              <a:t>Attended </a:t>
            </a:r>
            <a:r>
              <a:rPr lang="en-US" sz="2800" dirty="0"/>
              <a:t>the Ludwig </a:t>
            </a:r>
            <a:r>
              <a:rPr lang="en-US" sz="2800" dirty="0" err="1"/>
              <a:t>Maximillians</a:t>
            </a:r>
            <a:r>
              <a:rPr lang="en-US" sz="2800" dirty="0"/>
              <a:t> University of </a:t>
            </a:r>
            <a:r>
              <a:rPr lang="en-US" sz="2800" dirty="0" smtClean="0"/>
              <a:t>Munich</a:t>
            </a:r>
          </a:p>
          <a:p>
            <a:r>
              <a:rPr lang="en-US" sz="2800" dirty="0" smtClean="0"/>
              <a:t> </a:t>
            </a:r>
            <a:r>
              <a:rPr lang="en-US" sz="2800" dirty="0"/>
              <a:t>First worked for South German Fire Insurance Company from 1894-1895</a:t>
            </a:r>
          </a:p>
          <a:p>
            <a:r>
              <a:rPr lang="en-US" sz="2800" dirty="0" smtClean="0"/>
              <a:t>Settled </a:t>
            </a:r>
            <a:r>
              <a:rPr lang="en-US" sz="2800" dirty="0"/>
              <a:t>in the U.S in 1938 after having lived in France and Switzerland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586905485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 p14:dur="1200">
        <p14:prism/>
      </p:transition>
    </mc:Choice>
    <mc:Fallback>
      <mp:transition xmlns:mp="http://schemas.microsoft.com/office/mac/powerpoint/2008/main"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Family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5867400"/>
            <a:ext cx="5029200" cy="762001"/>
          </a:xfrm>
        </p:spPr>
        <p:txBody>
          <a:bodyPr/>
          <a:lstStyle/>
          <a:p>
            <a:r>
              <a:rPr lang="en-US" dirty="0" smtClean="0"/>
              <a:t>Thomas Mann and his 6 children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71800" y="1604749"/>
            <a:ext cx="2963713" cy="4133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704322914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 p14:dur="800">
        <p:circle/>
      </p:transition>
    </mc:Choice>
    <mc:Fallback>
      <mp:transition xmlns:mp="http://schemas.microsoft.com/office/mac/powerpoint/2008/main"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Quote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de-DE" sz="4000" dirty="0" smtClean="0"/>
              <a:t>‘‘Des </a:t>
            </a:r>
            <a:r>
              <a:rPr lang="de-DE" sz="4000" dirty="0"/>
              <a:t>Schriftstellers Freude ist der Gedanke, der </a:t>
            </a:r>
            <a:r>
              <a:rPr lang="de-DE" sz="4000" dirty="0" smtClean="0"/>
              <a:t>Emotion wird, </a:t>
            </a:r>
            <a:r>
              <a:rPr lang="de-DE" sz="4000" dirty="0"/>
              <a:t>die Emotion, die ganz ein </a:t>
            </a:r>
            <a:r>
              <a:rPr lang="de-DE" sz="4000" dirty="0" smtClean="0"/>
              <a:t>Gedanke </a:t>
            </a:r>
            <a:r>
              <a:rPr lang="de-DE" sz="4000" dirty="0"/>
              <a:t>werden </a:t>
            </a:r>
            <a:r>
              <a:rPr lang="de-DE" sz="4000" dirty="0" smtClean="0"/>
              <a:t>kann</a:t>
            </a:r>
            <a:r>
              <a:rPr lang="en-US" sz="4000" dirty="0" smtClean="0"/>
              <a:t>.”</a:t>
            </a:r>
          </a:p>
          <a:p>
            <a:r>
              <a:rPr lang="en-US" sz="4000" dirty="0" smtClean="0"/>
              <a:t>“The </a:t>
            </a:r>
            <a:r>
              <a:rPr lang="en-US" sz="4000" dirty="0"/>
              <a:t>writer’s joy is the thought that can become emotion, the emotion that can wholly become a thought</a:t>
            </a:r>
            <a:r>
              <a:rPr lang="en-US" sz="4000" dirty="0" smtClean="0"/>
              <a:t>.”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00824329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catur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52000"/>
                <a:satMod val="105000"/>
              </a:schemeClr>
            </a:gs>
            <a:gs pos="47500">
              <a:schemeClr val="phClr">
                <a:tint val="90000"/>
                <a:shade val="89000"/>
                <a:satMod val="105000"/>
              </a:schemeClr>
            </a:gs>
            <a:gs pos="58500">
              <a:schemeClr val="phClr">
                <a:tint val="85000"/>
                <a:shade val="89000"/>
                <a:satMod val="105000"/>
              </a:schemeClr>
            </a:gs>
            <a:gs pos="100000">
              <a:schemeClr val="phClr">
                <a:tint val="100000"/>
                <a:shade val="52000"/>
                <a:satMod val="105000"/>
              </a:schemeClr>
            </a:gs>
          </a:gsLst>
          <a:lin ang="36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5000"/>
                <a:satMod val="120000"/>
              </a:schemeClr>
            </a:duotone>
          </a:blip>
          <a:tile tx="0" ty="0" sx="52000" sy="5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TC101790490[[fn=Decatur]]</Template>
  <TotalTime>63</TotalTime>
  <Words>271</Words>
  <Application>Microsoft Office PowerPoint</Application>
  <PresentationFormat>On-screen Show (4:3)</PresentationFormat>
  <Paragraphs>28</Paragraphs>
  <Slides>7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Decatur</vt:lpstr>
      <vt:lpstr>Thomas Mann</vt:lpstr>
      <vt:lpstr>Why He’s Famous</vt:lpstr>
      <vt:lpstr>Important Moments</vt:lpstr>
      <vt:lpstr>His Writings</vt:lpstr>
      <vt:lpstr>Life</vt:lpstr>
      <vt:lpstr>Family</vt:lpstr>
      <vt:lpstr>Quote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Thomas Mann</dc:title>
  <dc:creator>sinclaire</dc:creator>
  <cp:lastModifiedBy>Sissi Mueller</cp:lastModifiedBy>
  <cp:revision>7</cp:revision>
  <dcterms:created xsi:type="dcterms:W3CDTF">2013-10-26T01:18:14Z</dcterms:created>
  <dcterms:modified xsi:type="dcterms:W3CDTF">2013-10-26T01:19:46Z</dcterms:modified>
</cp:coreProperties>
</file>