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1CFD8F-B6B9-4BAE-9DED-4ECA07C2DCD9}"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CFD8F-B6B9-4BAE-9DED-4ECA07C2DCD9}"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1CFD8F-B6B9-4BAE-9DED-4ECA07C2DCD9}"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1CFD8F-B6B9-4BAE-9DED-4ECA07C2DCD9}"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1CFD8F-B6B9-4BAE-9DED-4ECA07C2DCD9}" type="datetimeFigureOut">
              <a:rPr lang="en-US" smtClean="0"/>
              <a:t>9/4/2013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1CFD8F-B6B9-4BAE-9DED-4ECA07C2DCD9}" type="datetimeFigureOut">
              <a:rPr lang="en-US" smtClean="0"/>
              <a:t>9/4/2013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1CFD8F-B6B9-4BAE-9DED-4ECA07C2DCD9}" type="datetimeFigureOut">
              <a:rPr lang="en-US" smtClean="0"/>
              <a:t>9/4/2013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1CFD8F-B6B9-4BAE-9DED-4ECA07C2DCD9}"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1CFD8F-B6B9-4BAE-9DED-4ECA07C2DCD9}"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CFD8F-B6B9-4BAE-9DED-4ECA07C2DCD9}"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1CFD8F-B6B9-4BAE-9DED-4ECA07C2DCD9}"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36941-5E3A-461A-ADC5-F80FA1F7DB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1CFD8F-B6B9-4BAE-9DED-4ECA07C2DCD9}" type="datetimeFigureOut">
              <a:rPr lang="en-US" smtClean="0"/>
              <a:t>9/4/2013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36941-5E3A-461A-ADC5-F80FA1F7DB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elmhurst.edu/~chm/vchembook/120Adensity.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elmhurst.edu/~chm/vchembook/105Achemprop.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Properties of Matter</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matter?</a:t>
            </a:r>
            <a:endParaRPr lang="en-US" dirty="0"/>
          </a:p>
        </p:txBody>
      </p:sp>
      <p:sp>
        <p:nvSpPr>
          <p:cNvPr id="3" name="Content Placeholder 2"/>
          <p:cNvSpPr>
            <a:spLocks noGrp="1"/>
          </p:cNvSpPr>
          <p:nvPr>
            <p:ph idx="1"/>
          </p:nvPr>
        </p:nvSpPr>
        <p:spPr/>
        <p:txBody>
          <a:bodyPr/>
          <a:lstStyle/>
          <a:p>
            <a:r>
              <a:rPr lang="en-US" dirty="0" smtClean="0"/>
              <a:t>Anything that has mass and takes up space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States of Matter</a:t>
            </a:r>
            <a:endParaRPr lang="en-US" dirty="0"/>
          </a:p>
        </p:txBody>
      </p:sp>
      <p:sp>
        <p:nvSpPr>
          <p:cNvPr id="3" name="Content Placeholder 2"/>
          <p:cNvSpPr>
            <a:spLocks noGrp="1"/>
          </p:cNvSpPr>
          <p:nvPr>
            <p:ph idx="1"/>
          </p:nvPr>
        </p:nvSpPr>
        <p:spPr/>
        <p:txBody>
          <a:bodyPr>
            <a:normAutofit fontScale="92500"/>
          </a:bodyPr>
          <a:lstStyle/>
          <a:p>
            <a:r>
              <a:rPr lang="en-US" dirty="0"/>
              <a:t>atoms and molecules are constantly moving, and we measure the energy of these movements as the temperature of the substance. The more energy a substance has, the more molecular movement there will be, and the higher the perceived temperature will </a:t>
            </a:r>
            <a:r>
              <a:rPr lang="en-US" dirty="0" smtClean="0"/>
              <a:t>be</a:t>
            </a:r>
          </a:p>
          <a:p>
            <a:r>
              <a:rPr lang="en-US" dirty="0"/>
              <a:t>amount of energy that atoms and molecules have (and thus the amount of movement) influences their interaction with each 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Solids</a:t>
            </a:r>
            <a:endParaRPr lang="en-US" dirty="0"/>
          </a:p>
        </p:txBody>
      </p:sp>
      <p:sp>
        <p:nvSpPr>
          <p:cNvPr id="3" name="Content Placeholder 2"/>
          <p:cNvSpPr>
            <a:spLocks noGrp="1"/>
          </p:cNvSpPr>
          <p:nvPr>
            <p:ph idx="1"/>
          </p:nvPr>
        </p:nvSpPr>
        <p:spPr/>
        <p:txBody>
          <a:bodyPr/>
          <a:lstStyle/>
          <a:p>
            <a:r>
              <a:rPr lang="en-US" b="1" dirty="0"/>
              <a:t>Solids</a:t>
            </a:r>
            <a:r>
              <a:rPr lang="en-US" dirty="0"/>
              <a:t> are formed when the attractive forces between </a:t>
            </a:r>
            <a:r>
              <a:rPr lang="en-US" dirty="0" smtClean="0"/>
              <a:t>individual molecules</a:t>
            </a:r>
            <a:r>
              <a:rPr lang="en-US" dirty="0"/>
              <a:t> are greater than the energy causing them to move apart. Individual molecules are locked in position near each other, and cannot move past one another. The atoms or molecules of solids remain in motion. However, that motion is limited to </a:t>
            </a:r>
            <a:r>
              <a:rPr lang="en-US" dirty="0" err="1"/>
              <a:t>vibrational</a:t>
            </a:r>
            <a:r>
              <a:rPr lang="en-US" dirty="0"/>
              <a:t> energy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Liquids</a:t>
            </a:r>
            <a:endParaRPr lang="en-US" dirty="0"/>
          </a:p>
        </p:txBody>
      </p:sp>
      <p:sp>
        <p:nvSpPr>
          <p:cNvPr id="3" name="Content Placeholder 2"/>
          <p:cNvSpPr>
            <a:spLocks noGrp="1"/>
          </p:cNvSpPr>
          <p:nvPr>
            <p:ph idx="1"/>
          </p:nvPr>
        </p:nvSpPr>
        <p:spPr/>
        <p:txBody>
          <a:bodyPr>
            <a:normAutofit/>
          </a:bodyPr>
          <a:lstStyle/>
          <a:p>
            <a:r>
              <a:rPr lang="en-US" b="1" dirty="0"/>
              <a:t>Liquids</a:t>
            </a:r>
            <a:r>
              <a:rPr lang="en-US" dirty="0"/>
              <a:t> are formed when the energy (usually in the form of heat) of </a:t>
            </a:r>
            <a:r>
              <a:rPr lang="en-US" dirty="0" smtClean="0"/>
              <a:t>a system</a:t>
            </a:r>
            <a:r>
              <a:rPr lang="en-US" dirty="0"/>
              <a:t> is increased and the rigid structure of the solid state is broken down. In liquids, molecules can move past one another and bump into other molecules; however, they remain relatively close to each other like solids. Often in liquids, intermolecular forces </a:t>
            </a:r>
            <a:r>
              <a:rPr lang="en-US" dirty="0" smtClean="0"/>
              <a:t>pull </a:t>
            </a:r>
            <a:r>
              <a:rPr lang="en-US" dirty="0"/>
              <a:t>molecules together and are quickly broken.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1026" name="Picture 2" descr="C:\Users\Kelly\Dropbox\Chemistry\cats_are_liquid.jpg"/>
          <p:cNvPicPr>
            <a:picLocks noGrp="1" noChangeAspect="1" noChangeArrowheads="1"/>
          </p:cNvPicPr>
          <p:nvPr>
            <p:ph type="pic" idx="1"/>
          </p:nvPr>
        </p:nvPicPr>
        <p:blipFill>
          <a:blip r:embed="rId2" cstate="print"/>
          <a:srcRect l="1018" r="1018"/>
          <a:stretch>
            <a:fillRect/>
          </a:stretch>
        </p:blipFill>
        <p:spPr bwMode="auto">
          <a:xfrm>
            <a:off x="1295400" y="381000"/>
            <a:ext cx="6599767" cy="4949825"/>
          </a:xfrm>
          <a:prstGeom prst="rect">
            <a:avLst/>
          </a:prstGeom>
          <a:noFill/>
        </p:spPr>
      </p:pic>
      <p:sp>
        <p:nvSpPr>
          <p:cNvPr id="6" name="Text Placeholder 5"/>
          <p:cNvSpPr>
            <a:spLocks noGrp="1"/>
          </p:cNvSpPr>
          <p:nvPr>
            <p:ph type="body" sz="half" idx="2"/>
          </p:nvPr>
        </p:nvSpPr>
        <p:spPr/>
        <p:txBody>
          <a:bodyP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Gases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Gases</a:t>
            </a:r>
            <a:r>
              <a:rPr lang="en-US" dirty="0"/>
              <a:t> are formed when the energy in the system exceeds all of the attractive forces between molecules. Thus gas molecules have little interaction with each other beyond occasionally bumping into one another. In the gas state, molecules move quickly and are free to move in any </a:t>
            </a:r>
            <a:r>
              <a:rPr lang="en-US" dirty="0" smtClean="0"/>
              <a:t>direction. </a:t>
            </a:r>
            <a:r>
              <a:rPr lang="en-US" dirty="0"/>
              <a:t>As the temperature </a:t>
            </a:r>
            <a:r>
              <a:rPr lang="en-US" dirty="0" smtClean="0"/>
              <a:t>increases</a:t>
            </a:r>
            <a:r>
              <a:rPr lang="en-US" dirty="0"/>
              <a:t>, the amount of movement of individual molecules increases. Gases expand to fill their </a:t>
            </a:r>
            <a:r>
              <a:rPr lang="en-US" dirty="0" smtClean="0"/>
              <a:t>containers.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Plasma*</a:t>
            </a:r>
            <a:endParaRPr lang="en-US" dirty="0"/>
          </a:p>
        </p:txBody>
      </p:sp>
      <p:sp>
        <p:nvSpPr>
          <p:cNvPr id="3" name="Content Placeholder 2"/>
          <p:cNvSpPr>
            <a:spLocks noGrp="1"/>
          </p:cNvSpPr>
          <p:nvPr>
            <p:ph idx="1"/>
          </p:nvPr>
        </p:nvSpPr>
        <p:spPr/>
        <p:txBody>
          <a:bodyPr/>
          <a:lstStyle/>
          <a:p>
            <a:r>
              <a:rPr lang="en-US" b="1" dirty="0"/>
              <a:t>Plasmas</a:t>
            </a:r>
            <a:r>
              <a:rPr lang="en-US" dirty="0"/>
              <a:t> are hot, ionized gases. Plasmas are formed under conditions of extremely high energy, so high, in fact, that molecules are ripped apart and only free atoms exist. More astounding, plasmas have so much energy that the outer electrons are actually ripped off of individual atoms, thus forming a gas of highly energetic, charged </a:t>
            </a:r>
            <a:r>
              <a:rPr lang="en-US" dirty="0" smtClean="0"/>
              <a:t>ions.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Matter</a:t>
            </a:r>
            <a:endParaRPr lang="en-US" dirty="0"/>
          </a:p>
        </p:txBody>
      </p:sp>
      <p:sp>
        <p:nvSpPr>
          <p:cNvPr id="3" name="Content Placeholder 2"/>
          <p:cNvSpPr>
            <a:spLocks noGrp="1"/>
          </p:cNvSpPr>
          <p:nvPr>
            <p:ph idx="1"/>
          </p:nvPr>
        </p:nvSpPr>
        <p:spPr/>
        <p:txBody>
          <a:bodyPr/>
          <a:lstStyle/>
          <a:p>
            <a:r>
              <a:rPr lang="en-US" dirty="0" smtClean="0"/>
              <a:t>Intensive Properties – a physical property that doesn’t depend on the size or amount of material (if you cut the substance in half, these properties wouldn’t change)</a:t>
            </a:r>
          </a:p>
          <a:p>
            <a:r>
              <a:rPr lang="en-US" dirty="0" smtClean="0"/>
              <a:t>Temperature, density, hardness, reactivity are all intensive properties</a:t>
            </a:r>
          </a:p>
          <a:p>
            <a:r>
              <a:rPr lang="en-US" dirty="0" smtClean="0"/>
              <a:t>Extensive Properties – depend on the amount of a material – such as mass, volume or weight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Properties of Matter</a:t>
            </a:r>
            <a:endParaRPr lang="en-US" dirty="0"/>
          </a:p>
        </p:txBody>
      </p:sp>
      <p:sp>
        <p:nvSpPr>
          <p:cNvPr id="3" name="Content Placeholder 2"/>
          <p:cNvSpPr>
            <a:spLocks noGrp="1"/>
          </p:cNvSpPr>
          <p:nvPr>
            <p:ph idx="1"/>
          </p:nvPr>
        </p:nvSpPr>
        <p:spPr/>
        <p:txBody>
          <a:bodyPr/>
          <a:lstStyle/>
          <a:p>
            <a:r>
              <a:rPr lang="en-US" b="1" dirty="0"/>
              <a:t>Physical properties</a:t>
            </a:r>
            <a:r>
              <a:rPr lang="en-US" dirty="0"/>
              <a:t> can be observed or measured without changing the composition of matter. Physical properties are used to observe and describe matter.</a:t>
            </a:r>
          </a:p>
          <a:p>
            <a:r>
              <a:rPr lang="en-US" b="1" dirty="0"/>
              <a:t>Physical properties</a:t>
            </a:r>
            <a:r>
              <a:rPr lang="en-US" dirty="0"/>
              <a:t> include: appearance, texture, color, odor, melting point, boiling point, </a:t>
            </a:r>
            <a:r>
              <a:rPr lang="en-US" dirty="0">
                <a:hlinkClick r:id="rId2"/>
              </a:rPr>
              <a:t>density</a:t>
            </a:r>
            <a:r>
              <a:rPr lang="en-US" dirty="0"/>
              <a:t>, solubility, polarity, and many others</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Changes</a:t>
            </a:r>
            <a:endParaRPr lang="en-US" dirty="0"/>
          </a:p>
        </p:txBody>
      </p:sp>
      <p:sp>
        <p:nvSpPr>
          <p:cNvPr id="3" name="Content Placeholder 2"/>
          <p:cNvSpPr>
            <a:spLocks noGrp="1"/>
          </p:cNvSpPr>
          <p:nvPr>
            <p:ph idx="1"/>
          </p:nvPr>
        </p:nvSpPr>
        <p:spPr/>
        <p:txBody>
          <a:bodyPr>
            <a:normAutofit lnSpcReduction="10000"/>
          </a:bodyPr>
          <a:lstStyle/>
          <a:p>
            <a:r>
              <a:rPr lang="en-US" dirty="0"/>
              <a:t>A </a:t>
            </a:r>
            <a:r>
              <a:rPr lang="en-US" b="1" dirty="0"/>
              <a:t>physical change</a:t>
            </a:r>
            <a:r>
              <a:rPr lang="en-US" dirty="0"/>
              <a:t> takes place without any changes in molecular composition. The same element or compound is present before and after the change. The same molecule is present through out the changes. Physical changes are related to physical properties since some measurements require that changes be </a:t>
            </a:r>
            <a:r>
              <a:rPr lang="en-US" dirty="0" smtClean="0"/>
              <a:t>made.</a:t>
            </a:r>
          </a:p>
          <a:p>
            <a:r>
              <a:rPr lang="en-US" dirty="0" smtClean="0"/>
              <a:t>Boiling and melting are physical changes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Properties of Matter</a:t>
            </a:r>
            <a:endParaRPr lang="en-US" dirty="0"/>
          </a:p>
        </p:txBody>
      </p:sp>
      <p:sp>
        <p:nvSpPr>
          <p:cNvPr id="3" name="Content Placeholder 2"/>
          <p:cNvSpPr>
            <a:spLocks noGrp="1"/>
          </p:cNvSpPr>
          <p:nvPr>
            <p:ph idx="1"/>
          </p:nvPr>
        </p:nvSpPr>
        <p:spPr/>
        <p:txBody>
          <a:bodyPr>
            <a:normAutofit fontScale="85000" lnSpcReduction="10000"/>
          </a:bodyPr>
          <a:lstStyle/>
          <a:p>
            <a:r>
              <a:rPr lang="en-US" b="1" dirty="0"/>
              <a:t>Chemical properties</a:t>
            </a:r>
            <a:r>
              <a:rPr lang="en-US" dirty="0"/>
              <a:t> of matter describes its "potential" to undergo some chemical change or reaction by virtue of its composition. What elements, electrons, and bonding are present to give the potential for chemical change</a:t>
            </a:r>
            <a:r>
              <a:rPr lang="en-US" dirty="0" smtClean="0"/>
              <a:t>.</a:t>
            </a:r>
          </a:p>
          <a:p>
            <a:r>
              <a:rPr lang="en-US" dirty="0"/>
              <a:t>For example hydrogen has the potential to ignite and explode given the right conditions. This is a chemical property.</a:t>
            </a:r>
          </a:p>
          <a:p>
            <a:r>
              <a:rPr lang="en-US" dirty="0"/>
              <a:t>Metals in general have they chemical property of reacting with an acid. Zinc reacts with hydrochloric acid to produce hydrogen gas. This is a chemical property.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Changes</a:t>
            </a:r>
            <a:endParaRPr lang="en-US" dirty="0"/>
          </a:p>
        </p:txBody>
      </p:sp>
      <p:sp>
        <p:nvSpPr>
          <p:cNvPr id="3" name="Content Placeholder 2"/>
          <p:cNvSpPr>
            <a:spLocks noGrp="1"/>
          </p:cNvSpPr>
          <p:nvPr>
            <p:ph idx="1"/>
          </p:nvPr>
        </p:nvSpPr>
        <p:spPr/>
        <p:txBody>
          <a:bodyPr/>
          <a:lstStyle/>
          <a:p>
            <a:r>
              <a:rPr lang="en-US" dirty="0"/>
              <a:t>A </a:t>
            </a:r>
            <a:r>
              <a:rPr lang="en-US" b="1" dirty="0"/>
              <a:t>CHEMICAL CHANGE</a:t>
            </a:r>
            <a:r>
              <a:rPr lang="en-US" dirty="0"/>
              <a:t> alters the composition of the original matter. Different elements or compounds are present at the end of the chemical change. The atoms in compounds are rearranged to make new and different compounds</a:t>
            </a:r>
            <a:r>
              <a:rPr lang="en-US" dirty="0" smtClean="0"/>
              <a:t>.</a:t>
            </a:r>
          </a:p>
          <a:p>
            <a:r>
              <a:rPr lang="en-US" dirty="0" smtClean="0">
                <a:hlinkClick r:id="rId2"/>
              </a:rPr>
              <a:t>http://www.elmhurst.edu/~chm/vchembook/105Achemprop.html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Signs of Chemical Change</a:t>
            </a:r>
            <a:endParaRPr lang="en-US" dirty="0"/>
          </a:p>
        </p:txBody>
      </p:sp>
      <p:sp>
        <p:nvSpPr>
          <p:cNvPr id="3" name="Content Placeholder 2"/>
          <p:cNvSpPr>
            <a:spLocks noGrp="1"/>
          </p:cNvSpPr>
          <p:nvPr>
            <p:ph idx="1"/>
          </p:nvPr>
        </p:nvSpPr>
        <p:spPr/>
        <p:txBody>
          <a:bodyPr>
            <a:normAutofit/>
          </a:bodyPr>
          <a:lstStyle/>
          <a:p>
            <a:r>
              <a:rPr lang="en-US" dirty="0"/>
              <a:t>Color </a:t>
            </a:r>
            <a:r>
              <a:rPr lang="en-US" dirty="0" smtClean="0"/>
              <a:t>change</a:t>
            </a:r>
          </a:p>
          <a:p>
            <a:r>
              <a:rPr lang="en-US" dirty="0" smtClean="0"/>
              <a:t>Release </a:t>
            </a:r>
            <a:r>
              <a:rPr lang="en-US" dirty="0"/>
              <a:t>of a </a:t>
            </a:r>
            <a:r>
              <a:rPr lang="en-US" dirty="0" smtClean="0"/>
              <a:t>gas</a:t>
            </a:r>
          </a:p>
          <a:p>
            <a:r>
              <a:rPr lang="en-US" dirty="0" smtClean="0"/>
              <a:t>Formation </a:t>
            </a:r>
            <a:r>
              <a:rPr lang="en-US" dirty="0"/>
              <a:t>of a </a:t>
            </a:r>
            <a:r>
              <a:rPr lang="en-US" dirty="0" smtClean="0"/>
              <a:t>solid</a:t>
            </a:r>
          </a:p>
          <a:p>
            <a:r>
              <a:rPr lang="en-US" dirty="0" smtClean="0"/>
              <a:t>Production </a:t>
            </a:r>
            <a:r>
              <a:rPr lang="en-US" dirty="0"/>
              <a:t>of heat and/or </a:t>
            </a:r>
            <a:r>
              <a:rPr lang="en-US" dirty="0" smtClean="0"/>
              <a:t>light (be careful to differentiate between heat or light produced by the reaction </a:t>
            </a:r>
            <a:r>
              <a:rPr lang="en-US" dirty="0" err="1" smtClean="0"/>
              <a:t>vs</a:t>
            </a:r>
            <a:r>
              <a:rPr lang="en-US" dirty="0" smtClean="0"/>
              <a:t> heat or light that already exist – from flame, for example)</a:t>
            </a:r>
          </a:p>
          <a:p>
            <a:r>
              <a:rPr lang="en-US" smtClean="0"/>
              <a:t>Making </a:t>
            </a:r>
            <a:r>
              <a:rPr lang="en-US" dirty="0" smtClean="0"/>
              <a:t>a mixture is not a chemical change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230</Words>
  <Application>Microsoft Office PowerPoint</Application>
  <PresentationFormat>On-screen Show (4:3)</PresentationFormat>
  <Paragraphs>37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Properties of Matter</vt:lpstr>
      <vt:lpstr>What is matter?</vt:lpstr>
      <vt:lpstr>Common States of Matter</vt:lpstr>
      <vt:lpstr>Solids</vt:lpstr>
      <vt:lpstr>Liquids</vt:lpstr>
      <vt:lpstr>Slide 6</vt:lpstr>
      <vt:lpstr>Gases</vt:lpstr>
      <vt:lpstr>Plasma*</vt:lpstr>
      <vt:lpstr>Properties of Matter</vt:lpstr>
      <vt:lpstr>Physical Properties of Matter</vt:lpstr>
      <vt:lpstr>Physical Changes</vt:lpstr>
      <vt:lpstr>Chemical Properties of Matter</vt:lpstr>
      <vt:lpstr>Chemical Changes</vt:lpstr>
      <vt:lpstr>Four Signs of Chemical Change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Properties of Matter</dc:title>
  <dc:creator>Kelly</dc:creator>
  <cp:lastModifiedBy>Kelly</cp:lastModifiedBy>
  <cp:revision>8</cp:revision>
  <dcterms:created xsi:type="dcterms:W3CDTF">2013-09-05T01:52:56Z</dcterms:created>
  <dcterms:modified xsi:type="dcterms:W3CDTF">2013-09-05T03:47:14Z</dcterms:modified>
</cp:coreProperties>
</file>