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1"/>
  </p:sldMasterIdLst>
  <p:notesMasterIdLst>
    <p:notesMasterId r:id="rId25"/>
  </p:notesMasterIdLst>
  <p:sldIdLst>
    <p:sldId id="275" r:id="rId2"/>
    <p:sldId id="257" r:id="rId3"/>
    <p:sldId id="258" r:id="rId4"/>
    <p:sldId id="259" r:id="rId5"/>
    <p:sldId id="260" r:id="rId6"/>
    <p:sldId id="280" r:id="rId7"/>
    <p:sldId id="267" r:id="rId8"/>
    <p:sldId id="268" r:id="rId9"/>
    <p:sldId id="265" r:id="rId10"/>
    <p:sldId id="276" r:id="rId11"/>
    <p:sldId id="266" r:id="rId12"/>
    <p:sldId id="269" r:id="rId13"/>
    <p:sldId id="271" r:id="rId14"/>
    <p:sldId id="277" r:id="rId15"/>
    <p:sldId id="272" r:id="rId16"/>
    <p:sldId id="274" r:id="rId17"/>
    <p:sldId id="278" r:id="rId18"/>
    <p:sldId id="270" r:id="rId19"/>
    <p:sldId id="279" r:id="rId20"/>
    <p:sldId id="273" r:id="rId21"/>
    <p:sldId id="281" r:id="rId22"/>
    <p:sldId id="282" r:id="rId23"/>
    <p:sldId id="28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8" autoAdjust="0"/>
    <p:restoredTop sz="94660"/>
  </p:normalViewPr>
  <p:slideViewPr>
    <p:cSldViewPr>
      <p:cViewPr>
        <p:scale>
          <a:sx n="93" d="100"/>
          <a:sy n="93" d="100"/>
        </p:scale>
        <p:origin x="318" y="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74934A-AFC4-4E1F-8F0A-1F65CE7C19B0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D4D0DB7-6EC3-48C0-BEBA-FFEC32D0C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2B4A5E-6549-46B6-B0EC-9C5896C07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654A27-CCC4-4AA8-A786-819E82EC4B9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829EDA-EEE6-47F7-8892-95F1A02DDB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565485-961B-43B4-9E2E-DAE5FB7614A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019480-2C2E-4A27-8DC8-448678F202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D85093-D8E3-4D7F-9391-0BBAA5ADA70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D5F8C-1F28-423C-99EA-F78D3F729E2F}" type="datetime8">
              <a:rPr lang="en-US"/>
              <a:pPr>
                <a:defRPr/>
              </a:pPr>
              <a:t>10/18/2011 11:17 AM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50D0D90-4EEA-40A7-A52E-450ACE0141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03727-D0BE-4A86-8F1E-71C828FC7190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A35F8F-51D8-464E-A5C7-B457CEE4EF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C93A5EB-1FE0-4E91-96AA-15DEE036B679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6D13A67-F0DB-4902-AC67-A4C8DFA2A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4303888-A0CF-4C86-9228-828AB2368A4D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0B00D0F-AB0B-45C1-A0EE-75BED9D4F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CAEA-9C48-4D68-A6FE-B705CA849346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1C2247B-ADE9-4AD3-B2BE-6D8925D68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395D7-DFC9-4A85-B90D-617B7ACDFE3E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D6E1387-0D4F-478F-8E45-1A5AF12732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FE402-47AB-4CCA-AC88-66C1773F147C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4013A9-61F3-4068-83E9-08BF03D49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A366F41-C0A7-452D-92D2-5CAF3E1B36EC}" type="datetime8">
              <a:rPr lang="en-US"/>
              <a:pPr>
                <a:defRPr/>
              </a:pPr>
              <a:t>10/18/2011 11:17 AM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951062F-5FB7-42CE-8D94-89BFBFAC3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93603-3525-44E6-862F-3648AFA4D7C4}" type="datetime8">
              <a:rPr lang="en-US"/>
              <a:pPr>
                <a:defRPr/>
              </a:pPr>
              <a:t>10/18/2011 11:17 AM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C45E9-6BB2-4123-8621-D405804BD7E4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37006-0859-4F75-8771-87D5F1C34231}" type="datetime8">
              <a:rPr lang="en-US"/>
              <a:pPr>
                <a:defRPr/>
              </a:pPr>
              <a:t>10/18/2011 11:17 AM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835E5-1AA1-4B34-92B1-E22CCAB10212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C894949-012B-49FB-8F0F-1DA03702443E}" type="datetime8">
              <a:rPr lang="en-US"/>
              <a:pPr>
                <a:defRPr/>
              </a:pPr>
              <a:t>10/18/2011 11:17 AM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330CC55-1172-4B83-B798-0730A26392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video" Target="file:///C:\Documents%20and%20Settings\staff\Desktop\Pat%20Econ\StockMarket\NYSE2_0001.wm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video" Target="file:///C:\Documents%20and%20Settings\staff\Desktop\Pat%20Econ\StockMarket\NASDAQ.wmv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ommon_stock" TargetMode="External"/><Relationship Id="rId2" Type="http://schemas.openxmlformats.org/officeDocument/2006/relationships/hyperlink" Target="http://en.wikipedia.org/wiki/Stock_market_index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gif"/><Relationship Id="rId4" Type="http://schemas.openxmlformats.org/officeDocument/2006/relationships/hyperlink" Target="http://en.wikipedia.org/wiki/NASDAQ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Name:</a:t>
            </a:r>
            <a:br>
              <a:rPr lang="en-US" sz="2800" smtClean="0"/>
            </a:br>
            <a:r>
              <a:rPr lang="en-US" sz="2800" smtClean="0"/>
              <a:t>Date:</a:t>
            </a:r>
            <a:br>
              <a:rPr lang="en-US" sz="2800" smtClean="0"/>
            </a:br>
            <a:r>
              <a:rPr lang="en-US" sz="2800" smtClean="0"/>
              <a:t>Introduction to Stock Market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Warm Up</a:t>
            </a:r>
          </a:p>
          <a:p>
            <a:pPr eaLnBrk="1" hangingPunct="1"/>
            <a:r>
              <a:rPr lang="en-US" smtClean="0"/>
              <a:t>What do you know about the stock market?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819400"/>
          <a:ext cx="7848600" cy="333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00"/>
                <a:gridCol w="2616200"/>
                <a:gridCol w="2616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What I know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I want to know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</a:t>
                      </a:r>
                      <a:r>
                        <a:rPr lang="en-US" baseline="0" dirty="0" smtClean="0"/>
                        <a:t> did I learn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Overview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Stock Market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Financial Markets 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Economic Benefits of Financial Markets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Stocks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What is stock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Does it work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How is it priced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Different Exchanges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NYSE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NASDAQ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Stock Market is a financial market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2133600"/>
          </a:xfrm>
        </p:spPr>
        <p:txBody>
          <a:bodyPr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A Financial Market is a market in which financial assets (stocks=$) are </a:t>
            </a:r>
            <a:r>
              <a:rPr lang="en-US" b="1" dirty="0" smtClean="0"/>
              <a:t>TRADED</a:t>
            </a:r>
            <a:r>
              <a:rPr lang="en-US" dirty="0" smtClean="0"/>
              <a:t>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</a:t>
            </a:r>
            <a:r>
              <a:rPr lang="en-US" b="1" dirty="0" smtClean="0"/>
              <a:t>New York Stock Exchange (NYSE) </a:t>
            </a:r>
            <a:r>
              <a:rPr lang="en-US" dirty="0" smtClean="0"/>
              <a:t>and the </a:t>
            </a:r>
            <a:r>
              <a:rPr lang="en-US" b="1" dirty="0" smtClean="0"/>
              <a:t>NASDAQ</a:t>
            </a:r>
            <a:r>
              <a:rPr lang="en-US" dirty="0" smtClean="0"/>
              <a:t> are examples of Financial Markets.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Financial Markets exist to facilitate interaction or </a:t>
            </a:r>
            <a:r>
              <a:rPr lang="en-US" b="1" dirty="0" smtClean="0"/>
              <a:t>connect providers and users of capital</a:t>
            </a:r>
            <a:r>
              <a:rPr lang="en-US" dirty="0" smtClean="0"/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3810000"/>
            <a:ext cx="2057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Providers of Capital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Savers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Investors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You and I </a:t>
            </a:r>
          </a:p>
        </p:txBody>
      </p:sp>
      <p:sp>
        <p:nvSpPr>
          <p:cNvPr id="6" name="Rectangle 5"/>
          <p:cNvSpPr/>
          <p:nvPr/>
        </p:nvSpPr>
        <p:spPr>
          <a:xfrm>
            <a:off x="6248400" y="3429000"/>
            <a:ext cx="21336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Users of Capital</a:t>
            </a:r>
            <a:r>
              <a:rPr lang="en-US" dirty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Governments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Companies like: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McDonalds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Home Depot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Google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Apple </a:t>
            </a:r>
          </a:p>
        </p:txBody>
      </p:sp>
      <p:sp>
        <p:nvSpPr>
          <p:cNvPr id="7" name="Regular Pentagon 6"/>
          <p:cNvSpPr/>
          <p:nvPr/>
        </p:nvSpPr>
        <p:spPr>
          <a:xfrm>
            <a:off x="3733800" y="3733800"/>
            <a:ext cx="1676400" cy="160020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Financial Markets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NYSE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NASDAQ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971800" y="4343400"/>
            <a:ext cx="685800" cy="5334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5486400" y="4343400"/>
            <a:ext cx="685800" cy="5334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685800" y="5722938"/>
            <a:ext cx="8001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>
                <a:latin typeface="Tw Cen MT" pitchFamily="34" charset="0"/>
              </a:rPr>
              <a:t>Financial Markets have been the real backbone of the growth western economies have experienced in the modern period.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Providers and Users Wants and Needs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1676400"/>
            <a:ext cx="2057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Providers of Capital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Savers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Investors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You and I</a:t>
            </a:r>
          </a:p>
        </p:txBody>
      </p:sp>
      <p:sp>
        <p:nvSpPr>
          <p:cNvPr id="7" name="Regular Pentagon 6"/>
          <p:cNvSpPr/>
          <p:nvPr/>
        </p:nvSpPr>
        <p:spPr>
          <a:xfrm>
            <a:off x="3733800" y="1676400"/>
            <a:ext cx="1676400" cy="140652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Financial Markets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NYSE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NASDAQ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971800" y="2209800"/>
            <a:ext cx="685800" cy="5334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5486400" y="2209800"/>
            <a:ext cx="685800" cy="5334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Up Arrow Callout 9"/>
          <p:cNvSpPr/>
          <p:nvPr/>
        </p:nvSpPr>
        <p:spPr>
          <a:xfrm>
            <a:off x="762000" y="3200400"/>
            <a:ext cx="2057400" cy="1524000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Want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 make $ on their $ - </a:t>
            </a:r>
            <a:r>
              <a:rPr lang="en-US" dirty="0">
                <a:solidFill>
                  <a:srgbClr val="FF0000"/>
                </a:solidFill>
              </a:rPr>
              <a:t>A RETURN</a:t>
            </a:r>
          </a:p>
        </p:txBody>
      </p:sp>
      <p:sp>
        <p:nvSpPr>
          <p:cNvPr id="11" name="Up Arrow Callout 10"/>
          <p:cNvSpPr/>
          <p:nvPr/>
        </p:nvSpPr>
        <p:spPr>
          <a:xfrm>
            <a:off x="5791200" y="3429000"/>
            <a:ext cx="3048000" cy="1295400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u="sng" dirty="0"/>
              <a:t>Need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</a:rPr>
              <a:t>$ to grow</a:t>
            </a:r>
            <a:r>
              <a:rPr lang="en-US" sz="1400" dirty="0"/>
              <a:t>, purchase equipment, build factories, or pay employees</a:t>
            </a:r>
          </a:p>
        </p:txBody>
      </p:sp>
      <p:sp>
        <p:nvSpPr>
          <p:cNvPr id="13" name="Line Callout 2 (Border and Accent Bar) 12"/>
          <p:cNvSpPr/>
          <p:nvPr/>
        </p:nvSpPr>
        <p:spPr>
          <a:xfrm>
            <a:off x="762000" y="4800600"/>
            <a:ext cx="2057400" cy="1752600"/>
          </a:xfrm>
          <a:prstGeom prst="accentBorderCallout2">
            <a:avLst>
              <a:gd name="adj1" fmla="val 13897"/>
              <a:gd name="adj2" fmla="val 106395"/>
              <a:gd name="adj3" fmla="val 13290"/>
              <a:gd name="adj4" fmla="val 123385"/>
              <a:gd name="adj5" fmla="val -92392"/>
              <a:gd name="adj6" fmla="val 1698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Choice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Centralization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Liquidity “</a:t>
            </a:r>
            <a:r>
              <a:rPr lang="en-US" dirty="0">
                <a:solidFill>
                  <a:srgbClr val="FF0000"/>
                </a:solidFill>
              </a:rPr>
              <a:t>Buy or Sell</a:t>
            </a:r>
            <a:r>
              <a:rPr lang="en-US" dirty="0"/>
              <a:t>” at any time</a:t>
            </a:r>
          </a:p>
        </p:txBody>
      </p:sp>
      <p:sp>
        <p:nvSpPr>
          <p:cNvPr id="14" name="Line Callout 2 (Border and Accent Bar) 13"/>
          <p:cNvSpPr/>
          <p:nvPr/>
        </p:nvSpPr>
        <p:spPr>
          <a:xfrm>
            <a:off x="6248400" y="4800600"/>
            <a:ext cx="2133600" cy="17526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3605"/>
              <a:gd name="adj6" fmla="val -665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Access to large numbers of investors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Ability to </a:t>
            </a:r>
            <a:r>
              <a:rPr lang="en-US" dirty="0">
                <a:solidFill>
                  <a:srgbClr val="FF0000"/>
                </a:solidFill>
              </a:rPr>
              <a:t>raise a lot of money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Real time pricing</a:t>
            </a: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3657600" y="5095875"/>
            <a:ext cx="1828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w Cen MT" pitchFamily="34" charset="0"/>
              </a:rPr>
              <a:t>The benefits of financial markets</a:t>
            </a:r>
          </a:p>
          <a:p>
            <a:pPr algn="ctr"/>
            <a:r>
              <a:rPr lang="en-US">
                <a:latin typeface="Tw Cen MT" pitchFamily="34" charset="0"/>
              </a:rPr>
              <a:t>to each group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48400" y="1676400"/>
            <a:ext cx="2133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/>
              <a:t>Users of Capital</a:t>
            </a:r>
            <a:r>
              <a:rPr lang="en-US" dirty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Companies like: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/>
              <a:t>McDonalds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/>
              <a:t>Home Depot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/>
              <a:t>Google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/>
              <a:t>Apple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Stock market versus Stock Exchange</a:t>
            </a:r>
          </a:p>
        </p:txBody>
      </p:sp>
      <p:sp>
        <p:nvSpPr>
          <p:cNvPr id="20482" name="Content Placeholder 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53000"/>
          </a:xfrm>
        </p:spPr>
        <p:txBody>
          <a:bodyPr/>
          <a:lstStyle/>
          <a:p>
            <a:pPr eaLnBrk="1" hangingPunct="1"/>
            <a:r>
              <a:rPr lang="en-US" smtClean="0"/>
              <a:t>The stock market is where </a:t>
            </a:r>
            <a:r>
              <a:rPr lang="en-US" b="1" smtClean="0"/>
              <a:t>shares/pieces</a:t>
            </a:r>
            <a:r>
              <a:rPr lang="en-US" smtClean="0"/>
              <a:t> of stocks, bonds, and futures are </a:t>
            </a:r>
            <a:r>
              <a:rPr lang="en-US" b="1" smtClean="0"/>
              <a:t>bought and sold </a:t>
            </a:r>
            <a:r>
              <a:rPr lang="en-US" smtClean="0"/>
              <a:t>(or traded). (Can be electronic.)</a:t>
            </a:r>
          </a:p>
          <a:p>
            <a:pPr eaLnBrk="1" hangingPunct="1"/>
            <a:r>
              <a:rPr lang="en-US" smtClean="0"/>
              <a:t>The stock exchange is the actual physical location or virtual location where stocks are </a:t>
            </a:r>
            <a:r>
              <a:rPr lang="en-US" b="1" smtClean="0"/>
              <a:t>listed</a:t>
            </a:r>
            <a:r>
              <a:rPr lang="en-US" smtClean="0"/>
              <a:t> and </a:t>
            </a:r>
            <a:r>
              <a:rPr lang="en-US" b="1" smtClean="0"/>
              <a:t>traded</a:t>
            </a:r>
            <a:r>
              <a:rPr lang="en-US" smtClean="0"/>
              <a:t>.</a:t>
            </a:r>
          </a:p>
          <a:p>
            <a:pPr marL="593725" lvl="2" indent="-319088" eaLnBrk="1" hangingPunct="1">
              <a:spcBef>
                <a:spcPts val="700"/>
              </a:spcBef>
              <a:buSzPct val="60000"/>
              <a:buFont typeface="Wingdings" pitchFamily="2" charset="2"/>
              <a:buChar char=""/>
            </a:pPr>
            <a:r>
              <a:rPr lang="en-US" smtClean="0"/>
              <a:t>New York Stock Exchange (NYSE)</a:t>
            </a:r>
          </a:p>
          <a:p>
            <a:pPr marL="593725" lvl="2" indent="-319088" eaLnBrk="1" hangingPunct="1">
              <a:spcBef>
                <a:spcPts val="700"/>
              </a:spcBef>
              <a:buSzPct val="60000"/>
              <a:buFont typeface="Wingdings" pitchFamily="2" charset="2"/>
              <a:buChar char=""/>
            </a:pPr>
            <a:r>
              <a:rPr lang="en-US" smtClean="0"/>
              <a:t>American Stock Exchange (now part of NASDAQ)</a:t>
            </a:r>
          </a:p>
          <a:p>
            <a:pPr marL="593725" lvl="2" indent="-319088" eaLnBrk="1" hangingPunct="1">
              <a:spcBef>
                <a:spcPts val="700"/>
              </a:spcBef>
              <a:buSzPct val="60000"/>
              <a:buFont typeface="Wingdings" pitchFamily="2" charset="2"/>
              <a:buChar char=""/>
            </a:pPr>
            <a:r>
              <a:rPr lang="en-US" smtClean="0"/>
              <a:t>NASDAQ—virtual exchange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Check for understanding #1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A financial market connects which two types of people? __________________________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Can you list one advantage a financial market provides for each of these people?   ________________________________________________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A stock market can be either physical (based in a building) or______________?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What is Stock?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2968625" cy="44958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It is a piece of EQUITY or </a:t>
            </a:r>
            <a:r>
              <a:rPr lang="en-US" b="1" dirty="0" smtClean="0"/>
              <a:t>ownership interest</a:t>
            </a:r>
            <a:r>
              <a:rPr lang="en-US" dirty="0" smtClean="0"/>
              <a:t> in a corporation.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All corporations have stock and it is divided into pieces called </a:t>
            </a:r>
            <a:r>
              <a:rPr lang="en-US" b="1" dirty="0" smtClean="0"/>
              <a:t>SHARES</a:t>
            </a:r>
            <a:r>
              <a:rPr lang="en-US" dirty="0" smtClean="0"/>
              <a:t> of Stock.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Think about a company’s stock as a </a:t>
            </a:r>
            <a:r>
              <a:rPr lang="en-US" b="1" dirty="0" smtClean="0"/>
              <a:t>pie</a:t>
            </a:r>
            <a:r>
              <a:rPr lang="en-US" dirty="0" smtClean="0"/>
              <a:t>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All of the company’s stock is divided into </a:t>
            </a:r>
            <a:r>
              <a:rPr lang="en-US" b="1" dirty="0" smtClean="0"/>
              <a:t>pieces or parts </a:t>
            </a:r>
            <a:r>
              <a:rPr lang="en-US" dirty="0" smtClean="0"/>
              <a:t>called </a:t>
            </a:r>
            <a:r>
              <a:rPr lang="en-US" b="1" dirty="0" smtClean="0"/>
              <a:t>shares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600200"/>
            <a:ext cx="4221163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3810000" y="4267200"/>
            <a:ext cx="510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Tw Cen MT" pitchFamily="34" charset="0"/>
              </a:rPr>
              <a:t>Example of a physical share(s) of stock for DreamWorks studios.</a:t>
            </a:r>
          </a:p>
        </p:txBody>
      </p:sp>
      <p:pic>
        <p:nvPicPr>
          <p:cNvPr id="23557" name="Picture 5" descr="ScreenHunter_01 Feb. 11 04.13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4606925"/>
            <a:ext cx="3957638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How does it work?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800600"/>
          </a:xfrm>
        </p:spPr>
        <p:txBody>
          <a:bodyPr/>
          <a:lstStyle/>
          <a:p>
            <a:pPr eaLnBrk="1" hangingPunct="1"/>
            <a:r>
              <a:rPr lang="en-US" sz="2400" smtClean="0"/>
              <a:t>Company decides to </a:t>
            </a:r>
            <a:r>
              <a:rPr lang="en-US" sz="2400" b="1" smtClean="0"/>
              <a:t>SELL </a:t>
            </a:r>
            <a:r>
              <a:rPr lang="en-US" sz="2400" smtClean="0"/>
              <a:t>some pieces/shares of stock (a part of itself) to different investors in order to raise some money.</a:t>
            </a:r>
          </a:p>
          <a:p>
            <a:pPr eaLnBrk="1" hangingPunct="1"/>
            <a:r>
              <a:rPr lang="en-US" sz="2400" smtClean="0"/>
              <a:t>These shares are then </a:t>
            </a:r>
            <a:r>
              <a:rPr lang="en-US" sz="2400" b="1" smtClean="0"/>
              <a:t>LISTED</a:t>
            </a:r>
            <a:r>
              <a:rPr lang="en-US" sz="2400" smtClean="0"/>
              <a:t> on a specific stock exchange.</a:t>
            </a:r>
          </a:p>
          <a:p>
            <a:pPr eaLnBrk="1" hangingPunct="1"/>
            <a:r>
              <a:rPr lang="en-US" sz="2400" b="1" smtClean="0"/>
              <a:t>Brokers</a:t>
            </a:r>
            <a:r>
              <a:rPr lang="en-US" sz="2400" smtClean="0"/>
              <a:t> at the exchange work to connect the individuals who OWN shares of stock in a company with those who want to BUY those shares.</a:t>
            </a:r>
          </a:p>
          <a:p>
            <a:pPr eaLnBrk="1" hangingPunct="1"/>
            <a:r>
              <a:rPr lang="en-US" sz="2400" smtClean="0"/>
              <a:t>Once the </a:t>
            </a:r>
            <a:r>
              <a:rPr lang="en-US" sz="2400" b="1" smtClean="0"/>
              <a:t>SHARES </a:t>
            </a:r>
            <a:r>
              <a:rPr lang="en-US" sz="2400" smtClean="0"/>
              <a:t>are listed the company doesn’t get any more money when they are traded.</a:t>
            </a:r>
          </a:p>
        </p:txBody>
      </p:sp>
      <p:grpSp>
        <p:nvGrpSpPr>
          <p:cNvPr id="24579" name="Group 11"/>
          <p:cNvGrpSpPr>
            <a:grpSpLocks/>
          </p:cNvGrpSpPr>
          <p:nvPr/>
        </p:nvGrpSpPr>
        <p:grpSpPr bwMode="auto">
          <a:xfrm>
            <a:off x="685800" y="5105400"/>
            <a:ext cx="7924800" cy="1295400"/>
            <a:chOff x="533400" y="5105400"/>
            <a:chExt cx="7924800" cy="1295400"/>
          </a:xfrm>
        </p:grpSpPr>
        <p:sp>
          <p:nvSpPr>
            <p:cNvPr id="4" name="Rectangle 3"/>
            <p:cNvSpPr/>
            <p:nvPr/>
          </p:nvSpPr>
          <p:spPr>
            <a:xfrm>
              <a:off x="533400" y="5105400"/>
              <a:ext cx="22098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Potential Buyer</a:t>
              </a: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FontTx/>
                <a:buAutoNum type="alphaUcPeriod"/>
                <a:defRPr/>
              </a:pPr>
              <a:r>
                <a:rPr lang="en-US" sz="1600" dirty="0"/>
                <a:t>Sends payment to broker</a:t>
              </a: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F. Receives shares from Broker.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505200" y="5105400"/>
              <a:ext cx="22860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Broker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B. Finds seller and passes them the payment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/>
                <a:t>E. Sends shares to Buyer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477000" y="5105400"/>
              <a:ext cx="19812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Seller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C. Takes payment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D. Passes shares of stock to Broker</a:t>
              </a: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2895600" y="5410200"/>
              <a:ext cx="457200" cy="304800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943600" y="5410200"/>
              <a:ext cx="457200" cy="30480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ight Arrow 8"/>
            <p:cNvSpPr/>
            <p:nvPr/>
          </p:nvSpPr>
          <p:spPr>
            <a:xfrm rot="10800000">
              <a:off x="5867400" y="5943600"/>
              <a:ext cx="457200" cy="304800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ight Arrow 9"/>
            <p:cNvSpPr/>
            <p:nvPr/>
          </p:nvSpPr>
          <p:spPr>
            <a:xfrm rot="10800000">
              <a:off x="2895600" y="5943600"/>
              <a:ext cx="457200" cy="304800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How are “listed” shares priced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3434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Publically traded shares/pieces of stock are </a:t>
            </a:r>
            <a:r>
              <a:rPr lang="en-US" b="1" dirty="0" smtClean="0"/>
              <a:t>LISTED </a:t>
            </a:r>
            <a:r>
              <a:rPr lang="en-US" dirty="0" smtClean="0"/>
              <a:t>on a specific stock exchange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Each share of stock in a company has a value called the </a:t>
            </a:r>
            <a:r>
              <a:rPr lang="en-US" b="1" dirty="0" smtClean="0"/>
              <a:t>PRICE</a:t>
            </a:r>
            <a:r>
              <a:rPr lang="en-US" dirty="0" smtClean="0"/>
              <a:t>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Exchanges report the </a:t>
            </a:r>
            <a:r>
              <a:rPr lang="en-US" b="1" dirty="0" smtClean="0"/>
              <a:t>PRICE</a:t>
            </a:r>
            <a:r>
              <a:rPr lang="en-US" dirty="0" smtClean="0"/>
              <a:t> at which the LAST TRADE was made as the “Current Price” for a share of the company’s stock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Prices can </a:t>
            </a:r>
            <a:r>
              <a:rPr lang="en-US" b="1" dirty="0" smtClean="0"/>
              <a:t>VARY</a:t>
            </a:r>
            <a:r>
              <a:rPr lang="en-US" dirty="0" smtClean="0"/>
              <a:t> from moment to moment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The price for a widely held or heavily traded Stocks like IBM or the Home Depot can change each second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Each stock when traded has two components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The BID – The price for the share that the buyer is ready to pay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The ASK – What the seller is willing to take for a share of stock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When the bid and ask prices match the broker fills the </a:t>
            </a:r>
            <a:r>
              <a:rPr lang="en-US" b="1" dirty="0" smtClean="0"/>
              <a:t>ORDER</a:t>
            </a:r>
            <a:r>
              <a:rPr lang="en-US" dirty="0" smtClean="0"/>
              <a:t> and a trade takes place. This determines the Stock’s Price.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Check for understanding #2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Stock represents a part of </a:t>
            </a:r>
            <a:r>
              <a:rPr lang="en-US" sz="2400" b="1" dirty="0" smtClean="0"/>
              <a:t>EQUITY</a:t>
            </a:r>
            <a:r>
              <a:rPr lang="en-US" sz="2400" dirty="0" smtClean="0"/>
              <a:t> in a company, what is another word for equity?  __________________________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Stock is divided into pieces or parts, what do we call these?   ________________________________________________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A Broker connects which </a:t>
            </a:r>
            <a:r>
              <a:rPr lang="en-US" sz="2400" b="1" dirty="0" smtClean="0"/>
              <a:t>TWO</a:t>
            </a:r>
            <a:r>
              <a:rPr lang="en-US" sz="2400" dirty="0" smtClean="0"/>
              <a:t> people?</a:t>
            </a:r>
            <a:br>
              <a:rPr lang="en-US" sz="2400" dirty="0" smtClean="0"/>
            </a:br>
            <a:r>
              <a:rPr lang="en-US" sz="2400" dirty="0" smtClean="0"/>
              <a:t>_______________________________________________</a:t>
            </a:r>
            <a:br>
              <a:rPr lang="en-US" sz="2400" dirty="0" smtClean="0"/>
            </a:br>
            <a:endParaRPr lang="en-US" sz="2400" dirty="0" smtClean="0"/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en-US" sz="2400" dirty="0" smtClean="0"/>
              <a:t>How often does a stock’s price change?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2400" dirty="0" smtClean="0"/>
              <a:t>	________________________________________________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 Exchanges – THE NYSE</a:t>
            </a:r>
          </a:p>
        </p:txBody>
      </p:sp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905000"/>
            <a:ext cx="19050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981200"/>
            <a:ext cx="4267200" cy="5070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The New York Stock Exchange is on </a:t>
            </a:r>
            <a:r>
              <a:rPr lang="en-US" sz="2400" b="1" dirty="0">
                <a:latin typeface="+mn-lt"/>
              </a:rPr>
              <a:t>Wall Street </a:t>
            </a:r>
            <a:r>
              <a:rPr lang="en-US" sz="2400" dirty="0">
                <a:latin typeface="+mn-lt"/>
              </a:rPr>
              <a:t>and is often called the big board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It is the largest stock exchange in the world by </a:t>
            </a:r>
            <a:r>
              <a:rPr lang="en-US" sz="2400" b="1" dirty="0">
                <a:latin typeface="+mn-lt"/>
              </a:rPr>
              <a:t>dollar value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In October 2008 the combined capitalization of all the NYSE companies was $10.1 Trillion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There are over 1000 companies listed on the NYSE and they are not all from the US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752600"/>
            <a:ext cx="1947863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3200400"/>
            <a:ext cx="193357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62500" y="4038600"/>
            <a:ext cx="20955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4953000"/>
            <a:ext cx="1190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1800" y="5105400"/>
            <a:ext cx="18859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the NYSE works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6700" y="1905000"/>
            <a:ext cx="3282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1981200"/>
            <a:ext cx="4267200" cy="5160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The NYSE is a physical exchange in a building with people making the trades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In 2008 an average of 1.28 billion shares trade hands each day it operates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70% of all of its trades take place in one room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NYSE </a:t>
            </a:r>
            <a:r>
              <a:rPr lang="en-US" sz="2400" b="1" dirty="0">
                <a:latin typeface="+mn-lt"/>
              </a:rPr>
              <a:t>brokers</a:t>
            </a:r>
            <a:r>
              <a:rPr lang="en-US" sz="2400" dirty="0">
                <a:latin typeface="+mn-lt"/>
              </a:rPr>
              <a:t> work with </a:t>
            </a:r>
            <a:r>
              <a:rPr lang="en-US" sz="2400" b="1" u="sng" dirty="0">
                <a:latin typeface="+mn-lt"/>
              </a:rPr>
              <a:t>Specialists</a:t>
            </a:r>
            <a:r>
              <a:rPr lang="en-US" sz="2400" dirty="0">
                <a:latin typeface="+mn-lt"/>
              </a:rPr>
              <a:t> to trade specific stocks.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endParaRPr lang="en-US" sz="24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4473575"/>
            <a:ext cx="42672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j-lt"/>
              </a:rPr>
              <a:t>To be listed on the NYSE represents an </a:t>
            </a:r>
            <a:r>
              <a:rPr lang="en-US" sz="2400" b="1" dirty="0">
                <a:latin typeface="+mj-lt"/>
              </a:rPr>
              <a:t>older well established company</a:t>
            </a:r>
            <a:r>
              <a:rPr lang="en-US" sz="2400" dirty="0">
                <a:latin typeface="+mj-lt"/>
              </a:rPr>
              <a:t>, most of the NYSE stocks are the most widely held companies in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 see how trades at NYSE work</a:t>
            </a:r>
          </a:p>
        </p:txBody>
      </p:sp>
      <p:pic>
        <p:nvPicPr>
          <p:cNvPr id="5" name="NYSE2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1676400"/>
            <a:ext cx="7315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NYSE Performance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981200"/>
            <a:ext cx="2967038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676400"/>
            <a:ext cx="4267200" cy="3873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The Dow Jones Industrial Average is a price-weighted average of 30 blue-chip stocks that are generally the leaders in their industry. 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It has been a widely followed indicator of the stock market since October 1, 1928. 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endParaRPr lang="en-US" sz="24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4978400" y="1611313"/>
            <a:ext cx="332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w Cen MT" pitchFamily="34" charset="0"/>
              </a:rPr>
              <a:t>The Dow Jones Industrial Average </a:t>
            </a:r>
          </a:p>
        </p:txBody>
      </p:sp>
      <p:pic>
        <p:nvPicPr>
          <p:cNvPr id="32773" name="Picture 6" descr="ScreenHunter_04 Feb. 11 04.3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038600"/>
            <a:ext cx="28670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Another exchange – The NASDAQ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4419600" cy="4908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b="1" dirty="0">
                <a:latin typeface="+mn-lt"/>
              </a:rPr>
              <a:t>NASDAQ</a:t>
            </a:r>
            <a:r>
              <a:rPr lang="en-US" sz="2000" dirty="0">
                <a:latin typeface="+mn-lt"/>
              </a:rPr>
              <a:t> is a totally electronic exchange. All computer trading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It lists over 3,200 companies and trades approximately 2 billion shares a day.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Companies need “less” to list on the NASDAQ than the NYSE </a:t>
            </a:r>
          </a:p>
          <a:p>
            <a:pPr marL="777240" lvl="1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Lower Revenue </a:t>
            </a:r>
          </a:p>
          <a:p>
            <a:pPr marL="777240" lvl="1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Lower Assets</a:t>
            </a:r>
          </a:p>
          <a:p>
            <a:pPr marL="777240" lvl="1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Lower Capitalization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000" dirty="0">
                <a:latin typeface="+mn-lt"/>
              </a:rPr>
              <a:t>This is why there are more </a:t>
            </a:r>
            <a:r>
              <a:rPr lang="en-US" sz="2000" b="1" dirty="0">
                <a:latin typeface="+mn-lt"/>
              </a:rPr>
              <a:t>High Tech and Bio Tech </a:t>
            </a:r>
            <a:r>
              <a:rPr lang="en-US" sz="2000" dirty="0">
                <a:latin typeface="+mn-lt"/>
              </a:rPr>
              <a:t>companies on the NASDAQ than the NYSE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2850" y="16764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038600"/>
            <a:ext cx="9445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191000"/>
            <a:ext cx="190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0" y="5334000"/>
            <a:ext cx="17145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48500" y="5410200"/>
            <a:ext cx="952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NASDAQ Movie</a:t>
            </a:r>
          </a:p>
        </p:txBody>
      </p:sp>
      <p:pic>
        <p:nvPicPr>
          <p:cNvPr id="3" name="NASDAQ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6764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NASDAQ Performance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57200" y="1828800"/>
            <a:ext cx="38862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w Cen MT" pitchFamily="34" charset="0"/>
              </a:rPr>
              <a:t>The </a:t>
            </a:r>
            <a:r>
              <a:rPr lang="en-US" sz="1600" b="1">
                <a:latin typeface="Tw Cen MT" pitchFamily="34" charset="0"/>
              </a:rPr>
              <a:t>Nasdaq Composite</a:t>
            </a:r>
            <a:r>
              <a:rPr lang="en-US" sz="1600">
                <a:latin typeface="Tw Cen MT" pitchFamily="34" charset="0"/>
              </a:rPr>
              <a:t> is a </a:t>
            </a:r>
            <a:r>
              <a:rPr lang="en-US" sz="1600">
                <a:latin typeface="Tw Cen MT" pitchFamily="34" charset="0"/>
                <a:hlinkClick r:id="rId2" tooltip="Stock market index"/>
              </a:rPr>
              <a:t>stock market index</a:t>
            </a:r>
            <a:r>
              <a:rPr lang="en-US" sz="1600">
                <a:latin typeface="Tw Cen MT" pitchFamily="34" charset="0"/>
              </a:rPr>
              <a:t> of all of the </a:t>
            </a:r>
            <a:r>
              <a:rPr lang="en-US" sz="1600">
                <a:latin typeface="Tw Cen MT" pitchFamily="34" charset="0"/>
                <a:hlinkClick r:id="rId3" tooltip="Common stock"/>
              </a:rPr>
              <a:t>common stocks</a:t>
            </a:r>
            <a:r>
              <a:rPr lang="en-US" sz="1600">
                <a:latin typeface="Tw Cen MT" pitchFamily="34" charset="0"/>
              </a:rPr>
              <a:t> and similar assets listed on the </a:t>
            </a:r>
            <a:r>
              <a:rPr lang="en-US" sz="1600">
                <a:latin typeface="Tw Cen MT" pitchFamily="34" charset="0"/>
                <a:hlinkClick r:id="rId4" tooltip="NASDAQ"/>
              </a:rPr>
              <a:t>NASDAQ</a:t>
            </a:r>
            <a:r>
              <a:rPr lang="en-US" sz="1600">
                <a:latin typeface="Tw Cen MT" pitchFamily="34" charset="0"/>
              </a:rPr>
              <a:t> stock market, </a:t>
            </a:r>
          </a:p>
          <a:p>
            <a:r>
              <a:rPr lang="en-US" sz="1600">
                <a:latin typeface="Tw Cen MT" pitchFamily="34" charset="0"/>
              </a:rPr>
              <a:t>meaning that it has over 3,000 </a:t>
            </a:r>
            <a:r>
              <a:rPr lang="en-US">
                <a:latin typeface="Tw Cen MT" pitchFamily="34" charset="0"/>
              </a:rPr>
              <a:t>components. </a:t>
            </a:r>
          </a:p>
        </p:txBody>
      </p:sp>
      <p:pic>
        <p:nvPicPr>
          <p:cNvPr id="35843" name="Picture 5" descr="ScreenHunter_03 Feb. 11 04.35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200400"/>
            <a:ext cx="7848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4343400" y="1827213"/>
            <a:ext cx="457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w Cen MT" pitchFamily="34" charset="0"/>
              </a:rPr>
              <a:t>It is highly followed in the U.S. as an indicator of the performance of stocks of technology companies and growth companies. </a:t>
            </a:r>
          </a:p>
          <a:p>
            <a:r>
              <a:rPr lang="en-US">
                <a:latin typeface="Tw Cen MT" pitchFamily="34" charset="0"/>
              </a:rPr>
              <a:t>Since both U.S. and non-U.S. companies are listed on the NASDAQ stock market, the index is not an exclusively U.S. index.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NYSE versus NASDAQ</a:t>
            </a:r>
          </a:p>
        </p:txBody>
      </p:sp>
      <p:sp>
        <p:nvSpPr>
          <p:cNvPr id="36866" name="Content Placeholder 2"/>
          <p:cNvSpPr txBox="1">
            <a:spLocks/>
          </p:cNvSpPr>
          <p:nvPr/>
        </p:nvSpPr>
        <p:spPr bwMode="auto">
          <a:xfrm>
            <a:off x="612775" y="1600200"/>
            <a:ext cx="38068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 u="sng">
                <a:latin typeface="Tw Cen MT" pitchFamily="34" charset="0"/>
              </a:rPr>
              <a:t>NYSE 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Older Well Established Companies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More expensive to list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More difficult to list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Well established companies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Human based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IBM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Boeing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endParaRPr lang="en-US" sz="2400">
              <a:latin typeface="Tw Cen MT" pitchFamily="34" charset="0"/>
            </a:endParaRPr>
          </a:p>
        </p:txBody>
      </p:sp>
      <p:sp>
        <p:nvSpPr>
          <p:cNvPr id="36867" name="Content Placeholder 2"/>
          <p:cNvSpPr txBox="1">
            <a:spLocks/>
          </p:cNvSpPr>
          <p:nvPr/>
        </p:nvSpPr>
        <p:spPr bwMode="auto">
          <a:xfrm>
            <a:off x="4879975" y="1600200"/>
            <a:ext cx="38068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 u="sng">
                <a:latin typeface="Tw Cen MT" pitchFamily="34" charset="0"/>
              </a:rPr>
              <a:t>NASDAQ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High Growth Stocks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Cheaper to list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Less requirements to list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New emerging companies</a:t>
            </a:r>
          </a:p>
          <a:p>
            <a:pPr marL="776288" lvl="1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High Tech – Biotech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All computer based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Google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en-US" sz="2400">
                <a:latin typeface="Tw Cen MT" pitchFamily="34" charset="0"/>
              </a:rPr>
              <a:t>Microsoft</a:t>
            </a:r>
          </a:p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endParaRPr lang="en-US" sz="240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Check for understanding #3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12775" y="1600200"/>
            <a:ext cx="8074025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AutoNum type="arabicPeriod"/>
              <a:defRPr/>
            </a:pPr>
            <a:r>
              <a:rPr lang="en-US" sz="2400" dirty="0">
                <a:latin typeface="+mn-lt"/>
              </a:rPr>
              <a:t>A High Tech or Bio Tech company’s stock is more likely to be LISTED on which exchange? __________________________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AutoNum type="arabicPeriod"/>
              <a:defRPr/>
            </a:pPr>
            <a:r>
              <a:rPr lang="en-US" sz="2400" dirty="0">
                <a:latin typeface="+mn-lt"/>
              </a:rPr>
              <a:t>An older, bigger or more established company’s stock is more likely to be listed on which exchange?__________________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AutoNum type="arabicPeriod"/>
              <a:defRPr/>
            </a:pPr>
            <a:r>
              <a:rPr lang="en-US" sz="2400" dirty="0">
                <a:latin typeface="+mn-lt"/>
              </a:rPr>
              <a:t>If I want to know how the New York Stock Exchange performed on a given day; I should look at what?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_______________________________________________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AutoNum type="arabicPeriod"/>
              <a:defRPr/>
            </a:pPr>
            <a:r>
              <a:rPr lang="en-US" sz="2400" dirty="0">
                <a:latin typeface="+mn-lt"/>
              </a:rPr>
              <a:t>If I want to know how the NASDAQ performed on a given day what should I look at what?</a:t>
            </a:r>
          </a:p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defRPr/>
            </a:pPr>
            <a:r>
              <a:rPr lang="en-US" sz="2400" dirty="0">
                <a:latin typeface="+mn-lt"/>
              </a:rPr>
              <a:t>	________________________________________________</a:t>
            </a:r>
          </a:p>
          <a:p>
            <a:pPr marL="457200" indent="-45720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defRPr/>
            </a:pPr>
            <a:endParaRPr lang="en-US" sz="2400" dirty="0">
              <a:latin typeface="+mn-lt"/>
            </a:endParaRP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endParaRPr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</a:t>
            </a:r>
          </a:p>
        </p:txBody>
      </p:sp>
      <p:pic>
        <p:nvPicPr>
          <p:cNvPr id="38914" name="Picture 4" descr="listin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6688" y="1981200"/>
            <a:ext cx="47101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12775" y="1600200"/>
            <a:ext cx="3425825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To be part of a stock exchange a stock must be listed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Once listed the company doesn’t make any more money from the stock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Companies choose which exchange they want the stock to be listed on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400" dirty="0">
                <a:latin typeface="+mn-lt"/>
              </a:rPr>
              <a:t>Companies can switch exchanges.</a:t>
            </a: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endParaRPr lang="en-US" sz="2400" dirty="0">
              <a:latin typeface="+mn-lt"/>
            </a:endParaRPr>
          </a:p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endParaRPr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Name:</a:t>
            </a:r>
            <a:br>
              <a:rPr lang="en-US" sz="2800" smtClean="0"/>
            </a:br>
            <a:r>
              <a:rPr lang="en-US" sz="2800" smtClean="0"/>
              <a:t>Date:</a:t>
            </a:r>
            <a:br>
              <a:rPr lang="en-US" sz="2800" smtClean="0"/>
            </a:br>
            <a:r>
              <a:rPr lang="en-US" sz="2800" smtClean="0"/>
              <a:t>Introduction to Stock Market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Warm Up</a:t>
            </a:r>
          </a:p>
          <a:p>
            <a:pPr eaLnBrk="1" hangingPunct="1"/>
            <a:r>
              <a:rPr lang="en-US" smtClean="0"/>
              <a:t>What do you know about the stock market?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819400"/>
          <a:ext cx="7848600" cy="333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00"/>
                <a:gridCol w="2616200"/>
                <a:gridCol w="2616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What I know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I want to know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</a:t>
                      </a:r>
                      <a:r>
                        <a:rPr lang="en-US" baseline="0" dirty="0" smtClean="0"/>
                        <a:t> did I learn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0" y="2667000"/>
            <a:ext cx="3048000" cy="373380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Stock Market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Each team is given $100,000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You may trade stocks listed on the NYSE or NASDAQ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Stocks must have a price over $5 a share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You must trade at least 100 shares of a company at a time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Each time you trade you will be charged a broker’s fee of 2%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game will start next week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Ch. 11 Assessment pg 294</a:t>
            </a:r>
          </a:p>
        </p:txBody>
      </p:sp>
      <p:sp>
        <p:nvSpPr>
          <p:cNvPr id="4198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Key Terms page 294</a:t>
            </a:r>
          </a:p>
          <a:p>
            <a:r>
              <a:rPr lang="en-US" smtClean="0"/>
              <a:t>#1-5 and # 9</a:t>
            </a:r>
          </a:p>
          <a:p>
            <a:endParaRPr lang="en-US" smtClean="0"/>
          </a:p>
          <a:p>
            <a:r>
              <a:rPr lang="en-US" smtClean="0"/>
              <a:t>Skills for Life page 295</a:t>
            </a:r>
          </a:p>
          <a:p>
            <a:r>
              <a:rPr lang="en-US" smtClean="0"/>
              <a:t>#20-24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presentation</Template>
  <TotalTime>1986</TotalTime>
  <Words>1319</Words>
  <Application>Microsoft Office PowerPoint</Application>
  <PresentationFormat>On-screen Show (4:3)</PresentationFormat>
  <Paragraphs>241</Paragraphs>
  <Slides>23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Arial</vt:lpstr>
      <vt:lpstr>Tw Cen MT</vt:lpstr>
      <vt:lpstr>Wingdings</vt:lpstr>
      <vt:lpstr>Wingdings 2</vt:lpstr>
      <vt:lpstr>Calibri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Student presentation</vt:lpstr>
      <vt:lpstr>Name: Date: Introduction to Stock Market</vt:lpstr>
      <vt:lpstr>Overview</vt:lpstr>
      <vt:lpstr>The Stock Market is a financial market</vt:lpstr>
      <vt:lpstr>Providers and Users Wants and Needs</vt:lpstr>
      <vt:lpstr>Stock market versus Stock Exchange</vt:lpstr>
      <vt:lpstr>Check for understanding #1</vt:lpstr>
      <vt:lpstr>What is Stock?</vt:lpstr>
      <vt:lpstr>How does it work?</vt:lpstr>
      <vt:lpstr>How are “listed” shares priced</vt:lpstr>
      <vt:lpstr>Check for understanding #2</vt:lpstr>
      <vt:lpstr>Different Exchanges – THE NYSE</vt:lpstr>
      <vt:lpstr>How the NYSE works</vt:lpstr>
      <vt:lpstr>Let see how trades at NYSE work</vt:lpstr>
      <vt:lpstr>NYSE Performance</vt:lpstr>
      <vt:lpstr>Another exchange – The NASDAQ</vt:lpstr>
      <vt:lpstr>NASDAQ Movie</vt:lpstr>
      <vt:lpstr>NASDAQ Performance</vt:lpstr>
      <vt:lpstr>NYSE versus NASDAQ</vt:lpstr>
      <vt:lpstr>Check for understanding #3</vt:lpstr>
      <vt:lpstr>Conclusion</vt:lpstr>
      <vt:lpstr>Name: Date: Introduction to Stock Market</vt:lpstr>
      <vt:lpstr>Stock Market Game</vt:lpstr>
      <vt:lpstr>Ch. 11 Assessment pg 294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STOCK MARKET</dc:title>
  <dc:creator/>
  <cp:lastModifiedBy/>
  <cp:revision>2</cp:revision>
  <dcterms:created xsi:type="dcterms:W3CDTF">2009-02-07T17:26:35Z</dcterms:created>
  <dcterms:modified xsi:type="dcterms:W3CDTF">2011-10-18T18:17:30Z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