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9A0F7-7B2A-46DB-8943-4AFBB24F954E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32948-B4B0-47F7-B77B-EA3E7886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3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F9CCFC-015B-4C32-8116-BBB33B5E4BDC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32948-B4B0-47F7-B77B-EA3E788641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3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DFA2-C559-4154-9E03-62F8CDF79EFC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CBFE-62B7-4459-A235-3D4BA820A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DFA2-C559-4154-9E03-62F8CDF79EFC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CBFE-62B7-4459-A235-3D4BA820A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7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DFA2-C559-4154-9E03-62F8CDF79EFC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CBFE-62B7-4459-A235-3D4BA820A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1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DFA2-C559-4154-9E03-62F8CDF79EFC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CBFE-62B7-4459-A235-3D4BA820A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8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DFA2-C559-4154-9E03-62F8CDF79EFC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CBFE-62B7-4459-A235-3D4BA820A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1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DFA2-C559-4154-9E03-62F8CDF79EFC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CBFE-62B7-4459-A235-3D4BA820A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7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DFA2-C559-4154-9E03-62F8CDF79EFC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CBFE-62B7-4459-A235-3D4BA820A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3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DFA2-C559-4154-9E03-62F8CDF79EFC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CBFE-62B7-4459-A235-3D4BA820A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DFA2-C559-4154-9E03-62F8CDF79EFC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CBFE-62B7-4459-A235-3D4BA820A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5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DFA2-C559-4154-9E03-62F8CDF79EFC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CBFE-62B7-4459-A235-3D4BA820A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2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DFA2-C559-4154-9E03-62F8CDF79EFC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CBFE-62B7-4459-A235-3D4BA820A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3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5DFA2-C559-4154-9E03-62F8CDF79EFC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CBFE-62B7-4459-A235-3D4BA820A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viruses&amp;source=images&amp;cd=&amp;cad=rja&amp;docid=twGqC0zLKy977M&amp;tbnid=2CjmU1zm7WWO-M:&amp;ved=0CAUQjRw&amp;url=http%3A%2F%2Fwww.humanillnesses.com%2Foriginal%2FU-Z%2FViral-Infections.html&amp;ei=VWGNUeXJGOTAiwLx34GgCA&amp;bvm=bv.46340616,d.cGE&amp;psig=AFQjCNGtS70Dc3Xt5vEDl9YJoTdJ6NlMpg&amp;ust=1368306369546275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bacteria&amp;source=images&amp;cd=&amp;cad=rja&amp;docid=x5rWOwmIaFBxeM&amp;tbnid=DHgl3QRuCHMkuM:&amp;ved=0CAUQjRw&amp;url=http%3A%2F%2Fwww.ou.edu%2Fclass%2Fpheidole%2Fbacteria.html&amp;ei=7WCNUZmxC-itiALFqYHABw&amp;bvm=bv.46340616,d.cGE&amp;psig=AFQjCNE_0CJQp97r4dnnc20Oby_qigL26w&amp;ust=1368306273151182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Eccentric Std" pitchFamily="50" charset="0"/>
              </a:rPr>
              <a:t>HOT TOPICS</a:t>
            </a:r>
            <a:endParaRPr lang="en-US" sz="9600" b="1" dirty="0">
              <a:latin typeface="Eccentric St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milam\AppData\Local\Microsoft\Windows\Temporary Internet Files\Content.IE5\LSF8UAXB\MP9004000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8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lnSpc>
                <a:spcPct val="90000"/>
              </a:lnSpc>
              <a:buSzPct val="100000"/>
              <a:buNone/>
            </a:pPr>
            <a:r>
              <a:rPr lang="en-US" b="1" i="1" dirty="0" smtClean="0"/>
              <a:t>Nondisjunction</a:t>
            </a:r>
            <a:r>
              <a:rPr lang="en-US" dirty="0" smtClean="0"/>
              <a:t> – failure of the homologous partners to separate during meiosis – homologous pair moves together into the same cell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91702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2480" y="54864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this gamete gets fertilized it would lead to trisomy (3 chromosomes instead of 2)</a:t>
            </a:r>
          </a:p>
          <a:p>
            <a:pPr algn="ctr"/>
            <a:r>
              <a:rPr lang="en-US" sz="2400" dirty="0" smtClean="0"/>
              <a:t>Downs Syndrome – </a:t>
            </a:r>
            <a:r>
              <a:rPr lang="en-US" sz="2400" i="1" dirty="0" smtClean="0"/>
              <a:t>Trisomy 21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71800" y="51054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54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b4210a0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304800"/>
            <a:ext cx="2924175" cy="5562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828800" y="60960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Extra chromosomes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486400" y="6096000"/>
            <a:ext cx="335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Missing chromosomes</a:t>
            </a:r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 flipV="1">
            <a:off x="3429000" y="57150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 flipV="1">
            <a:off x="3429000" y="5715000"/>
            <a:ext cx="762000" cy="381000"/>
          </a:xfrm>
          <a:prstGeom prst="line">
            <a:avLst/>
          </a:prstGeom>
          <a:ln w="381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 flipH="1" flipV="1">
            <a:off x="5867400" y="5715000"/>
            <a:ext cx="228600" cy="381000"/>
          </a:xfrm>
          <a:prstGeom prst="line">
            <a:avLst/>
          </a:prstGeom>
          <a:ln w="381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 flipH="1" flipV="1">
            <a:off x="5257800" y="5715000"/>
            <a:ext cx="838200" cy="381000"/>
          </a:xfrm>
          <a:prstGeom prst="line">
            <a:avLst/>
          </a:prstGeom>
          <a:ln w="381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4. </a:t>
            </a:r>
            <a:r>
              <a:rPr lang="en-US" dirty="0"/>
              <a:t>Universal nature of the genetic code, leads to gene transfer between organisms</a:t>
            </a:r>
          </a:p>
          <a:p>
            <a:pPr marL="0" lvl="0" indent="0" algn="ctr">
              <a:buNone/>
            </a:pPr>
            <a:endParaRPr lang="en-US" dirty="0"/>
          </a:p>
        </p:txBody>
      </p:sp>
      <p:pic>
        <p:nvPicPr>
          <p:cNvPr id="5" name="Picture 2" descr="C:\Users\dmilam\AppData\Local\Microsoft\Windows\Temporary Internet Files\Content.IE5\LSF8UAXB\MP90040001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6"/>
          <a:stretch/>
        </p:blipFill>
        <p:spPr bwMode="auto">
          <a:xfrm>
            <a:off x="-15240" y="0"/>
            <a:ext cx="9159240" cy="21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2.bp.blogspot.com/-4nJ_nyKRrc8/TZ13q8JTGdI/AAAAAAAAAA8/rA340AAi6xE/s1600/upenn110304-glow-mice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1" y="3810000"/>
            <a:ext cx="441705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7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meant by the “genetic code is universal” is that the codons in living organisms code for the same amino acids (with the exception of a few prokaryotes)</a:t>
            </a:r>
          </a:p>
          <a:p>
            <a:r>
              <a:rPr lang="en-US" sz="2800" dirty="0" smtClean="0"/>
              <a:t>This means that if a gene is transferred from one organism to another, the resulting polypeptide synthesized would be the same</a:t>
            </a:r>
          </a:p>
          <a:p>
            <a:r>
              <a:rPr lang="en-US" sz="2800" dirty="0" smtClean="0"/>
              <a:t>This allows us to genetically modify organisms, transforming them and making them </a:t>
            </a:r>
            <a:r>
              <a:rPr lang="en-US" sz="2800" dirty="0" err="1" smtClean="0"/>
              <a:t>transgenics</a:t>
            </a:r>
            <a:endParaRPr lang="en-US" sz="2800" dirty="0" smtClean="0"/>
          </a:p>
          <a:p>
            <a:pPr lvl="1"/>
            <a:r>
              <a:rPr lang="en-US" sz="2400" dirty="0" smtClean="0"/>
              <a:t>Ex. Spider goat, glow in the dark pig &amp; mice, bacteria with human insulin gene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019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 smtClean="0"/>
              <a:t>5. </a:t>
            </a:r>
            <a:r>
              <a:rPr lang="en-US" dirty="0"/>
              <a:t>Differentiation of cells is from expressing some genes but not others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2" descr="C:\Users\dmilam\AppData\Local\Microsoft\Windows\Temporary Internet Files\Content.IE5\LSF8UAXB\MP90040001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6"/>
          <a:stretch/>
        </p:blipFill>
        <p:spPr bwMode="auto">
          <a:xfrm>
            <a:off x="-15240" y="0"/>
            <a:ext cx="9159240" cy="21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Multicellular organisms have cells that perform similar specialized functions, these cells make up a specific tissue type</a:t>
            </a:r>
          </a:p>
          <a:p>
            <a:r>
              <a:rPr lang="en-US" dirty="0" smtClean="0"/>
              <a:t>Different types of tissues make up organs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How do the cells become specialized???</a:t>
            </a:r>
          </a:p>
        </p:txBody>
      </p:sp>
    </p:spTree>
    <p:extLst>
      <p:ext uri="{BB962C8B-B14F-4D97-AF65-F5344CB8AC3E}">
        <p14:creationId xmlns:p14="http://schemas.microsoft.com/office/powerpoint/2010/main" val="3262271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of your cells has a complete copy of your DNA</a:t>
            </a:r>
          </a:p>
          <a:p>
            <a:r>
              <a:rPr lang="en-US" dirty="0" smtClean="0"/>
              <a:t>When the embryo is developing, the cells begin to differentiate</a:t>
            </a:r>
          </a:p>
          <a:p>
            <a:r>
              <a:rPr lang="en-US" dirty="0" smtClean="0"/>
              <a:t>Differentiation occurs as a result of different genes being activated</a:t>
            </a:r>
          </a:p>
          <a:p>
            <a:r>
              <a:rPr lang="en-US" dirty="0" smtClean="0"/>
              <a:t>By “activated” I mean those genes are being expressed (transcribed and translated – polypeptide made)</a:t>
            </a:r>
          </a:p>
          <a:p>
            <a:r>
              <a:rPr lang="en-US" dirty="0" smtClean="0"/>
              <a:t>The position of the cell in the body along with environmental cues is what determines which genes are activated and which are not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6. </a:t>
            </a:r>
            <a:r>
              <a:rPr lang="en-US" dirty="0"/>
              <a:t>Antibiotic effectiveness against bacteria (but not viruses)</a:t>
            </a:r>
          </a:p>
          <a:p>
            <a:pPr marL="0" lvl="0" indent="0" algn="ctr">
              <a:buNone/>
            </a:pPr>
            <a:endParaRPr lang="en-US" dirty="0"/>
          </a:p>
        </p:txBody>
      </p:sp>
      <p:pic>
        <p:nvPicPr>
          <p:cNvPr id="5" name="Picture 2" descr="C:\Users\dmilam\AppData\Local\Microsoft\Windows\Temporary Internet Files\Content.IE5\LSF8UAXB\MP900400016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6"/>
          <a:stretch/>
        </p:blipFill>
        <p:spPr bwMode="auto">
          <a:xfrm>
            <a:off x="-15240" y="0"/>
            <a:ext cx="9159240" cy="21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ou.edu/class/pheidole/General%20Bacteri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1244"/>
            <a:ext cx="2861843" cy="284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096000"/>
            <a:ext cx="2709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Chiller" pitchFamily="82" charset="0"/>
              </a:rPr>
              <a:t>It’s alive!!!</a:t>
            </a:r>
            <a:endParaRPr lang="en-US" sz="4000" b="1" i="1" dirty="0">
              <a:latin typeface="Chiller" pitchFamily="82" charset="0"/>
            </a:endParaRPr>
          </a:p>
        </p:txBody>
      </p:sp>
      <p:pic>
        <p:nvPicPr>
          <p:cNvPr id="14340" name="Picture 4" descr="http://www.humanillnesses.com/original/images/hdc_0001_0003_0_img028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91" y="3276600"/>
            <a:ext cx="3524109" cy="28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8578" y="6023598"/>
            <a:ext cx="2709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Chiller" pitchFamily="82" charset="0"/>
              </a:rPr>
              <a:t>Are they?????</a:t>
            </a:r>
            <a:endParaRPr lang="en-US" sz="4000" b="1" i="1" dirty="0"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Antibiotics work by blocking metabolic pathways in bacteria</a:t>
            </a:r>
          </a:p>
          <a:p>
            <a:pPr marL="400050"/>
            <a:r>
              <a:rPr lang="en-US" dirty="0" smtClean="0"/>
              <a:t>Viruses are not living cells &amp; have no metabolism of their own to be interfered with</a:t>
            </a:r>
          </a:p>
          <a:p>
            <a:pPr marL="400050"/>
            <a:r>
              <a:rPr lang="en-US" b="0" dirty="0" smtClean="0"/>
              <a:t>Their reproduction relies on metabolic pathways of the host and they are not affected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 smtClean="0"/>
              <a:t>1. Sickle </a:t>
            </a:r>
            <a:r>
              <a:rPr lang="en-US" dirty="0"/>
              <a:t>cell anemia, used as an example of a single base substitution mutation and as an example of transient polymorphism (GAG mutates to GTG, glutamic acid to </a:t>
            </a:r>
            <a:r>
              <a:rPr lang="en-US" dirty="0" err="1"/>
              <a:t>valine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2" descr="C:\Users\dmilam\AppData\Local\Microsoft\Windows\Temporary Internet Files\Content.IE5\LSF8UAXB\MP90040001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6"/>
          <a:stretch/>
        </p:blipFill>
        <p:spPr bwMode="auto">
          <a:xfrm>
            <a:off x="-15240" y="0"/>
            <a:ext cx="9159240" cy="21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06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7" t="3633" r="2092" b="72273"/>
          <a:stretch>
            <a:fillRect/>
          </a:stretch>
        </p:blipFill>
        <p:spPr bwMode="auto">
          <a:xfrm>
            <a:off x="2667000" y="4648200"/>
            <a:ext cx="3803332" cy="20574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Sickle Cell Anemia is the result of a gene mutation called a </a:t>
            </a:r>
            <a:r>
              <a:rPr lang="en-US" b="1" dirty="0"/>
              <a:t>base substitution</a:t>
            </a:r>
            <a:endParaRPr lang="en-US" dirty="0"/>
          </a:p>
          <a:p>
            <a:pPr lvl="0"/>
            <a:r>
              <a:rPr lang="en-US" dirty="0"/>
              <a:t>Hemoglobin is found in your red blood cells.  </a:t>
            </a:r>
          </a:p>
          <a:p>
            <a:pPr lvl="0"/>
            <a:r>
              <a:rPr lang="en-US" dirty="0"/>
              <a:t>Each hemoglobin molecule is made up of 2 alpha chains (</a:t>
            </a:r>
            <a:r>
              <a:rPr lang="en-US" dirty="0">
                <a:sym typeface="Symbol"/>
              </a:rPr>
              <a:t></a:t>
            </a:r>
            <a:r>
              <a:rPr lang="en-US" dirty="0"/>
              <a:t>-hemoglobin) and 2 beta chains (</a:t>
            </a:r>
            <a:r>
              <a:rPr lang="en-US" dirty="0">
                <a:sym typeface="Symbol"/>
              </a:rPr>
              <a:t></a:t>
            </a:r>
            <a:r>
              <a:rPr lang="en-US" dirty="0"/>
              <a:t>-hemoglobin)</a:t>
            </a:r>
          </a:p>
          <a:p>
            <a:pPr lvl="0"/>
            <a:r>
              <a:rPr lang="en-US" dirty="0"/>
              <a:t>The mutation producing sickle cell hemoglobin is in the gene for </a:t>
            </a:r>
            <a:r>
              <a:rPr lang="en-US" dirty="0">
                <a:sym typeface="Symbol"/>
              </a:rPr>
              <a:t></a:t>
            </a:r>
            <a:r>
              <a:rPr lang="en-US" dirty="0"/>
              <a:t>-hemoglobin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0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9" r="4796" b="1817"/>
          <a:stretch/>
        </p:blipFill>
        <p:spPr bwMode="auto">
          <a:xfrm>
            <a:off x="304800" y="0"/>
            <a:ext cx="8458200" cy="68580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913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 smtClean="0"/>
              <a:t>2. Use </a:t>
            </a:r>
            <a:r>
              <a:rPr lang="en-US" dirty="0"/>
              <a:t>of lactase in the production of lactose-free milk</a:t>
            </a:r>
          </a:p>
          <a:p>
            <a:endParaRPr lang="en-US" dirty="0"/>
          </a:p>
        </p:txBody>
      </p:sp>
      <p:pic>
        <p:nvPicPr>
          <p:cNvPr id="5" name="Picture 2" descr="C:\Users\dmilam\AppData\Local\Microsoft\Windows\Temporary Internet Files\Content.IE5\LSF8UAXB\MP90040001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6"/>
          <a:stretch/>
        </p:blipFill>
        <p:spPr bwMode="auto">
          <a:xfrm>
            <a:off x="-15240" y="0"/>
            <a:ext cx="9159240" cy="21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5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What is lactase?</a:t>
            </a:r>
          </a:p>
          <a:p>
            <a:pPr lvl="1"/>
            <a:r>
              <a:rPr lang="en-US" dirty="0"/>
              <a:t>Lactase is an enzyme produced by the pancreas and the surface of the villi of the small intestine</a:t>
            </a:r>
          </a:p>
          <a:p>
            <a:pPr lvl="1"/>
            <a:r>
              <a:rPr lang="en-US" dirty="0"/>
              <a:t>Lactase hydrolyzes </a:t>
            </a:r>
            <a:r>
              <a:rPr lang="en-US" dirty="0" smtClean="0"/>
              <a:t>lactose (disaccharide in milk) </a:t>
            </a:r>
            <a:r>
              <a:rPr lang="en-US" dirty="0"/>
              <a:t>into its constituent </a:t>
            </a:r>
            <a:r>
              <a:rPr lang="en-US" dirty="0" err="1" smtClean="0"/>
              <a:t>monosaccharides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What is lactose intolerance?</a:t>
            </a:r>
            <a:endParaRPr lang="en-US" dirty="0"/>
          </a:p>
          <a:p>
            <a:pPr lvl="1"/>
            <a:r>
              <a:rPr lang="en-US" dirty="0"/>
              <a:t>When a person cannot produce lactase, lactose enters large intestine where bacteria feed on lactose producing fatty acids and methane, causing diarrhea and flatulence.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92" y="1681180"/>
            <a:ext cx="6696507" cy="51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121" y="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is lactose-free milk created?</a:t>
            </a:r>
          </a:p>
          <a:p>
            <a:pPr lvl="1"/>
            <a:r>
              <a:rPr lang="en-US" sz="2400" dirty="0"/>
              <a:t>Enzyme is obtained from bacteria, purified and enclosed in capsules</a:t>
            </a:r>
          </a:p>
          <a:p>
            <a:pPr lvl="1"/>
            <a:r>
              <a:rPr lang="en-US" sz="2400" dirty="0"/>
              <a:t>Enzyme is </a:t>
            </a:r>
            <a:r>
              <a:rPr lang="en-US" sz="2400" dirty="0" err="1" smtClean="0"/>
              <a:t>immobolized</a:t>
            </a:r>
            <a:r>
              <a:rPr lang="en-US" sz="2400" dirty="0" smtClean="0"/>
              <a:t> </a:t>
            </a:r>
            <a:r>
              <a:rPr lang="en-US" sz="2400" dirty="0"/>
              <a:t>in one of the following ways: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71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1"/>
            <a:r>
              <a:rPr lang="en-US" dirty="0" smtClean="0"/>
              <a:t>Milk is passed through a column containing immobilized lactase. </a:t>
            </a:r>
          </a:p>
          <a:p>
            <a:pPr lvl="1"/>
            <a:r>
              <a:rPr lang="en-US" dirty="0" smtClean="0"/>
              <a:t>Overview: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343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 smtClean="0"/>
              <a:t>3. Non-disjunction can lead to changes in chromosome number, Down Syndrome</a:t>
            </a:r>
            <a:endParaRPr lang="en-US" dirty="0"/>
          </a:p>
        </p:txBody>
      </p:sp>
      <p:pic>
        <p:nvPicPr>
          <p:cNvPr id="5" name="Picture 2" descr="C:\Users\dmilam\AppData\Local\Microsoft\Windows\Temporary Internet Files\Content.IE5\LSF8UAXB\MP90040001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6"/>
          <a:stretch/>
        </p:blipFill>
        <p:spPr bwMode="auto">
          <a:xfrm>
            <a:off x="-15240" y="0"/>
            <a:ext cx="9159240" cy="21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139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551</Words>
  <Application>Microsoft Office PowerPoint</Application>
  <PresentationFormat>On-screen Show (4:3)</PresentationFormat>
  <Paragraphs>46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HOT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TOPICS</dc:title>
  <dc:creator>Windows User</dc:creator>
  <cp:lastModifiedBy>Windows User</cp:lastModifiedBy>
  <cp:revision>19</cp:revision>
  <dcterms:created xsi:type="dcterms:W3CDTF">2013-05-10T18:30:55Z</dcterms:created>
  <dcterms:modified xsi:type="dcterms:W3CDTF">2013-05-10T21:06:07Z</dcterms:modified>
</cp:coreProperties>
</file>