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58" r:id="rId5"/>
    <p:sldId id="259" r:id="rId6"/>
    <p:sldId id="257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CC2385-C241-4A4E-8276-97FEC2BBEAD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7366ECC4-463A-48C0-AF27-C6B6F11E2F4D}">
      <dgm:prSet phldrT="[Text]" custT="1"/>
      <dgm:spPr/>
      <dgm:t>
        <a:bodyPr/>
        <a:lstStyle/>
        <a:p>
          <a:r>
            <a:rPr lang="en-US" sz="2400" dirty="0" smtClean="0"/>
            <a:t>Trade goods from Asia poured into Europe</a:t>
          </a:r>
          <a:endParaRPr lang="en-US" sz="2400" dirty="0"/>
        </a:p>
      </dgm:t>
    </dgm:pt>
    <dgm:pt modelId="{EF3A7ADA-66A6-4C6D-ACE4-C2CAAB7CBA66}" type="parTrans" cxnId="{9A0F7DAF-B97A-4032-92E4-C6A64E08FF86}">
      <dgm:prSet/>
      <dgm:spPr/>
      <dgm:t>
        <a:bodyPr/>
        <a:lstStyle/>
        <a:p>
          <a:endParaRPr lang="en-US"/>
        </a:p>
      </dgm:t>
    </dgm:pt>
    <dgm:pt modelId="{D717B1D1-54D4-428C-9830-47E84F3A3838}" type="sibTrans" cxnId="{9A0F7DAF-B97A-4032-92E4-C6A64E08FF86}">
      <dgm:prSet/>
      <dgm:spPr/>
      <dgm:t>
        <a:bodyPr/>
        <a:lstStyle/>
        <a:p>
          <a:endParaRPr lang="en-US"/>
        </a:p>
      </dgm:t>
    </dgm:pt>
    <dgm:pt modelId="{25020D41-0BFD-474C-9FE7-DB870B565D99}">
      <dgm:prSet phldrT="[Text]" custT="1"/>
      <dgm:spPr/>
      <dgm:t>
        <a:bodyPr/>
        <a:lstStyle/>
        <a:p>
          <a:r>
            <a:rPr lang="en-US" sz="2400" dirty="0" smtClean="0"/>
            <a:t>Merchant families became rich and powerful</a:t>
          </a:r>
          <a:endParaRPr lang="en-US" sz="2400" dirty="0"/>
        </a:p>
      </dgm:t>
    </dgm:pt>
    <dgm:pt modelId="{C4ED358E-CF68-4C2E-9E11-72E29C5E55E5}" type="parTrans" cxnId="{DE0D6924-2C1B-480F-9781-4473259AF598}">
      <dgm:prSet/>
      <dgm:spPr/>
      <dgm:t>
        <a:bodyPr/>
        <a:lstStyle/>
        <a:p>
          <a:endParaRPr lang="en-US"/>
        </a:p>
      </dgm:t>
    </dgm:pt>
    <dgm:pt modelId="{BC4DFC13-31BC-4250-A487-C79D4E53F7D2}" type="sibTrans" cxnId="{DE0D6924-2C1B-480F-9781-4473259AF598}">
      <dgm:prSet/>
      <dgm:spPr/>
      <dgm:t>
        <a:bodyPr/>
        <a:lstStyle/>
        <a:p>
          <a:endParaRPr lang="en-US"/>
        </a:p>
      </dgm:t>
    </dgm:pt>
    <dgm:pt modelId="{B788B7BF-8979-4934-83D7-943519AA2794}">
      <dgm:prSet phldrT="[Text]" custT="1"/>
      <dgm:spPr/>
      <dgm:t>
        <a:bodyPr/>
        <a:lstStyle/>
        <a:p>
          <a:r>
            <a:rPr lang="en-US" sz="2400" dirty="0" smtClean="0"/>
            <a:t>Wealthy families contributed to the arts and learning through the patron system</a:t>
          </a:r>
          <a:endParaRPr lang="en-US" sz="2400" dirty="0"/>
        </a:p>
      </dgm:t>
    </dgm:pt>
    <dgm:pt modelId="{61A26438-D7C9-449D-BBD8-ED0795DB3DDC}" type="parTrans" cxnId="{E9D1827B-4C8A-4F42-81DA-58041A222A15}">
      <dgm:prSet/>
      <dgm:spPr/>
      <dgm:t>
        <a:bodyPr/>
        <a:lstStyle/>
        <a:p>
          <a:endParaRPr lang="en-US"/>
        </a:p>
      </dgm:t>
    </dgm:pt>
    <dgm:pt modelId="{1620197B-D453-4D1F-9188-B915BE4BCA17}" type="sibTrans" cxnId="{E9D1827B-4C8A-4F42-81DA-58041A222A15}">
      <dgm:prSet/>
      <dgm:spPr/>
      <dgm:t>
        <a:bodyPr/>
        <a:lstStyle/>
        <a:p>
          <a:endParaRPr lang="en-US"/>
        </a:p>
      </dgm:t>
    </dgm:pt>
    <dgm:pt modelId="{8E282B1F-864E-4B05-9FD2-D4CBDC1A75E8}" type="pres">
      <dgm:prSet presAssocID="{19CC2385-C241-4A4E-8276-97FEC2BBEAD7}" presName="Name0" presStyleCnt="0">
        <dgm:presLayoutVars>
          <dgm:dir/>
          <dgm:resizeHandles val="exact"/>
        </dgm:presLayoutVars>
      </dgm:prSet>
      <dgm:spPr/>
    </dgm:pt>
    <dgm:pt modelId="{4081133F-B6DF-478F-A95A-FA02FE999AB7}" type="pres">
      <dgm:prSet presAssocID="{7366ECC4-463A-48C0-AF27-C6B6F11E2F4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5DA02B-6960-4936-8133-CC2B2218FD79}" type="pres">
      <dgm:prSet presAssocID="{D717B1D1-54D4-428C-9830-47E84F3A3838}" presName="sibTrans" presStyleLbl="sibTrans2D1" presStyleIdx="0" presStyleCnt="2"/>
      <dgm:spPr/>
    </dgm:pt>
    <dgm:pt modelId="{AC3B6AC6-B287-45A5-9578-D120C75D673F}" type="pres">
      <dgm:prSet presAssocID="{D717B1D1-54D4-428C-9830-47E84F3A3838}" presName="connectorText" presStyleLbl="sibTrans2D1" presStyleIdx="0" presStyleCnt="2"/>
      <dgm:spPr/>
    </dgm:pt>
    <dgm:pt modelId="{69EF5DBF-3375-4CAE-ABD2-9CF0FFDEBE6D}" type="pres">
      <dgm:prSet presAssocID="{25020D41-0BFD-474C-9FE7-DB870B565D9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6981EF-F3EC-4433-B5CB-661CAFE76071}" type="pres">
      <dgm:prSet presAssocID="{BC4DFC13-31BC-4250-A487-C79D4E53F7D2}" presName="sibTrans" presStyleLbl="sibTrans2D1" presStyleIdx="1" presStyleCnt="2"/>
      <dgm:spPr/>
    </dgm:pt>
    <dgm:pt modelId="{8D7DF9E3-9A3F-479D-891B-66A22241410E}" type="pres">
      <dgm:prSet presAssocID="{BC4DFC13-31BC-4250-A487-C79D4E53F7D2}" presName="connectorText" presStyleLbl="sibTrans2D1" presStyleIdx="1" presStyleCnt="2"/>
      <dgm:spPr/>
    </dgm:pt>
    <dgm:pt modelId="{A3FF2F5B-50F3-4A7B-8722-F6AA6C8EF194}" type="pres">
      <dgm:prSet presAssocID="{B788B7BF-8979-4934-83D7-943519AA2794}" presName="node" presStyleLbl="node1" presStyleIdx="2" presStyleCnt="3">
        <dgm:presLayoutVars>
          <dgm:bulletEnabled val="1"/>
        </dgm:presLayoutVars>
      </dgm:prSet>
      <dgm:spPr/>
    </dgm:pt>
  </dgm:ptLst>
  <dgm:cxnLst>
    <dgm:cxn modelId="{9A0F7DAF-B97A-4032-92E4-C6A64E08FF86}" srcId="{19CC2385-C241-4A4E-8276-97FEC2BBEAD7}" destId="{7366ECC4-463A-48C0-AF27-C6B6F11E2F4D}" srcOrd="0" destOrd="0" parTransId="{EF3A7ADA-66A6-4C6D-ACE4-C2CAAB7CBA66}" sibTransId="{D717B1D1-54D4-428C-9830-47E84F3A3838}"/>
    <dgm:cxn modelId="{7B8D302D-C874-4688-A98E-9C311C11C3B6}" type="presOf" srcId="{D717B1D1-54D4-428C-9830-47E84F3A3838}" destId="{845DA02B-6960-4936-8133-CC2B2218FD79}" srcOrd="0" destOrd="0" presId="urn:microsoft.com/office/officeart/2005/8/layout/process1"/>
    <dgm:cxn modelId="{7E107036-7F83-4CC1-B175-2797050D1F46}" type="presOf" srcId="{BC4DFC13-31BC-4250-A487-C79D4E53F7D2}" destId="{9D6981EF-F3EC-4433-B5CB-661CAFE76071}" srcOrd="0" destOrd="0" presId="urn:microsoft.com/office/officeart/2005/8/layout/process1"/>
    <dgm:cxn modelId="{900757E3-9FD7-484C-A520-44E976D4F55E}" type="presOf" srcId="{19CC2385-C241-4A4E-8276-97FEC2BBEAD7}" destId="{8E282B1F-864E-4B05-9FD2-D4CBDC1A75E8}" srcOrd="0" destOrd="0" presId="urn:microsoft.com/office/officeart/2005/8/layout/process1"/>
    <dgm:cxn modelId="{2E7649ED-680D-48A9-8637-E1855923AB5E}" type="presOf" srcId="{D717B1D1-54D4-428C-9830-47E84F3A3838}" destId="{AC3B6AC6-B287-45A5-9578-D120C75D673F}" srcOrd="1" destOrd="0" presId="urn:microsoft.com/office/officeart/2005/8/layout/process1"/>
    <dgm:cxn modelId="{D2268AED-2DBD-4C38-927E-B6720D701AE1}" type="presOf" srcId="{7366ECC4-463A-48C0-AF27-C6B6F11E2F4D}" destId="{4081133F-B6DF-478F-A95A-FA02FE999AB7}" srcOrd="0" destOrd="0" presId="urn:microsoft.com/office/officeart/2005/8/layout/process1"/>
    <dgm:cxn modelId="{4F95C3F4-E42C-4D6A-84B5-350D77933290}" type="presOf" srcId="{25020D41-0BFD-474C-9FE7-DB870B565D99}" destId="{69EF5DBF-3375-4CAE-ABD2-9CF0FFDEBE6D}" srcOrd="0" destOrd="0" presId="urn:microsoft.com/office/officeart/2005/8/layout/process1"/>
    <dgm:cxn modelId="{50EBACA4-378B-4ECE-9C02-F3C5D4F20122}" type="presOf" srcId="{B788B7BF-8979-4934-83D7-943519AA2794}" destId="{A3FF2F5B-50F3-4A7B-8722-F6AA6C8EF194}" srcOrd="0" destOrd="0" presId="urn:microsoft.com/office/officeart/2005/8/layout/process1"/>
    <dgm:cxn modelId="{DE0D6924-2C1B-480F-9781-4473259AF598}" srcId="{19CC2385-C241-4A4E-8276-97FEC2BBEAD7}" destId="{25020D41-0BFD-474C-9FE7-DB870B565D99}" srcOrd="1" destOrd="0" parTransId="{C4ED358E-CF68-4C2E-9E11-72E29C5E55E5}" sibTransId="{BC4DFC13-31BC-4250-A487-C79D4E53F7D2}"/>
    <dgm:cxn modelId="{E9D1827B-4C8A-4F42-81DA-58041A222A15}" srcId="{19CC2385-C241-4A4E-8276-97FEC2BBEAD7}" destId="{B788B7BF-8979-4934-83D7-943519AA2794}" srcOrd="2" destOrd="0" parTransId="{61A26438-D7C9-449D-BBD8-ED0795DB3DDC}" sibTransId="{1620197B-D453-4D1F-9188-B915BE4BCA17}"/>
    <dgm:cxn modelId="{E85DFE38-79D7-47A7-8BE1-BDF7F0617B34}" type="presOf" srcId="{BC4DFC13-31BC-4250-A487-C79D4E53F7D2}" destId="{8D7DF9E3-9A3F-479D-891B-66A22241410E}" srcOrd="1" destOrd="0" presId="urn:microsoft.com/office/officeart/2005/8/layout/process1"/>
    <dgm:cxn modelId="{F0DDF1D6-7940-4F9B-9B0E-533BE0F0F4EE}" type="presParOf" srcId="{8E282B1F-864E-4B05-9FD2-D4CBDC1A75E8}" destId="{4081133F-B6DF-478F-A95A-FA02FE999AB7}" srcOrd="0" destOrd="0" presId="urn:microsoft.com/office/officeart/2005/8/layout/process1"/>
    <dgm:cxn modelId="{6FE959A5-0CC1-407A-94FD-7CB35D3E3859}" type="presParOf" srcId="{8E282B1F-864E-4B05-9FD2-D4CBDC1A75E8}" destId="{845DA02B-6960-4936-8133-CC2B2218FD79}" srcOrd="1" destOrd="0" presId="urn:microsoft.com/office/officeart/2005/8/layout/process1"/>
    <dgm:cxn modelId="{B6CD9411-B9BC-4EC5-BB1F-DF76673FB6E5}" type="presParOf" srcId="{845DA02B-6960-4936-8133-CC2B2218FD79}" destId="{AC3B6AC6-B287-45A5-9578-D120C75D673F}" srcOrd="0" destOrd="0" presId="urn:microsoft.com/office/officeart/2005/8/layout/process1"/>
    <dgm:cxn modelId="{957675E2-6567-4233-AFB7-0D527C9C99DE}" type="presParOf" srcId="{8E282B1F-864E-4B05-9FD2-D4CBDC1A75E8}" destId="{69EF5DBF-3375-4CAE-ABD2-9CF0FFDEBE6D}" srcOrd="2" destOrd="0" presId="urn:microsoft.com/office/officeart/2005/8/layout/process1"/>
    <dgm:cxn modelId="{0F455A17-0139-45D5-A71F-7448476795D3}" type="presParOf" srcId="{8E282B1F-864E-4B05-9FD2-D4CBDC1A75E8}" destId="{9D6981EF-F3EC-4433-B5CB-661CAFE76071}" srcOrd="3" destOrd="0" presId="urn:microsoft.com/office/officeart/2005/8/layout/process1"/>
    <dgm:cxn modelId="{357B273E-C941-4F0D-87FF-BC8EA9322261}" type="presParOf" srcId="{9D6981EF-F3EC-4433-B5CB-661CAFE76071}" destId="{8D7DF9E3-9A3F-479D-891B-66A22241410E}" srcOrd="0" destOrd="0" presId="urn:microsoft.com/office/officeart/2005/8/layout/process1"/>
    <dgm:cxn modelId="{3BAD3E22-ED17-48BC-B2EE-0E8ABD259303}" type="presParOf" srcId="{8E282B1F-864E-4B05-9FD2-D4CBDC1A75E8}" destId="{A3FF2F5B-50F3-4A7B-8722-F6AA6C8EF19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81133F-B6DF-478F-A95A-FA02FE999AB7}">
      <dsp:nvSpPr>
        <dsp:cNvPr id="0" name=""/>
        <dsp:cNvSpPr/>
      </dsp:nvSpPr>
      <dsp:spPr>
        <a:xfrm>
          <a:off x="8036" y="829985"/>
          <a:ext cx="2402085" cy="23786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Trade goods from Asia poured into Europe</a:t>
          </a:r>
          <a:endParaRPr lang="en-US" sz="2400" kern="1200" dirty="0"/>
        </a:p>
      </dsp:txBody>
      <dsp:txXfrm>
        <a:off x="77704" y="899653"/>
        <a:ext cx="2262749" cy="2239292"/>
      </dsp:txXfrm>
    </dsp:sp>
    <dsp:sp modelId="{845DA02B-6960-4936-8133-CC2B2218FD79}">
      <dsp:nvSpPr>
        <dsp:cNvPr id="0" name=""/>
        <dsp:cNvSpPr/>
      </dsp:nvSpPr>
      <dsp:spPr>
        <a:xfrm>
          <a:off x="2650331" y="1721441"/>
          <a:ext cx="509242" cy="5957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2650331" y="1840584"/>
        <a:ext cx="356469" cy="357431"/>
      </dsp:txXfrm>
    </dsp:sp>
    <dsp:sp modelId="{69EF5DBF-3375-4CAE-ABD2-9CF0FFDEBE6D}">
      <dsp:nvSpPr>
        <dsp:cNvPr id="0" name=""/>
        <dsp:cNvSpPr/>
      </dsp:nvSpPr>
      <dsp:spPr>
        <a:xfrm>
          <a:off x="3370957" y="829985"/>
          <a:ext cx="2402085" cy="23786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Merchant families became rich and powerful</a:t>
          </a:r>
          <a:endParaRPr lang="en-US" sz="2400" kern="1200" dirty="0"/>
        </a:p>
      </dsp:txBody>
      <dsp:txXfrm>
        <a:off x="3440625" y="899653"/>
        <a:ext cx="2262749" cy="2239292"/>
      </dsp:txXfrm>
    </dsp:sp>
    <dsp:sp modelId="{9D6981EF-F3EC-4433-B5CB-661CAFE76071}">
      <dsp:nvSpPr>
        <dsp:cNvPr id="0" name=""/>
        <dsp:cNvSpPr/>
      </dsp:nvSpPr>
      <dsp:spPr>
        <a:xfrm>
          <a:off x="6013251" y="1721441"/>
          <a:ext cx="509242" cy="5957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6013251" y="1840584"/>
        <a:ext cx="356469" cy="357431"/>
      </dsp:txXfrm>
    </dsp:sp>
    <dsp:sp modelId="{A3FF2F5B-50F3-4A7B-8722-F6AA6C8EF194}">
      <dsp:nvSpPr>
        <dsp:cNvPr id="0" name=""/>
        <dsp:cNvSpPr/>
      </dsp:nvSpPr>
      <dsp:spPr>
        <a:xfrm>
          <a:off x="6733877" y="829985"/>
          <a:ext cx="2402085" cy="23786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Wealthy families contributed to the arts and learning through the patron system</a:t>
          </a:r>
          <a:endParaRPr lang="en-US" sz="2400" kern="1200" dirty="0"/>
        </a:p>
      </dsp:txBody>
      <dsp:txXfrm>
        <a:off x="6803545" y="899653"/>
        <a:ext cx="2262749" cy="22392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01BA9-987A-4F71-B168-43DE98388063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3AADA-CA7B-438D-8AE4-A90A30DC5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047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01BA9-987A-4F71-B168-43DE98388063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3AADA-CA7B-438D-8AE4-A90A30DC5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495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01BA9-987A-4F71-B168-43DE98388063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3AADA-CA7B-438D-8AE4-A90A30DC5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053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01BA9-987A-4F71-B168-43DE98388063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3AADA-CA7B-438D-8AE4-A90A30DC5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877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01BA9-987A-4F71-B168-43DE98388063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3AADA-CA7B-438D-8AE4-A90A30DC5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27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01BA9-987A-4F71-B168-43DE98388063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3AADA-CA7B-438D-8AE4-A90A30DC5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377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01BA9-987A-4F71-B168-43DE98388063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3AADA-CA7B-438D-8AE4-A90A30DC5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566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01BA9-987A-4F71-B168-43DE98388063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3AADA-CA7B-438D-8AE4-A90A30DC5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656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01BA9-987A-4F71-B168-43DE98388063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3AADA-CA7B-438D-8AE4-A90A30DC5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099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01BA9-987A-4F71-B168-43DE98388063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3AADA-CA7B-438D-8AE4-A90A30DC5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523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01BA9-987A-4F71-B168-43DE98388063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3AADA-CA7B-438D-8AE4-A90A30DC5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929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01BA9-987A-4F71-B168-43DE98388063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3AADA-CA7B-438D-8AE4-A90A30DC5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540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http://www.youtube.com/v/s25kX24j250?version=3&amp;hl=en_US&amp;rel=0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Warm-up #3</a:t>
            </a:r>
            <a:endParaRPr lang="en-US" b="1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1295400"/>
            <a:ext cx="8305800" cy="4830763"/>
          </a:xfrm>
        </p:spPr>
        <p:txBody>
          <a:bodyPr/>
          <a:lstStyle/>
          <a:p>
            <a:r>
              <a:rPr lang="en-US" dirty="0" smtClean="0"/>
              <a:t>What skills or characteristics should a leader have? </a:t>
            </a:r>
          </a:p>
          <a:p>
            <a:endParaRPr lang="en-US" dirty="0"/>
          </a:p>
          <a:p>
            <a:r>
              <a:rPr lang="en-US" dirty="0" smtClean="0"/>
              <a:t>What skills or characteristics would help a leader get ahead or get things done?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83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u="sng" dirty="0" smtClean="0"/>
              <a:t>Chapter 11.1 Review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8305800" cy="5287963"/>
          </a:xfrm>
        </p:spPr>
        <p:txBody>
          <a:bodyPr>
            <a:noAutofit/>
          </a:bodyPr>
          <a:lstStyle/>
          <a:p>
            <a:r>
              <a:rPr lang="en-US" sz="2800" dirty="0" smtClean="0"/>
              <a:t>1a. What road did </a:t>
            </a:r>
            <a:r>
              <a:rPr lang="en-US" sz="2800" dirty="0"/>
              <a:t>M</a:t>
            </a:r>
            <a:r>
              <a:rPr lang="en-US" sz="2800" dirty="0" smtClean="0"/>
              <a:t>arco Polo travel to Asia?</a:t>
            </a:r>
          </a:p>
          <a:p>
            <a:r>
              <a:rPr lang="en-US" sz="2800" i="1" dirty="0" smtClean="0"/>
              <a:t>Marco Polo took the Silk Road to Asia. </a:t>
            </a:r>
          </a:p>
          <a:p>
            <a:r>
              <a:rPr lang="en-US" sz="2800" dirty="0" smtClean="0"/>
              <a:t>2b. How were these cities important economically?</a:t>
            </a:r>
          </a:p>
          <a:p>
            <a:r>
              <a:rPr lang="en-US" sz="2800" i="1" dirty="0" smtClean="0"/>
              <a:t>Milan, Genoa, Venice, and Florence were economically important </a:t>
            </a:r>
            <a:r>
              <a:rPr lang="en-US" sz="2800" i="1" smtClean="0"/>
              <a:t>as ports </a:t>
            </a:r>
            <a:r>
              <a:rPr lang="en-US" sz="2800" i="1" dirty="0" smtClean="0"/>
              <a:t>and manufacturing centers. </a:t>
            </a:r>
          </a:p>
          <a:p>
            <a:r>
              <a:rPr lang="en-US" sz="2800" dirty="0" smtClean="0"/>
              <a:t>3a. What is one reason why education was important to </a:t>
            </a:r>
            <a:r>
              <a:rPr lang="en-US" sz="2800" dirty="0" err="1" smtClean="0"/>
              <a:t>Cosimo</a:t>
            </a:r>
            <a:r>
              <a:rPr lang="en-US" sz="2800" dirty="0" smtClean="0"/>
              <a:t> de’ Medici?</a:t>
            </a:r>
          </a:p>
          <a:p>
            <a:r>
              <a:rPr lang="en-US" sz="2800" i="1" dirty="0" smtClean="0"/>
              <a:t>His businesses needed educated workers.</a:t>
            </a:r>
          </a:p>
          <a:p>
            <a:r>
              <a:rPr lang="en-US" sz="2800" dirty="0" smtClean="0"/>
              <a:t>3b. How did Florence rise to fame?</a:t>
            </a:r>
          </a:p>
          <a:p>
            <a:r>
              <a:rPr lang="en-US" sz="2800" i="1" dirty="0" smtClean="0"/>
              <a:t>Florence rose to fame by being the center of Italian art, literature, and culture. 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3609932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u="sng" dirty="0" smtClean="0"/>
              <a:t>Chapter 11.1 Review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8305800" cy="5287963"/>
          </a:xfrm>
        </p:spPr>
        <p:txBody>
          <a:bodyPr>
            <a:normAutofit/>
          </a:bodyPr>
          <a:lstStyle/>
          <a:p>
            <a:r>
              <a:rPr lang="en-US" dirty="0" smtClean="0"/>
              <a:t>4. Draw a graphic organizer like the one below. Use it to describe the results of increased trade with Asia. 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63405598"/>
              </p:ext>
            </p:extLst>
          </p:nvPr>
        </p:nvGraphicFramePr>
        <p:xfrm>
          <a:off x="0" y="2819400"/>
          <a:ext cx="91440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9864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/>
              <a:t>According to Machiavelli’s book, </a:t>
            </a:r>
            <a:r>
              <a:rPr lang="en-US" sz="3200" u="sng" dirty="0"/>
              <a:t>T</a:t>
            </a:r>
            <a:r>
              <a:rPr lang="en-US" sz="3200" u="sng" dirty="0" smtClean="0"/>
              <a:t>he Prince</a:t>
            </a:r>
            <a:r>
              <a:rPr lang="en-US" sz="3200" dirty="0" smtClean="0"/>
              <a:t>, what values or traits should a ruler possess?</a:t>
            </a:r>
            <a:endParaRPr lang="en-US" sz="3200" dirty="0"/>
          </a:p>
        </p:txBody>
      </p:sp>
      <p:pic>
        <p:nvPicPr>
          <p:cNvPr id="4" name="s25kX24j250?version=3&amp;hl=en_US&amp;rel=0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09600" y="1028700"/>
            <a:ext cx="77724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986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2657"/>
            <a:ext cx="8229600" cy="805543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Quotes from Machiavelli’s </a:t>
            </a:r>
            <a:r>
              <a:rPr lang="en-US" b="1" u="sng" dirty="0" smtClean="0"/>
              <a:t>The Prince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85800"/>
            <a:ext cx="8382000" cy="4983163"/>
          </a:xfrm>
        </p:spPr>
        <p:txBody>
          <a:bodyPr/>
          <a:lstStyle/>
          <a:p>
            <a:r>
              <a:rPr lang="en-US" dirty="0" smtClean="0"/>
              <a:t>Discuss the quote that your table receives. </a:t>
            </a:r>
          </a:p>
          <a:p>
            <a:r>
              <a:rPr lang="en-US" dirty="0" smtClean="0"/>
              <a:t>After discussing the quote, copy and fill in the “Say, Mean, Matter” chart in your notebook.</a:t>
            </a:r>
          </a:p>
          <a:p>
            <a:r>
              <a:rPr lang="en-US" dirty="0" smtClean="0"/>
              <a:t>When Ms. Schaller says “pass” give your quote to the group behind you and begin the process again.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909569"/>
              </p:ext>
            </p:extLst>
          </p:nvPr>
        </p:nvGraphicFramePr>
        <p:xfrm>
          <a:off x="39189" y="3962400"/>
          <a:ext cx="9067800" cy="2638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3200400"/>
                <a:gridCol w="3124200"/>
              </a:tblGrid>
              <a:tr h="69942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Say (copy the quote)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Mean (explain</a:t>
                      </a:r>
                      <a:r>
                        <a:rPr lang="en-US" sz="2400" baseline="0" dirty="0" smtClean="0"/>
                        <a:t> what it means)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Matter (</a:t>
                      </a:r>
                      <a:r>
                        <a:rPr lang="en-US" sz="2400" baseline="0" dirty="0" smtClean="0"/>
                        <a:t>how a ruler would apply this idea)</a:t>
                      </a:r>
                      <a:endParaRPr lang="en-US" sz="2400" dirty="0"/>
                    </a:p>
                  </a:txBody>
                  <a:tcPr/>
                </a:tc>
              </a:tr>
              <a:tr h="46628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96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96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96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701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/>
              <a:t>Machiavelli Leadership Venn Diagram</a:t>
            </a:r>
            <a:endParaRPr lang="en-US" u="sn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4035827"/>
              </p:ext>
            </p:extLst>
          </p:nvPr>
        </p:nvGraphicFramePr>
        <p:xfrm>
          <a:off x="381000" y="1295400"/>
          <a:ext cx="8229600" cy="4434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Leadership</a:t>
                      </a:r>
                      <a:r>
                        <a:rPr lang="en-US" sz="2400" baseline="0" dirty="0" smtClean="0"/>
                        <a:t> skills/values you value.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Skills/values you both value.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Leadership skills/values Machiavelli valued.</a:t>
                      </a:r>
                      <a:endParaRPr lang="en-US" sz="2400" dirty="0"/>
                    </a:p>
                  </a:txBody>
                  <a:tcPr/>
                </a:tc>
              </a:tr>
              <a:tr h="324612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405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Homework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Reader</a:t>
            </a:r>
          </a:p>
          <a:p>
            <a:pPr lvl="1"/>
            <a:r>
              <a:rPr lang="en-US" dirty="0" smtClean="0"/>
              <a:t>Mark the text</a:t>
            </a:r>
          </a:p>
          <a:p>
            <a:pPr lvl="2"/>
            <a:r>
              <a:rPr lang="en-US" dirty="0" smtClean="0"/>
              <a:t>Number</a:t>
            </a:r>
          </a:p>
          <a:p>
            <a:pPr lvl="2"/>
            <a:r>
              <a:rPr lang="en-US" dirty="0" smtClean="0"/>
              <a:t>Circle</a:t>
            </a:r>
          </a:p>
          <a:p>
            <a:pPr lvl="2"/>
            <a:r>
              <a:rPr lang="en-US" dirty="0" smtClean="0"/>
              <a:t>Underline</a:t>
            </a:r>
          </a:p>
          <a:p>
            <a:pPr lvl="2"/>
            <a:r>
              <a:rPr lang="en-US" dirty="0" smtClean="0"/>
              <a:t>annotate</a:t>
            </a:r>
          </a:p>
          <a:p>
            <a:pPr lvl="1"/>
            <a:r>
              <a:rPr lang="en-US" dirty="0" smtClean="0"/>
              <a:t>Answer the questions on the back using complete sentences where appropriate.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43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312</Words>
  <Application>Microsoft Office PowerPoint</Application>
  <PresentationFormat>On-screen Show (4:3)</PresentationFormat>
  <Paragraphs>38</Paragraphs>
  <Slides>7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Warm-up #3</vt:lpstr>
      <vt:lpstr>Chapter 11.1 Review</vt:lpstr>
      <vt:lpstr>Chapter 11.1 Review</vt:lpstr>
      <vt:lpstr>According to Machiavelli’s book, The Prince, what values or traits should a ruler possess?</vt:lpstr>
      <vt:lpstr>Quotes from Machiavelli’s The Prince</vt:lpstr>
      <vt:lpstr>Machiavelli Leadership Venn Diagram</vt:lpstr>
      <vt:lpstr>Homework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Warm-up #3</dc:title>
  <dc:creator>Josephine Schaller</dc:creator>
  <cp:lastModifiedBy>Josephine Schaller</cp:lastModifiedBy>
  <cp:revision>6</cp:revision>
  <dcterms:created xsi:type="dcterms:W3CDTF">2013-02-14T16:56:36Z</dcterms:created>
  <dcterms:modified xsi:type="dcterms:W3CDTF">2013-02-14T17:59:55Z</dcterms:modified>
</cp:coreProperties>
</file>