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312" r:id="rId3"/>
    <p:sldId id="319" r:id="rId4"/>
    <p:sldId id="313" r:id="rId5"/>
    <p:sldId id="314" r:id="rId6"/>
    <p:sldId id="315" r:id="rId7"/>
    <p:sldId id="317" r:id="rId8"/>
    <p:sldId id="321" r:id="rId9"/>
    <p:sldId id="323" r:id="rId10"/>
    <p:sldId id="324" r:id="rId11"/>
    <p:sldId id="316" r:id="rId12"/>
    <p:sldId id="318" r:id="rId13"/>
    <p:sldId id="320" r:id="rId14"/>
    <p:sldId id="325" r:id="rId15"/>
    <p:sldId id="326" r:id="rId16"/>
    <p:sldId id="327" r:id="rId17"/>
    <p:sldId id="328" r:id="rId18"/>
    <p:sldId id="329" r:id="rId19"/>
    <p:sldId id="330" r:id="rId20"/>
    <p:sldId id="33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-1253" y="-77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4FAC1-4817-4C38-8CC9-E5E5674BFE71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C173D-0325-406D-B308-C7B30151F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01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72F2A-BE98-4EB6-A6A3-ACBC580B28AC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C80E8-8BAC-48BD-8BBC-CE9A8666A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07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arth Glass against white,loop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2286000"/>
            <a:ext cx="6858000" cy="457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14700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3429000"/>
            <a:ext cx="4876800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6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9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arth Glass against white,loop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 cstate="print"/>
          <a:srcRect t="4839" b="8065"/>
          <a:stretch/>
        </p:blipFill>
        <p:spPr>
          <a:xfrm>
            <a:off x="0" y="5486400"/>
            <a:ext cx="23622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94"/>
          <a:stretch/>
        </p:blipFill>
        <p:spPr>
          <a:xfrm>
            <a:off x="0" y="5163671"/>
            <a:ext cx="9144000" cy="169432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97716"/>
            <a:ext cx="2057400" cy="6150684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7716"/>
            <a:ext cx="5486400" cy="61506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7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3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099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9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264" y="1722437"/>
            <a:ext cx="374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6360" y="1722437"/>
            <a:ext cx="374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9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2" y="1722792"/>
            <a:ext cx="37353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2" y="2362554"/>
            <a:ext cx="3735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1" y="1722792"/>
            <a:ext cx="3733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1" y="2362554"/>
            <a:ext cx="3733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7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6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arth Glass against white,loop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 cstate="print"/>
          <a:srcRect t="4839" b="8065"/>
          <a:stretch/>
        </p:blipFill>
        <p:spPr>
          <a:xfrm>
            <a:off x="0" y="5486400"/>
            <a:ext cx="23622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94"/>
          <a:stretch/>
        </p:blipFill>
        <p:spPr>
          <a:xfrm>
            <a:off x="0" y="5163671"/>
            <a:ext cx="9144000" cy="1694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52400"/>
            <a:ext cx="4495800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314450"/>
            <a:ext cx="3008313" cy="4933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9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arth Glass against white,loop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5" cstate="print"/>
          <a:srcRect t="4839" b="8065"/>
          <a:stretch/>
        </p:blipFill>
        <p:spPr>
          <a:xfrm>
            <a:off x="0" y="5486400"/>
            <a:ext cx="23622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54684"/>
            <a:ext cx="8686800" cy="1056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7620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8C186-A52E-4EF0-BCE2-F037F35B13E2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150D1-F9F4-4BA1-9404-779A3538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6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images.google.com/images?q=tbn:oqo8hR5FoRsJ:www.for.gov.bc.ca/ftp/His/external/!publish/Radio/Photos/Regions/SIRKamloops/2003%20fire%20photos/forest%20fire%20July%2016%20night6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5.3.1 Outline how population size is affected by </a:t>
            </a:r>
            <a:r>
              <a:rPr lang="en-US" sz="2800" dirty="0" err="1" smtClean="0"/>
              <a:t>natality</a:t>
            </a:r>
            <a:r>
              <a:rPr lang="en-US" sz="2800" dirty="0" smtClean="0"/>
              <a:t>, immigration, mortality and emigration.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Population </a:t>
            </a:r>
            <a:r>
              <a:rPr lang="en-US" i="1" dirty="0" smtClean="0"/>
              <a:t>growth:</a:t>
            </a:r>
            <a:r>
              <a:rPr lang="en-US" dirty="0" smtClean="0"/>
              <a:t> </a:t>
            </a:r>
            <a:r>
              <a:rPr lang="en-US" dirty="0"/>
              <a:t>determined by three factors:  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			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u="sng" dirty="0"/>
              <a:t> </a:t>
            </a:r>
            <a:endParaRPr lang="en-US" u="sng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 </a:t>
            </a:r>
            <a:endParaRPr lang="en-US" dirty="0" smtClean="0"/>
          </a:p>
          <a:p>
            <a:pPr lvl="2"/>
            <a:r>
              <a:rPr lang="en-US" b="1" dirty="0" smtClean="0"/>
              <a:t>Immigration</a:t>
            </a:r>
            <a:r>
              <a:rPr lang="en-US" dirty="0" smtClean="0"/>
              <a:t> </a:t>
            </a:r>
            <a:r>
              <a:rPr lang="en-US" dirty="0"/>
              <a:t>– migration </a:t>
            </a:r>
            <a:r>
              <a:rPr lang="en-US" u="sng" dirty="0" smtClean="0"/>
              <a:t> 				</a:t>
            </a:r>
            <a:endParaRPr lang="en-US" dirty="0" smtClean="0"/>
          </a:p>
          <a:p>
            <a:pPr lvl="2"/>
            <a:r>
              <a:rPr lang="en-US" b="1" dirty="0"/>
              <a:t>E</a:t>
            </a:r>
            <a:r>
              <a:rPr lang="en-US" b="1" dirty="0" smtClean="0"/>
              <a:t>migration</a:t>
            </a:r>
            <a:r>
              <a:rPr lang="en-US" dirty="0" smtClean="0"/>
              <a:t> </a:t>
            </a:r>
            <a:r>
              <a:rPr lang="en-US" dirty="0"/>
              <a:t>– migration </a:t>
            </a:r>
            <a:r>
              <a:rPr lang="en-US" u="sng" dirty="0"/>
              <a:t> </a:t>
            </a:r>
            <a:r>
              <a:rPr lang="en-US" u="sng" dirty="0" smtClean="0"/>
              <a:t>				</a:t>
            </a:r>
            <a:endParaRPr lang="en-US" dirty="0"/>
          </a:p>
          <a:p>
            <a:r>
              <a:rPr lang="en-US" dirty="0"/>
              <a:t>(births – deaths) + (immigrants – emigrants) = change in population size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833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/>
              <a:t>5.3.4 List three factors that set limits to population increase.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183880" cy="42593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Regulation of Population Growth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Population </a:t>
            </a:r>
            <a:r>
              <a:rPr lang="en-US" sz="2400" dirty="0"/>
              <a:t>size is limited by </a:t>
            </a:r>
            <a:r>
              <a:rPr lang="en-US" sz="2400" u="sng" dirty="0" smtClean="0"/>
              <a:t> 						</a:t>
            </a:r>
            <a:r>
              <a:rPr lang="en-US" sz="2400" dirty="0" smtClean="0"/>
              <a:t>(</a:t>
            </a:r>
            <a:r>
              <a:rPr lang="en-US" sz="2400" dirty="0"/>
              <a:t>such as available resources)</a:t>
            </a:r>
          </a:p>
          <a:p>
            <a:pPr lvl="1">
              <a:lnSpc>
                <a:spcPct val="90000"/>
              </a:lnSpc>
            </a:pPr>
            <a:r>
              <a:rPr lang="en-US" sz="2400" i="1" dirty="0"/>
              <a:t>Boom-and-Bust cycles</a:t>
            </a:r>
            <a:r>
              <a:rPr lang="en-US" sz="2400" dirty="0"/>
              <a:t> </a:t>
            </a:r>
            <a:r>
              <a:rPr lang="en-US" sz="2400" dirty="0" smtClean="0"/>
              <a:t>– </a:t>
            </a:r>
            <a:r>
              <a:rPr lang="en-US" sz="2400" u="sng" dirty="0" smtClean="0"/>
              <a:t> 												</a:t>
            </a:r>
            <a:endParaRPr lang="en-US" sz="2400" dirty="0"/>
          </a:p>
          <a:p>
            <a:endParaRPr lang="en-US" i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5221"/>
            <a:ext cx="5181600" cy="279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151120" y="4184875"/>
            <a:ext cx="39624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ex. Algae, insects – have seasonal cycles linked to rainfall, temperature, nutrient availability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Insects grow during spring and summer and die with the frost</a:t>
            </a:r>
          </a:p>
        </p:txBody>
      </p:sp>
    </p:spTree>
    <p:extLst>
      <p:ext uri="{BB962C8B-B14F-4D97-AF65-F5344CB8AC3E}">
        <p14:creationId xmlns:p14="http://schemas.microsoft.com/office/powerpoint/2010/main" val="335352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5.3.4 List three factors that set limits to population increase.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7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Limiting Factors – 2 major types: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i="1" dirty="0" smtClean="0"/>
              <a:t>Density </a:t>
            </a:r>
            <a:r>
              <a:rPr lang="en-US" sz="3200" i="1" dirty="0"/>
              <a:t>independent</a:t>
            </a:r>
            <a:r>
              <a:rPr lang="en-US" sz="3200" dirty="0"/>
              <a:t> </a:t>
            </a:r>
            <a:r>
              <a:rPr lang="en-US" sz="3200" dirty="0" smtClean="0"/>
              <a:t>– </a:t>
            </a:r>
            <a:r>
              <a:rPr lang="en-US" sz="3200" u="sng" dirty="0" smtClean="0"/>
              <a:t>												</a:t>
            </a:r>
            <a:endParaRPr lang="en-US" sz="3200" dirty="0"/>
          </a:p>
          <a:p>
            <a:pPr marL="1428750" lvl="2" indent="-571500"/>
            <a:r>
              <a:rPr lang="en-US" sz="2800" dirty="0"/>
              <a:t>Weather (causes boom and bust cycles), human activity (pesticides, pollution, habitat destruction), natural catastrophes (flood, fire, hurricane)</a:t>
            </a:r>
          </a:p>
          <a:p>
            <a:endParaRPr lang="en-US" sz="3600" i="1" dirty="0"/>
          </a:p>
        </p:txBody>
      </p:sp>
      <p:pic>
        <p:nvPicPr>
          <p:cNvPr id="4" name="Picture 7" descr="03-Commecial%20logging%20operation%20near%20Salama,%20Olancha,%20Honduras,%20opposed%20by%20Father%20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53450"/>
            <a:ext cx="2499359" cy="187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images.google.com/images?q=tbn:oqo8hR5FoRsJ:www.for.gov.bc.ca/ftp/His/external/!publish/Radio/Photos/Regions/SIRKamloops/2003%2520fire%2520photos/forest%2520fire%2520July%252016%2520night6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946" y="4718373"/>
            <a:ext cx="2592454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52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/>
              <a:t>5.3.4 List three factors that set limits to population increase.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76400"/>
            <a:ext cx="7620000" cy="49530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 startAt="2"/>
            </a:pPr>
            <a:r>
              <a:rPr lang="en-US" sz="3500" i="1" dirty="0"/>
              <a:t>Density dependent</a:t>
            </a:r>
            <a:r>
              <a:rPr lang="en-US" sz="3500" dirty="0"/>
              <a:t> </a:t>
            </a:r>
            <a:r>
              <a:rPr lang="en-US" sz="3500" dirty="0" smtClean="0"/>
              <a:t>– </a:t>
            </a:r>
            <a:r>
              <a:rPr lang="en-US" sz="3500" u="sng" dirty="0" smtClean="0"/>
              <a:t>																				</a:t>
            </a:r>
            <a:endParaRPr lang="en-US" sz="3500" dirty="0" smtClean="0"/>
          </a:p>
          <a:p>
            <a:pPr lvl="1">
              <a:lnSpc>
                <a:spcPct val="90000"/>
              </a:lnSpc>
            </a:pPr>
            <a:r>
              <a:rPr lang="en-US" sz="3000" dirty="0" smtClean="0"/>
              <a:t>Major </a:t>
            </a:r>
            <a:r>
              <a:rPr lang="en-US" sz="3000" dirty="0"/>
              <a:t>limiting factor for long-lived </a:t>
            </a:r>
            <a:r>
              <a:rPr lang="en-US" sz="3000" dirty="0" smtClean="0"/>
              <a:t>species</a:t>
            </a:r>
          </a:p>
          <a:p>
            <a:pPr lvl="1">
              <a:lnSpc>
                <a:spcPct val="90000"/>
              </a:lnSpc>
            </a:pPr>
            <a:r>
              <a:rPr lang="en-US" sz="3000" dirty="0" smtClean="0"/>
              <a:t>Examples include:</a:t>
            </a:r>
          </a:p>
          <a:p>
            <a:pPr marL="1428750" lvl="2" indent="-514350">
              <a:lnSpc>
                <a:spcPct val="90000"/>
              </a:lnSpc>
              <a:buFont typeface="+mj-lt"/>
              <a:buAutoNum type="alphaLcParenR"/>
            </a:pPr>
            <a:r>
              <a:rPr lang="en-US" sz="3000" dirty="0" smtClean="0"/>
              <a:t>predation </a:t>
            </a:r>
            <a:r>
              <a:rPr lang="en-US" sz="3000" dirty="0"/>
              <a:t>and parasitism – control prey/host </a:t>
            </a:r>
            <a:r>
              <a:rPr lang="en-US" sz="3000" dirty="0" smtClean="0"/>
              <a:t>populations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2587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/>
              <a:t>5.3.4 List three factors that set limits to population increase.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953000"/>
          </a:xfrm>
        </p:spPr>
        <p:txBody>
          <a:bodyPr>
            <a:normAutofit/>
          </a:bodyPr>
          <a:lstStyle/>
          <a:p>
            <a:pPr marL="1428750" lvl="2" indent="-514350">
              <a:lnSpc>
                <a:spcPct val="90000"/>
              </a:lnSpc>
              <a:buFont typeface="+mj-lt"/>
              <a:buAutoNum type="alphaLcParenR" startAt="2"/>
            </a:pPr>
            <a:r>
              <a:rPr lang="en-US" sz="3000" dirty="0" smtClean="0"/>
              <a:t>Competition for limited resources</a:t>
            </a:r>
          </a:p>
          <a:p>
            <a:pPr lvl="3">
              <a:lnSpc>
                <a:spcPct val="90000"/>
              </a:lnSpc>
            </a:pPr>
            <a:r>
              <a:rPr lang="en-US" sz="2800" i="1" dirty="0" smtClean="0"/>
              <a:t>Intraspecific competition</a:t>
            </a:r>
            <a:r>
              <a:rPr lang="en-US" sz="2800" dirty="0" smtClean="0"/>
              <a:t> </a:t>
            </a:r>
            <a:r>
              <a:rPr lang="en-US" sz="2800" dirty="0" smtClean="0"/>
              <a:t>– </a:t>
            </a:r>
            <a:r>
              <a:rPr lang="en-US" sz="2800" u="sng" dirty="0" smtClean="0"/>
              <a:t>																			</a:t>
            </a:r>
            <a:endParaRPr lang="en-US" sz="2800" dirty="0" smtClean="0"/>
          </a:p>
          <a:p>
            <a:pPr lvl="3">
              <a:lnSpc>
                <a:spcPct val="90000"/>
              </a:lnSpc>
            </a:pPr>
            <a:r>
              <a:rPr lang="en-US" sz="2800" i="1" dirty="0" smtClean="0"/>
              <a:t>Interspecific competition</a:t>
            </a:r>
            <a:r>
              <a:rPr lang="en-US" sz="2800" dirty="0" smtClean="0"/>
              <a:t> </a:t>
            </a:r>
            <a:r>
              <a:rPr lang="en-US" sz="2800" dirty="0" smtClean="0"/>
              <a:t>– </a:t>
            </a:r>
            <a:r>
              <a:rPr lang="en-US" sz="2800" u="sng" dirty="0" smtClean="0"/>
              <a:t>												</a:t>
            </a:r>
            <a:endParaRPr lang="en-US" sz="2800" dirty="0" smtClean="0"/>
          </a:p>
          <a:p>
            <a:pPr lvl="4">
              <a:lnSpc>
                <a:spcPct val="90000"/>
              </a:lnSpc>
            </a:pPr>
            <a:r>
              <a:rPr lang="en-US" sz="2400" dirty="0" smtClean="0"/>
              <a:t>Usually, if two species niches overlap too much, will lead to </a:t>
            </a:r>
            <a:r>
              <a:rPr lang="en-US" sz="2400" i="1" dirty="0" smtClean="0"/>
              <a:t>Competitive Exclusion </a:t>
            </a:r>
          </a:p>
          <a:p>
            <a:pPr lvl="3">
              <a:lnSpc>
                <a:spcPct val="90000"/>
              </a:lnSpc>
            </a:pPr>
            <a:r>
              <a:rPr lang="en-US" sz="2800" dirty="0" smtClean="0"/>
              <a:t>Overcrowding may lead to physiological and behavioral changes that increase emigration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1843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>
            <a:noAutofit/>
          </a:bodyPr>
          <a:lstStyle/>
          <a:p>
            <a:r>
              <a:rPr lang="en-US" sz="3200" dirty="0"/>
              <a:t>Mortality and Survivorship Curves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9866"/>
            <a:ext cx="8610600" cy="1600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Populations show characteristics patterns of deaths or survivorship over </a:t>
            </a:r>
            <a:r>
              <a:rPr lang="en-US" sz="2800" dirty="0" smtClean="0"/>
              <a:t>time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i="1" dirty="0" smtClean="0"/>
              <a:t>Late </a:t>
            </a:r>
            <a:r>
              <a:rPr lang="en-US" sz="2400" i="1" dirty="0"/>
              <a:t>Loss</a:t>
            </a:r>
            <a:r>
              <a:rPr lang="en-US" sz="2400" dirty="0"/>
              <a:t> </a:t>
            </a:r>
            <a:r>
              <a:rPr lang="en-US" sz="2400" dirty="0" smtClean="0"/>
              <a:t>– </a:t>
            </a:r>
            <a:r>
              <a:rPr lang="en-US" sz="2400" u="sng" dirty="0" smtClean="0"/>
              <a:t>																		</a:t>
            </a:r>
            <a:endParaRPr lang="en-US" sz="2400" dirty="0"/>
          </a:p>
        </p:txBody>
      </p:sp>
      <p:pic>
        <p:nvPicPr>
          <p:cNvPr id="45061" name="Picture 5" descr="52-03-IdealizedSurvCurve-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80066"/>
            <a:ext cx="5410200" cy="357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914400" y="4007204"/>
            <a:ext cx="2362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Red curve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Ex. Humans, large animals</a:t>
            </a:r>
          </a:p>
        </p:txBody>
      </p:sp>
    </p:spTree>
    <p:extLst>
      <p:ext uri="{BB962C8B-B14F-4D97-AF65-F5344CB8AC3E}">
        <p14:creationId xmlns:p14="http://schemas.microsoft.com/office/powerpoint/2010/main" val="169735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609600"/>
          </a:xfrm>
        </p:spPr>
        <p:txBody>
          <a:bodyPr/>
          <a:lstStyle/>
          <a:p>
            <a:r>
              <a:rPr lang="en-US" sz="3200" dirty="0"/>
              <a:t>Mortality and Survivorship Curves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44838"/>
            <a:ext cx="8763000" cy="1219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2.	</a:t>
            </a:r>
            <a:r>
              <a:rPr lang="en-US" sz="2800" i="1" dirty="0"/>
              <a:t>Constant Loss</a:t>
            </a:r>
            <a:r>
              <a:rPr lang="en-US" sz="2800" dirty="0"/>
              <a:t> </a:t>
            </a:r>
            <a:r>
              <a:rPr lang="en-US" sz="2800" dirty="0" smtClean="0"/>
              <a:t>– </a:t>
            </a:r>
            <a:r>
              <a:rPr lang="en-US" sz="2800" u="sng" dirty="0" smtClean="0"/>
              <a:t>																									</a:t>
            </a:r>
            <a:endParaRPr lang="en-US" sz="2800" dirty="0"/>
          </a:p>
        </p:txBody>
      </p:sp>
      <p:pic>
        <p:nvPicPr>
          <p:cNvPr id="47108" name="Picture 4" descr="52-03-IdealizedSurvCurve-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79278"/>
            <a:ext cx="5562600" cy="367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838200" y="3433292"/>
            <a:ext cx="23622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Black line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Ex. annual plants, hydra, some invertebrates, some rodents</a:t>
            </a:r>
          </a:p>
        </p:txBody>
      </p:sp>
    </p:spTree>
    <p:extLst>
      <p:ext uri="{BB962C8B-B14F-4D97-AF65-F5344CB8AC3E}">
        <p14:creationId xmlns:p14="http://schemas.microsoft.com/office/powerpoint/2010/main" val="38656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457200"/>
          </a:xfrm>
        </p:spPr>
        <p:txBody>
          <a:bodyPr>
            <a:noAutofit/>
          </a:bodyPr>
          <a:lstStyle/>
          <a:p>
            <a:r>
              <a:rPr lang="en-US" sz="3200" dirty="0"/>
              <a:t>Mortality and Survivorship Curves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915400" cy="1600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3.	</a:t>
            </a:r>
            <a:r>
              <a:rPr lang="en-US" sz="2400" i="1" dirty="0"/>
              <a:t>Early Loss</a:t>
            </a:r>
            <a:r>
              <a:rPr lang="en-US" sz="2400" dirty="0"/>
              <a:t> – </a:t>
            </a:r>
            <a:r>
              <a:rPr lang="en-US" sz="2400" dirty="0" smtClean="0"/>
              <a:t>shows </a:t>
            </a:r>
            <a:r>
              <a:rPr lang="en-US" sz="2400" dirty="0" smtClean="0"/>
              <a:t>a </a:t>
            </a:r>
            <a:r>
              <a:rPr lang="en-US" sz="2400" u="sng" dirty="0" smtClean="0"/>
              <a:t>				</a:t>
            </a:r>
            <a:r>
              <a:rPr lang="en-US" sz="2400" dirty="0" smtClean="0"/>
              <a:t>, produce </a:t>
            </a:r>
            <a:r>
              <a:rPr lang="en-US" sz="2400" u="sng" dirty="0" smtClean="0"/>
              <a:t>							</a:t>
            </a:r>
            <a:r>
              <a:rPr lang="en-US" sz="2400" dirty="0" smtClean="0"/>
              <a:t>, </a:t>
            </a:r>
            <a:r>
              <a:rPr lang="en-US" sz="2400" dirty="0"/>
              <a:t>death rate </a:t>
            </a:r>
            <a:r>
              <a:rPr lang="en-US" sz="2400" dirty="0" smtClean="0"/>
              <a:t>is </a:t>
            </a:r>
            <a:r>
              <a:rPr lang="en-US" sz="2400" u="sng" dirty="0" smtClean="0"/>
              <a:t>						</a:t>
            </a:r>
            <a:r>
              <a:rPr lang="en-US" sz="2400" dirty="0" smtClean="0"/>
              <a:t>, </a:t>
            </a:r>
            <a:r>
              <a:rPr lang="en-US" sz="2400" dirty="0"/>
              <a:t>those that become adults have a </a:t>
            </a:r>
            <a:r>
              <a:rPr lang="en-US" sz="2400" u="sng" dirty="0" smtClean="0"/>
              <a:t>										</a:t>
            </a:r>
            <a:endParaRPr lang="en-US" sz="2400" dirty="0"/>
          </a:p>
        </p:txBody>
      </p:sp>
      <p:pic>
        <p:nvPicPr>
          <p:cNvPr id="48132" name="Picture 4" descr="52-03-IdealizedSurvCurve-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29672"/>
            <a:ext cx="5486400" cy="362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914400" y="3733800"/>
            <a:ext cx="23622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2"/>
                </a:solidFill>
              </a:rPr>
              <a:t>Blue curve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2"/>
                </a:solidFill>
              </a:rPr>
              <a:t>Ex. Most invertebrates, plants, many fish</a:t>
            </a:r>
          </a:p>
        </p:txBody>
      </p:sp>
    </p:spTree>
    <p:extLst>
      <p:ext uri="{BB962C8B-B14F-4D97-AF65-F5344CB8AC3E}">
        <p14:creationId xmlns:p14="http://schemas.microsoft.com/office/powerpoint/2010/main" val="361129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457200"/>
          </a:xfrm>
        </p:spPr>
        <p:txBody>
          <a:bodyPr>
            <a:noAutofit/>
          </a:bodyPr>
          <a:lstStyle/>
          <a:p>
            <a:r>
              <a:rPr lang="en-US" sz="3200" dirty="0"/>
              <a:t>Life History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610600" cy="2895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Traits that affect an organism’s schedule of reproduction and death</a:t>
            </a:r>
          </a:p>
          <a:p>
            <a:pPr>
              <a:lnSpc>
                <a:spcPct val="90000"/>
              </a:lnSpc>
            </a:pPr>
            <a:r>
              <a:rPr lang="en-US" dirty="0"/>
              <a:t>K- selected populations (species or strategists) and r-selected populations (species or strategists) represent hypothetical models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16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>
            <a:normAutofit/>
          </a:bodyPr>
          <a:lstStyle/>
          <a:p>
            <a:r>
              <a:rPr lang="en-US" sz="3600" dirty="0"/>
              <a:t>r-selected populations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37360"/>
            <a:ext cx="8610600" cy="5105400"/>
          </a:xfrm>
        </p:spPr>
        <p:txBody>
          <a:bodyPr/>
          <a:lstStyle/>
          <a:p>
            <a:r>
              <a:rPr lang="en-US" dirty="0" smtClean="0"/>
              <a:t>Usually </a:t>
            </a:r>
            <a:r>
              <a:rPr lang="en-US" u="sng" dirty="0" smtClean="0"/>
              <a:t>								</a:t>
            </a:r>
            <a:endParaRPr lang="en-US" dirty="0"/>
          </a:p>
          <a:p>
            <a:r>
              <a:rPr lang="en-US" dirty="0"/>
              <a:t>Tend to live in </a:t>
            </a:r>
            <a:r>
              <a:rPr lang="en-US" u="sng" dirty="0" smtClean="0"/>
              <a:t> 											</a:t>
            </a:r>
            <a:endParaRPr lang="en-US" dirty="0"/>
          </a:p>
          <a:p>
            <a:r>
              <a:rPr lang="en-US" dirty="0"/>
              <a:t>Generally limited </a:t>
            </a:r>
            <a:r>
              <a:rPr lang="en-US" dirty="0" smtClean="0"/>
              <a:t>by </a:t>
            </a:r>
            <a:r>
              <a:rPr lang="en-US" u="sng" dirty="0" smtClean="0"/>
              <a:t>					</a:t>
            </a:r>
            <a:endParaRPr lang="en-US" dirty="0"/>
          </a:p>
          <a:p>
            <a:r>
              <a:rPr lang="en-US" dirty="0" smtClean="0"/>
              <a:t>Produce </a:t>
            </a:r>
            <a:r>
              <a:rPr lang="en-US" u="sng" dirty="0" smtClean="0"/>
              <a:t>							</a:t>
            </a:r>
            <a:endParaRPr lang="en-US" dirty="0"/>
          </a:p>
          <a:p>
            <a:r>
              <a:rPr lang="en-US" u="sng" dirty="0" smtClean="0"/>
              <a:t> 				</a:t>
            </a:r>
            <a:r>
              <a:rPr lang="en-US" dirty="0" smtClean="0"/>
              <a:t> survivorship </a:t>
            </a:r>
            <a:r>
              <a:rPr lang="en-US" dirty="0"/>
              <a:t>curve</a:t>
            </a:r>
          </a:p>
        </p:txBody>
      </p:sp>
    </p:spTree>
    <p:extLst>
      <p:ext uri="{BB962C8B-B14F-4D97-AF65-F5344CB8AC3E}">
        <p14:creationId xmlns:p14="http://schemas.microsoft.com/office/powerpoint/2010/main" val="150563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K-selected populations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8305800" cy="4953000"/>
          </a:xfrm>
        </p:spPr>
        <p:txBody>
          <a:bodyPr/>
          <a:lstStyle/>
          <a:p>
            <a:r>
              <a:rPr lang="en-US" dirty="0"/>
              <a:t>Usually </a:t>
            </a:r>
            <a:r>
              <a:rPr lang="en-US" dirty="0" smtClean="0"/>
              <a:t>have </a:t>
            </a:r>
            <a:r>
              <a:rPr lang="en-US" u="sng" dirty="0" smtClean="0"/>
              <a:t>						</a:t>
            </a:r>
            <a:endParaRPr lang="en-US" dirty="0"/>
          </a:p>
          <a:p>
            <a:r>
              <a:rPr lang="en-US" dirty="0" smtClean="0"/>
              <a:t>Usually </a:t>
            </a:r>
            <a:r>
              <a:rPr lang="en-US" u="sng" dirty="0" smtClean="0"/>
              <a:t>							</a:t>
            </a:r>
            <a:endParaRPr lang="en-US" dirty="0"/>
          </a:p>
          <a:p>
            <a:r>
              <a:rPr lang="en-US" dirty="0"/>
              <a:t>Live </a:t>
            </a:r>
            <a:r>
              <a:rPr lang="en-US" dirty="0" smtClean="0"/>
              <a:t>in </a:t>
            </a:r>
            <a:r>
              <a:rPr lang="en-US" u="sng" dirty="0" smtClean="0"/>
              <a:t>							</a:t>
            </a:r>
            <a:endParaRPr lang="en-US" dirty="0"/>
          </a:p>
          <a:p>
            <a:r>
              <a:rPr lang="en-US" dirty="0"/>
              <a:t>Produce </a:t>
            </a:r>
            <a:r>
              <a:rPr lang="en-US" u="sng" dirty="0" smtClean="0"/>
              <a:t> 						</a:t>
            </a:r>
            <a:endParaRPr lang="en-US" dirty="0"/>
          </a:p>
          <a:p>
            <a:r>
              <a:rPr lang="en-US" dirty="0"/>
              <a:t>Competition for </a:t>
            </a:r>
            <a:r>
              <a:rPr lang="en-US" u="sng" dirty="0" smtClean="0"/>
              <a:t>											</a:t>
            </a:r>
          </a:p>
          <a:p>
            <a:r>
              <a:rPr lang="en-US" u="sng" smtClean="0"/>
              <a:t> 				</a:t>
            </a:r>
            <a:r>
              <a:rPr lang="en-US" smtClean="0"/>
              <a:t> survivorship </a:t>
            </a:r>
            <a:r>
              <a:rPr lang="en-US" dirty="0"/>
              <a:t>curve</a:t>
            </a:r>
          </a:p>
        </p:txBody>
      </p:sp>
    </p:spTree>
    <p:extLst>
      <p:ext uri="{BB962C8B-B14F-4D97-AF65-F5344CB8AC3E}">
        <p14:creationId xmlns:p14="http://schemas.microsoft.com/office/powerpoint/2010/main" val="354054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5.3.1 Outline how population size is affected by </a:t>
            </a:r>
            <a:r>
              <a:rPr lang="en-US" sz="2800" dirty="0" err="1" smtClean="0"/>
              <a:t>natality</a:t>
            </a:r>
            <a:r>
              <a:rPr lang="en-US" sz="2800" dirty="0" smtClean="0"/>
              <a:t>, immigration, mortality and emigration.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Ultimate </a:t>
            </a:r>
            <a:r>
              <a:rPr lang="en-US" dirty="0"/>
              <a:t>size of a population results from a balance between opposing factors:</a:t>
            </a:r>
          </a:p>
          <a:p>
            <a:pPr lvl="1">
              <a:buFont typeface="Wingdings" pitchFamily="2" charset="2"/>
              <a:buChar char="§"/>
            </a:pPr>
            <a:r>
              <a:rPr lang="en-US" i="1" dirty="0"/>
              <a:t>Biotic potential</a:t>
            </a:r>
            <a:r>
              <a:rPr lang="en-US" dirty="0"/>
              <a:t> – </a:t>
            </a:r>
            <a:r>
              <a:rPr lang="en-US" u="sng" dirty="0" smtClean="0"/>
              <a:t> 																					</a:t>
            </a:r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n-US" i="1" dirty="0"/>
              <a:t>Environmental resistance</a:t>
            </a:r>
            <a:r>
              <a:rPr lang="en-US" dirty="0"/>
              <a:t> </a:t>
            </a:r>
            <a:r>
              <a:rPr lang="en-US" dirty="0" smtClean="0"/>
              <a:t>–</a:t>
            </a:r>
            <a:r>
              <a:rPr lang="en-US" u="sng" dirty="0" smtClean="0"/>
              <a:t>																											</a:t>
            </a:r>
            <a:endParaRPr lang="en-US" dirty="0"/>
          </a:p>
          <a:p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2829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5.3.1 Outline how population size is affected by </a:t>
            </a:r>
            <a:r>
              <a:rPr lang="en-US" sz="2800" dirty="0" err="1" smtClean="0"/>
              <a:t>natality</a:t>
            </a:r>
            <a:r>
              <a:rPr lang="en-US" sz="2800" dirty="0" smtClean="0"/>
              <a:t>, immigration, mortality and emigration.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Biotic Potential</a:t>
            </a:r>
          </a:p>
          <a:p>
            <a:pPr lvl="1"/>
            <a:r>
              <a:rPr lang="en-US" dirty="0"/>
              <a:t>Growth rate (r</a:t>
            </a:r>
            <a:r>
              <a:rPr lang="en-US" dirty="0" smtClean="0"/>
              <a:t>): </a:t>
            </a:r>
            <a:r>
              <a:rPr lang="en-US" u="sng" dirty="0" smtClean="0"/>
              <a:t> 													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en-US" sz="2600" dirty="0"/>
              <a:t>	</a:t>
            </a:r>
            <a:r>
              <a:rPr lang="en-US" sz="2600" dirty="0" smtClean="0"/>
              <a:t>	</a:t>
            </a:r>
            <a:r>
              <a:rPr lang="en-US" sz="2800" dirty="0" smtClean="0"/>
              <a:t>b	-	d	=	r</a:t>
            </a:r>
            <a:endParaRPr lang="en-US" sz="2800" dirty="0"/>
          </a:p>
          <a:p>
            <a:pPr>
              <a:buFontTx/>
              <a:buNone/>
            </a:pPr>
            <a:r>
              <a:rPr lang="en-US" sz="2800" dirty="0" smtClean="0"/>
              <a:t>  		   </a:t>
            </a:r>
            <a:r>
              <a:rPr lang="en-US" sz="2800" dirty="0" smtClean="0"/>
              <a:t>(birth rate)    (death rate)  (growth rate)</a:t>
            </a:r>
            <a:endParaRPr lang="en-US" sz="2800" dirty="0"/>
          </a:p>
          <a:p>
            <a:pPr lvl="1"/>
            <a:r>
              <a:rPr lang="en-US" dirty="0"/>
              <a:t>To determine number of individuals added to a population in a given time period, growth rate (r) is multiplied by original population size (N)</a:t>
            </a:r>
          </a:p>
          <a:p>
            <a:pPr>
              <a:buFontTx/>
              <a:buNone/>
            </a:pPr>
            <a:r>
              <a:rPr lang="en-US" sz="2800" dirty="0"/>
              <a:t>		</a:t>
            </a:r>
            <a:r>
              <a:rPr lang="en-US" sz="2800" dirty="0" smtClean="0"/>
              <a:t>    </a:t>
            </a:r>
            <a:r>
              <a:rPr lang="en-US" sz="2800" dirty="0"/>
              <a:t>	 </a:t>
            </a:r>
            <a:r>
              <a:rPr lang="en-US" sz="2800" dirty="0" smtClean="0"/>
              <a:t>   population </a:t>
            </a:r>
            <a:r>
              <a:rPr lang="en-US" sz="2800" dirty="0"/>
              <a:t>growth = </a:t>
            </a:r>
            <a:r>
              <a:rPr lang="en-US" sz="2800" dirty="0" err="1"/>
              <a:t>rN</a:t>
            </a:r>
            <a:endParaRPr lang="en-US" sz="2800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5352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5.3.1 Outline how population size is affected by </a:t>
            </a:r>
            <a:r>
              <a:rPr lang="en-US" sz="2800" dirty="0" err="1" smtClean="0"/>
              <a:t>natality</a:t>
            </a:r>
            <a:r>
              <a:rPr lang="en-US" sz="2800" dirty="0" smtClean="0"/>
              <a:t>, immigration, mortality and emigration.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2516" y="1478910"/>
            <a:ext cx="4267200" cy="527178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i="1" dirty="0"/>
              <a:t>Exponential </a:t>
            </a:r>
            <a:r>
              <a:rPr lang="en-US" i="1" dirty="0" smtClean="0"/>
              <a:t>growth</a:t>
            </a:r>
            <a:r>
              <a:rPr lang="en-US" dirty="0" smtClean="0"/>
              <a:t>: </a:t>
            </a:r>
            <a:r>
              <a:rPr lang="en-US" u="sng" dirty="0" smtClean="0"/>
              <a:t> 																				</a:t>
            </a:r>
            <a:endParaRPr lang="en-US" dirty="0"/>
          </a:p>
          <a:p>
            <a:pPr lvl="2">
              <a:lnSpc>
                <a:spcPct val="80000"/>
              </a:lnSpc>
            </a:pPr>
            <a:r>
              <a:rPr lang="en-US" i="1" dirty="0" smtClean="0"/>
              <a:t>Ex:  </a:t>
            </a:r>
            <a:r>
              <a:rPr lang="en-US" dirty="0"/>
              <a:t>bacteria under </a:t>
            </a:r>
            <a:r>
              <a:rPr lang="en-US" b="1" dirty="0"/>
              <a:t>ideal lab conditions </a:t>
            </a:r>
            <a:r>
              <a:rPr lang="en-US" dirty="0"/>
              <a:t>could produce enough bacteria to form a foot deep layer over the entire Earth starting with just one cell dividing every 20 min.</a:t>
            </a:r>
            <a:endParaRPr lang="en-US" i="1" dirty="0"/>
          </a:p>
          <a:p>
            <a:endParaRPr lang="en-US" i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04999"/>
            <a:ext cx="5029199" cy="45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52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5.3.1 Outline how population size is affected by </a:t>
            </a:r>
            <a:r>
              <a:rPr lang="en-US" sz="2800" dirty="0" err="1" smtClean="0"/>
              <a:t>natality</a:t>
            </a:r>
            <a:r>
              <a:rPr lang="en-US" sz="2800" dirty="0" smtClean="0"/>
              <a:t>, immigration, mortality and emigration.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sz="3000" dirty="0"/>
              <a:t>Biotic potential is influenced by:</a:t>
            </a:r>
          </a:p>
          <a:p>
            <a:pPr marL="1390650" lvl="2" indent="-533400">
              <a:buFontTx/>
              <a:buAutoNum type="arabicPeriod"/>
            </a:pPr>
            <a:r>
              <a:rPr lang="en-US" sz="2600" dirty="0"/>
              <a:t>Age at which the </a:t>
            </a:r>
            <a:r>
              <a:rPr lang="en-US" sz="2600" dirty="0" smtClean="0"/>
              <a:t>organism first reproduces</a:t>
            </a:r>
            <a:endParaRPr lang="en-US" sz="2600" dirty="0"/>
          </a:p>
          <a:p>
            <a:pPr marL="1390650" lvl="2" indent="-533400">
              <a:buFontTx/>
              <a:buAutoNum type="arabicPeriod"/>
            </a:pPr>
            <a:r>
              <a:rPr lang="en-US" sz="2600" dirty="0" smtClean="0"/>
              <a:t>Frequency with which reproduction occurs</a:t>
            </a:r>
            <a:endParaRPr lang="en-US" sz="2600" dirty="0"/>
          </a:p>
          <a:p>
            <a:pPr marL="1390650" lvl="2" indent="-533400">
              <a:buFontTx/>
              <a:buAutoNum type="arabicPeriod"/>
            </a:pPr>
            <a:r>
              <a:rPr lang="en-US" sz="2600" dirty="0"/>
              <a:t>Average number of offspring produced each time</a:t>
            </a:r>
          </a:p>
          <a:p>
            <a:pPr marL="1390650" lvl="2" indent="-533400">
              <a:buFontTx/>
              <a:buAutoNum type="arabicPeriod"/>
            </a:pPr>
            <a:r>
              <a:rPr lang="en-US" sz="2600" dirty="0"/>
              <a:t>Length of organism’s reproductive life span</a:t>
            </a:r>
          </a:p>
          <a:p>
            <a:pPr marL="1390650" lvl="2" indent="-533400">
              <a:buFontTx/>
              <a:buAutoNum type="arabicPeriod"/>
            </a:pPr>
            <a:r>
              <a:rPr lang="en-US" sz="2600" dirty="0"/>
              <a:t>Death rate of individuals under ideal conditions</a:t>
            </a:r>
          </a:p>
          <a:p>
            <a:pPr lvl="1"/>
            <a:r>
              <a:rPr lang="en-US" sz="3000" dirty="0"/>
              <a:t>Biotic potential helps ensure that at least one offspring survives to bear it’s own young</a:t>
            </a:r>
          </a:p>
          <a:p>
            <a:pPr lvl="1"/>
            <a:r>
              <a:rPr lang="en-US" sz="3000" dirty="0"/>
              <a:t>In nature, </a:t>
            </a:r>
            <a:r>
              <a:rPr lang="en-US" sz="3000" u="sng" dirty="0" smtClean="0"/>
              <a:t>														</a:t>
            </a:r>
            <a:endParaRPr lang="en-US" sz="3000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5352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-Cu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11257"/>
            <a:ext cx="663892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5.3.2 Draw and label a graph </a:t>
            </a:r>
            <a:r>
              <a:rPr lang="en-US" sz="2800" dirty="0" err="1" smtClean="0"/>
              <a:t>showeing</a:t>
            </a:r>
            <a:r>
              <a:rPr lang="en-US" sz="2800" dirty="0" smtClean="0"/>
              <a:t> a sigmoid (S-shaped) population growth curve.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8137"/>
            <a:ext cx="9159240" cy="2133600"/>
          </a:xfrm>
        </p:spPr>
        <p:txBody>
          <a:bodyPr>
            <a:noAutofit/>
          </a:bodyPr>
          <a:lstStyle/>
          <a:p>
            <a:r>
              <a:rPr lang="en-US" sz="2200" dirty="0"/>
              <a:t>Lag phase – </a:t>
            </a:r>
            <a:r>
              <a:rPr lang="en-US" sz="2200" dirty="0" smtClean="0"/>
              <a:t>period of </a:t>
            </a:r>
            <a:r>
              <a:rPr lang="en-US" sz="2200" u="sng" dirty="0" smtClean="0"/>
              <a:t>						</a:t>
            </a:r>
            <a:endParaRPr lang="en-US" sz="2200" dirty="0"/>
          </a:p>
          <a:p>
            <a:r>
              <a:rPr lang="en-US" sz="2200" dirty="0"/>
              <a:t>Exponential growth phase (logarithmic phase) – period of </a:t>
            </a:r>
            <a:r>
              <a:rPr lang="en-US" sz="2200" u="sng" dirty="0" smtClean="0"/>
              <a:t> 											</a:t>
            </a:r>
            <a:endParaRPr lang="en-US" sz="2200" dirty="0"/>
          </a:p>
          <a:p>
            <a:r>
              <a:rPr lang="en-US" sz="2200" dirty="0"/>
              <a:t>Transitional </a:t>
            </a:r>
            <a:r>
              <a:rPr lang="en-US" sz="2200" dirty="0" smtClean="0"/>
              <a:t>phase (linear growth phase) </a:t>
            </a:r>
            <a:r>
              <a:rPr lang="en-US" sz="2200" dirty="0" smtClean="0"/>
              <a:t>– </a:t>
            </a:r>
            <a:r>
              <a:rPr lang="en-US" sz="2200" u="sng" dirty="0" smtClean="0"/>
              <a:t> 													</a:t>
            </a:r>
            <a:endParaRPr lang="en-US" sz="2200" dirty="0"/>
          </a:p>
          <a:p>
            <a:r>
              <a:rPr lang="en-US" sz="2200" dirty="0"/>
              <a:t>Plateau phase (stationary phase) </a:t>
            </a:r>
            <a:r>
              <a:rPr lang="en-US" sz="2200" dirty="0" smtClean="0"/>
              <a:t>– </a:t>
            </a:r>
            <a:r>
              <a:rPr lang="en-US" sz="2200" u="sng" dirty="0" smtClean="0"/>
              <a:t>							</a:t>
            </a:r>
            <a:r>
              <a:rPr lang="en-US" sz="2200" dirty="0" smtClean="0"/>
              <a:t>(has reached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</a:t>
            </a:r>
            <a:r>
              <a:rPr lang="en-US" sz="2200" u="sng" dirty="0" smtClean="0"/>
              <a:t>  			)</a:t>
            </a:r>
            <a:endParaRPr lang="en-US" sz="2200" dirty="0"/>
          </a:p>
          <a:p>
            <a:endParaRPr lang="en-US" sz="2400" i="1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895600" y="5768657"/>
            <a:ext cx="1371600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4343400" y="5997257"/>
            <a:ext cx="228600" cy="3810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267200" y="5006657"/>
            <a:ext cx="1524000" cy="40011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5562600" y="5463857"/>
            <a:ext cx="457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648200" y="4320857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343400" y="4016057"/>
            <a:ext cx="21336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6553200" y="4244657"/>
            <a:ext cx="457200" cy="762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7467600" y="4625657"/>
            <a:ext cx="16764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V="1">
            <a:off x="8534400" y="4092257"/>
            <a:ext cx="0" cy="3810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2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5.3.3 Explain the reasons for the exponential growth phase, the plateau phase and the transitional phase between these two phases.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Reason for:</a:t>
            </a:r>
          </a:p>
          <a:p>
            <a:pPr lvl="1"/>
            <a:r>
              <a:rPr lang="en-US" dirty="0" smtClean="0"/>
              <a:t>Exponential growth phase:</a:t>
            </a:r>
          </a:p>
          <a:p>
            <a:pPr lvl="2"/>
            <a:r>
              <a:rPr lang="en-US" dirty="0" smtClean="0"/>
              <a:t>Initially the population has </a:t>
            </a:r>
            <a:r>
              <a:rPr lang="en-US" u="sng" dirty="0" smtClean="0"/>
              <a:t> 							</a:t>
            </a:r>
            <a:endParaRPr lang="en-US" dirty="0" smtClean="0"/>
          </a:p>
          <a:p>
            <a:pPr lvl="2"/>
            <a:r>
              <a:rPr lang="en-US" dirty="0" smtClean="0"/>
              <a:t>They have lots of food and therefore the energy needed to reproduce</a:t>
            </a:r>
          </a:p>
          <a:p>
            <a:pPr lvl="2"/>
            <a:r>
              <a:rPr lang="en-US" dirty="0" smtClean="0"/>
              <a:t>The population size increases </a:t>
            </a:r>
            <a:r>
              <a:rPr lang="en-US" dirty="0" smtClean="0"/>
              <a:t>exponentially </a:t>
            </a:r>
            <a:r>
              <a:rPr lang="en-US" u="sng" dirty="0" smtClean="0"/>
              <a:t>( 						)</a:t>
            </a:r>
            <a:endParaRPr lang="en-US" u="sng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87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5.3.3 Explain the reasons for the exponential growth phase, the plateau phase and the transitional phase between these two phases.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Reason for:</a:t>
            </a:r>
          </a:p>
          <a:p>
            <a:pPr lvl="1"/>
            <a:r>
              <a:rPr lang="en-US" dirty="0" smtClean="0"/>
              <a:t>Transitional phase:</a:t>
            </a:r>
          </a:p>
          <a:p>
            <a:pPr lvl="2"/>
            <a:r>
              <a:rPr lang="en-US" dirty="0" smtClean="0"/>
              <a:t>As the </a:t>
            </a:r>
            <a:r>
              <a:rPr lang="en-US" u="sng" dirty="0" smtClean="0"/>
              <a:t> 													</a:t>
            </a:r>
            <a:endParaRPr lang="en-US" dirty="0" smtClean="0"/>
          </a:p>
          <a:p>
            <a:pPr lvl="2"/>
            <a:r>
              <a:rPr lang="en-US" dirty="0" smtClean="0"/>
              <a:t>A </a:t>
            </a:r>
            <a:r>
              <a:rPr lang="en-US" u="sng" dirty="0" smtClean="0"/>
              <a:t>														</a:t>
            </a:r>
            <a:endParaRPr lang="en-US" dirty="0" smtClean="0"/>
          </a:p>
          <a:p>
            <a:pPr lvl="2"/>
            <a:r>
              <a:rPr lang="en-US" dirty="0" smtClean="0"/>
              <a:t>During this phase the </a:t>
            </a:r>
            <a:r>
              <a:rPr lang="en-US" dirty="0" err="1" smtClean="0"/>
              <a:t>natality</a:t>
            </a:r>
            <a:r>
              <a:rPr lang="en-US" dirty="0" smtClean="0"/>
              <a:t> rate still exceeds mortality; however, </a:t>
            </a:r>
            <a:r>
              <a:rPr lang="en-US" u="sng" dirty="0"/>
              <a:t> </a:t>
            </a:r>
            <a:r>
              <a:rPr lang="en-US" u="sng" dirty="0" smtClean="0"/>
              <a:t>							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24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5.3.3 Explain the reasons for the exponential growth phase, the plateau phase and the transitional phase between these two phases.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Reason for:</a:t>
            </a:r>
          </a:p>
          <a:p>
            <a:pPr lvl="1"/>
            <a:r>
              <a:rPr lang="en-US" dirty="0" smtClean="0"/>
              <a:t>Plateau phase:</a:t>
            </a:r>
          </a:p>
          <a:p>
            <a:pPr lvl="2"/>
            <a:r>
              <a:rPr lang="en-US" dirty="0" smtClean="0"/>
              <a:t>Mortality rate catches up with the </a:t>
            </a:r>
            <a:r>
              <a:rPr lang="en-US" dirty="0" err="1" smtClean="0"/>
              <a:t>natality</a:t>
            </a:r>
            <a:r>
              <a:rPr lang="en-US" dirty="0" smtClean="0"/>
              <a:t> rate and they are </a:t>
            </a:r>
            <a:r>
              <a:rPr lang="en-US" u="sng" dirty="0" smtClean="0"/>
              <a:t>				</a:t>
            </a:r>
          </a:p>
          <a:p>
            <a:pPr lvl="2"/>
            <a:r>
              <a:rPr lang="en-US" dirty="0" smtClean="0"/>
              <a:t>Population </a:t>
            </a:r>
            <a:r>
              <a:rPr lang="en-US" dirty="0" smtClean="0"/>
              <a:t>size is maintained constant</a:t>
            </a:r>
          </a:p>
          <a:p>
            <a:pPr lvl="2"/>
            <a:r>
              <a:rPr lang="en-US" dirty="0" smtClean="0"/>
              <a:t>No growth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24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Pro_ConservationGlobeVideo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8764FC4-B7CA-4029-92FF-166BDEE000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PresentationPro_ConservationGlobeVideo</Template>
  <TotalTime>1033</TotalTime>
  <Words>495</Words>
  <Application>Microsoft Office PowerPoint</Application>
  <PresentationFormat>On-screen Show (4:3)</PresentationFormat>
  <Paragraphs>105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PresentationPro_ConservationGlobeVideo</vt:lpstr>
      <vt:lpstr>5.3.1 Outline how population size is affected by natality, immigration, mortality and emigration.</vt:lpstr>
      <vt:lpstr>5.3.1 Outline how population size is affected by natality, immigration, mortality and emigration.</vt:lpstr>
      <vt:lpstr>5.3.1 Outline how population size is affected by natality, immigration, mortality and emigration.</vt:lpstr>
      <vt:lpstr>5.3.1 Outline how population size is affected by natality, immigration, mortality and emigration.</vt:lpstr>
      <vt:lpstr>5.3.1 Outline how population size is affected by natality, immigration, mortality and emigration.</vt:lpstr>
      <vt:lpstr>5.3.2 Draw and label a graph showeing a sigmoid (S-shaped) population growth curve.</vt:lpstr>
      <vt:lpstr>5.3.3 Explain the reasons for the exponential growth phase, the plateau phase and the transitional phase between these two phases.</vt:lpstr>
      <vt:lpstr>5.3.3 Explain the reasons for the exponential growth phase, the plateau phase and the transitional phase between these two phases.</vt:lpstr>
      <vt:lpstr>5.3.3 Explain the reasons for the exponential growth phase, the plateau phase and the transitional phase between these two phases.</vt:lpstr>
      <vt:lpstr>5.3.4 List three factors that set limits to population increase.</vt:lpstr>
      <vt:lpstr>5.3.4 List three factors that set limits to population increase.</vt:lpstr>
      <vt:lpstr>5.3.4 List three factors that set limits to population increase.</vt:lpstr>
      <vt:lpstr>5.3.4 List three factors that set limits to population increase.</vt:lpstr>
      <vt:lpstr>Mortality and Survivorship Curves</vt:lpstr>
      <vt:lpstr>Mortality and Survivorship Curves</vt:lpstr>
      <vt:lpstr>Mortality and Survivorship Curves</vt:lpstr>
      <vt:lpstr>Life History</vt:lpstr>
      <vt:lpstr>r-selected populations</vt:lpstr>
      <vt:lpstr>K-selected populations</vt:lpstr>
    </vt:vector>
  </TitlesOfParts>
  <Company>WVUSD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Ecology</dc:title>
  <dc:creator>Windows User</dc:creator>
  <dc:description>animated 2010 green global template from PresentationPro.com</dc:description>
  <cp:lastModifiedBy>Windows User</cp:lastModifiedBy>
  <cp:revision>129</cp:revision>
  <cp:lastPrinted>2013-01-29T22:16:00Z</cp:lastPrinted>
  <dcterms:created xsi:type="dcterms:W3CDTF">2013-01-24T15:58:46Z</dcterms:created>
  <dcterms:modified xsi:type="dcterms:W3CDTF">2013-01-30T18:00:39Z</dcterms:modified>
  <cp:category>2010 global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TC018813579991</vt:lpwstr>
  </property>
</Properties>
</file>