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1" r:id="rId3"/>
    <p:sldId id="262" r:id="rId4"/>
    <p:sldId id="265" r:id="rId5"/>
    <p:sldId id="266" r:id="rId6"/>
    <p:sldId id="267" r:id="rId7"/>
    <p:sldId id="268" r:id="rId8"/>
    <p:sldId id="269" r:id="rId9"/>
    <p:sldId id="270" r:id="rId10"/>
    <p:sldId id="271" r:id="rId11"/>
    <p:sldId id="272" r:id="rId12"/>
    <p:sldId id="273" r:id="rId13"/>
    <p:sldId id="274" r:id="rId14"/>
    <p:sldId id="290"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630"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6A15C4FE-AF13-4EFD-A76C-48D24E4E160A}"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75EEE2F-A2C2-4D4A-8ED6-B088EB717A5A}" type="datetimeFigureOut">
              <a:rPr lang="en-US" smtClean="0"/>
              <a:t>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15C4FE-AF13-4EFD-A76C-48D24E4E160A}"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5EEE2F-A2C2-4D4A-8ED6-B088EB717A5A}" type="datetimeFigureOut">
              <a:rPr lang="en-US" smtClean="0"/>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5EEE2F-A2C2-4D4A-8ED6-B088EB717A5A}" type="datetimeFigureOut">
              <a:rPr lang="en-US" smtClean="0"/>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5EEE2F-A2C2-4D4A-8ED6-B088EB717A5A}"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5EEE2F-A2C2-4D4A-8ED6-B088EB717A5A}"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15C4FE-AF13-4EFD-A76C-48D24E4E160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D75EEE2F-A2C2-4D4A-8ED6-B088EB717A5A}" type="datetimeFigureOut">
              <a:rPr lang="en-US" smtClean="0"/>
              <a:t>12/9/2013</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6A15C4FE-AF13-4EFD-A76C-48D24E4E160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 Id="rId5" Type="http://schemas.openxmlformats.org/officeDocument/2006/relationships/image" Target="../media/image63.jpg"/><Relationship Id="rId4" Type="http://schemas.openxmlformats.org/officeDocument/2006/relationships/image" Target="../media/image6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041440" cy="1442674"/>
          </a:xfrm>
        </p:spPr>
        <p:txBody>
          <a:bodyPr/>
          <a:lstStyle/>
          <a:p>
            <a:r>
              <a:rPr lang="en-US" dirty="0" smtClean="0"/>
              <a:t>Warm Up</a:t>
            </a:r>
            <a:endParaRPr lang="en-US" dirty="0"/>
          </a:p>
        </p:txBody>
      </p:sp>
      <p:sp>
        <p:nvSpPr>
          <p:cNvPr id="3" name="Content Placeholder 2"/>
          <p:cNvSpPr>
            <a:spLocks noGrp="1"/>
          </p:cNvSpPr>
          <p:nvPr>
            <p:ph idx="1"/>
          </p:nvPr>
        </p:nvSpPr>
        <p:spPr>
          <a:xfrm>
            <a:off x="381000" y="4572000"/>
            <a:ext cx="8610600" cy="1981200"/>
          </a:xfrm>
        </p:spPr>
        <p:txBody>
          <a:bodyPr>
            <a:normAutofit/>
          </a:bodyPr>
          <a:lstStyle/>
          <a:p>
            <a:r>
              <a:rPr lang="en-US" dirty="0" smtClean="0"/>
              <a:t>Look at the data above, list some observations about the average trust in government that Americans have over the course of each administration.  Also, what can you tell about party politics in America? What do you think the word bi-partisan mean? </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42" t="12336" r="35825" b="51812"/>
          <a:stretch/>
        </p:blipFill>
        <p:spPr bwMode="auto">
          <a:xfrm>
            <a:off x="1905000" y="838200"/>
            <a:ext cx="5298106" cy="3581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5627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360000">
            <a:off x="2657814" y="4227020"/>
            <a:ext cx="6058509" cy="1599722"/>
          </a:xfrm>
        </p:spPr>
        <p:txBody>
          <a:bodyPr/>
          <a:lstStyle/>
          <a:p>
            <a:r>
              <a:rPr lang="en-US" b="1" dirty="0" smtClean="0"/>
              <a:t>Barack Obama Continued</a:t>
            </a:r>
            <a:endParaRPr lang="en-US" dirty="0"/>
          </a:p>
        </p:txBody>
      </p:sp>
      <p:sp>
        <p:nvSpPr>
          <p:cNvPr id="3" name="Subtitle 2"/>
          <p:cNvSpPr>
            <a:spLocks noGrp="1"/>
          </p:cNvSpPr>
          <p:nvPr>
            <p:ph type="subTitle" idx="1"/>
          </p:nvPr>
        </p:nvSpPr>
        <p:spPr>
          <a:xfrm rot="360000">
            <a:off x="3165352" y="5050522"/>
            <a:ext cx="4836456" cy="1040845"/>
          </a:xfrm>
        </p:spPr>
        <p:txBody>
          <a:bodyPr>
            <a:normAutofit/>
          </a:bodyPr>
          <a:lstStyle/>
          <a:p>
            <a:r>
              <a:rPr lang="en-US" dirty="0" smtClean="0"/>
              <a:t> </a:t>
            </a: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494072">
            <a:off x="761087" y="1171443"/>
            <a:ext cx="4876445" cy="3165721"/>
          </a:xfrm>
          <a:prstGeom prst="rect">
            <a:avLst/>
          </a:prstGeom>
        </p:spPr>
      </p:pic>
    </p:spTree>
    <p:extLst>
      <p:ext uri="{BB962C8B-B14F-4D97-AF65-F5344CB8AC3E}">
        <p14:creationId xmlns:p14="http://schemas.microsoft.com/office/powerpoint/2010/main" val="2347231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b="1" dirty="0"/>
              <a:t>Potential War in Syria</a:t>
            </a:r>
            <a:r>
              <a:rPr lang="en-US" dirty="0"/>
              <a:t> – The Syrian Civil War began on March 15 2011, when Syrian protesters demanded the </a:t>
            </a:r>
            <a:r>
              <a:rPr lang="en-US" u="sng" dirty="0"/>
              <a:t>resignation</a:t>
            </a:r>
            <a:r>
              <a:rPr lang="en-US" dirty="0"/>
              <a:t> of President Bashar </a:t>
            </a:r>
            <a:r>
              <a:rPr lang="en-US" u="sng" dirty="0"/>
              <a:t>al-Assad</a:t>
            </a:r>
            <a:r>
              <a:rPr lang="en-US" dirty="0"/>
              <a:t> whose family has help the presidency since 1971.  Rebel groups began to form as the Syrian Army was deployed to stop the uprising.  Many protesters have been arrest and tortured.  Since then the UN, including the U.S. as well as Amnesty International has been supplying </a:t>
            </a:r>
            <a:r>
              <a:rPr lang="en-US" u="sng" dirty="0"/>
              <a:t>humanitarian</a:t>
            </a:r>
            <a:r>
              <a:rPr lang="en-US" dirty="0"/>
              <a:t> aid to the Syrian citizen.  The U.S. has supplied defensive, non-combat assistance to the rebels: night vision goggles, bullet proof vests, etc.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3833812"/>
            <a:ext cx="5105400" cy="28717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3657600"/>
            <a:ext cx="2514600" cy="2891790"/>
          </a:xfrm>
          <a:prstGeom prst="rect">
            <a:avLst/>
          </a:prstGeom>
        </p:spPr>
      </p:pic>
    </p:spTree>
    <p:extLst>
      <p:ext uri="{BB962C8B-B14F-4D97-AF65-F5344CB8AC3E}">
        <p14:creationId xmlns:p14="http://schemas.microsoft.com/office/powerpoint/2010/main" val="2450937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On 13 June, the United States announced that there is definitive proof that the Assad government has used limited amounts of chemical weapons on multiple occasions on rebel forces, killing 100 to 150 people.</a:t>
            </a:r>
          </a:p>
          <a:p>
            <a:r>
              <a:rPr lang="en-US" dirty="0"/>
              <a:t>On 5 August, another </a:t>
            </a:r>
            <a:r>
              <a:rPr lang="en-US" u="sng" dirty="0"/>
              <a:t>chemical</a:t>
            </a:r>
            <a:r>
              <a:rPr lang="en-US" dirty="0"/>
              <a:t> attack by the Syrian army was reported by the opposition, who documented the injured with video footage. The activists claim up to </a:t>
            </a:r>
            <a:r>
              <a:rPr lang="en-US" u="sng" dirty="0"/>
              <a:t>400 </a:t>
            </a:r>
            <a:r>
              <a:rPr lang="en-US" dirty="0"/>
              <a:t>people were affected by the attack in </a:t>
            </a:r>
            <a:r>
              <a:rPr lang="en-US" dirty="0" err="1"/>
              <a:t>Adra</a:t>
            </a:r>
            <a:r>
              <a:rPr lang="en-US" dirty="0"/>
              <a:t> and Houma of the Damascus suburbs.</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3456213"/>
            <a:ext cx="5029200" cy="3134396"/>
          </a:xfrm>
          <a:prstGeom prst="rect">
            <a:avLst/>
          </a:prstGeom>
        </p:spPr>
      </p:pic>
    </p:spTree>
    <p:extLst>
      <p:ext uri="{BB962C8B-B14F-4D97-AF65-F5344CB8AC3E}">
        <p14:creationId xmlns:p14="http://schemas.microsoft.com/office/powerpoint/2010/main" val="780769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On 21 August, Syrian activists reported that Assad regime forces struck 4 regions with </a:t>
            </a:r>
            <a:r>
              <a:rPr lang="en-US" u="sng" dirty="0"/>
              <a:t>chemical</a:t>
            </a:r>
            <a:r>
              <a:rPr lang="en-US" dirty="0"/>
              <a:t> weapons. At least </a:t>
            </a:r>
            <a:r>
              <a:rPr lang="en-US" u="sng" dirty="0"/>
              <a:t>635</a:t>
            </a:r>
            <a:r>
              <a:rPr lang="en-US" dirty="0"/>
              <a:t> people were killed in a nerve gas attack. These chemical attacks were confirmed after a three-week investigation conducted by the UN, who also confirmed the main agent used in the chemical attacks was </a:t>
            </a:r>
            <a:r>
              <a:rPr lang="en-US" u="sng" dirty="0" err="1"/>
              <a:t>sarin</a:t>
            </a:r>
            <a:r>
              <a:rPr lang="en-US" dirty="0"/>
              <a:t> gas.</a:t>
            </a:r>
          </a:p>
          <a:p>
            <a:r>
              <a:rPr lang="en-US" b="1" dirty="0"/>
              <a:t>The 1925 Geneva Protocol </a:t>
            </a:r>
            <a:r>
              <a:rPr lang="en-US" b="1" u="sng" dirty="0"/>
              <a:t>prohibits</a:t>
            </a:r>
            <a:r>
              <a:rPr lang="en-US" b="1" dirty="0"/>
              <a:t> the use of </a:t>
            </a:r>
            <a:r>
              <a:rPr lang="en-US" b="1" u="sng" dirty="0"/>
              <a:t>chemical</a:t>
            </a:r>
            <a:r>
              <a:rPr lang="en-US" b="1" dirty="0"/>
              <a:t> and </a:t>
            </a:r>
            <a:r>
              <a:rPr lang="en-US" b="1" u="sng" dirty="0"/>
              <a:t>biological</a:t>
            </a:r>
            <a:r>
              <a:rPr lang="en-US" b="1" dirty="0"/>
              <a:t> weapons in warfare.  The reason for restricting biological weapons is because of the unexpected outcome of their use. </a:t>
            </a:r>
            <a:endParaRPr lang="en-US" dirty="0"/>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718335"/>
            <a:ext cx="3800475" cy="293605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054063"/>
            <a:ext cx="3467100" cy="2600325"/>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President Obama </a:t>
            </a:r>
            <a:r>
              <a:rPr lang="en-US" u="sng" dirty="0"/>
              <a:t>threatened</a:t>
            </a:r>
            <a:r>
              <a:rPr lang="en-US" dirty="0"/>
              <a:t> U.S. military intervention regarding the use of chemical weapons.  The mood in Congress was </a:t>
            </a:r>
            <a:r>
              <a:rPr lang="en-US" u="sng" dirty="0"/>
              <a:t>not supportive</a:t>
            </a:r>
            <a:r>
              <a:rPr lang="en-US" dirty="0"/>
              <a:t> of this action as well as the U.S. allies.  This opposition was in part due to the unpopular entrance into the War in Iraq.  Congress, however, did </a:t>
            </a:r>
            <a:r>
              <a:rPr lang="en-US" u="sng" dirty="0"/>
              <a:t>not</a:t>
            </a:r>
            <a:r>
              <a:rPr lang="en-US" dirty="0"/>
              <a:t> put this action to a vote.  Before that would happen, Secretary of State John Kerry mentioned in a meeting in London that Syria could </a:t>
            </a:r>
            <a:r>
              <a:rPr lang="en-US" u="sng" dirty="0"/>
              <a:t>prevent</a:t>
            </a:r>
            <a:r>
              <a:rPr lang="en-US" dirty="0"/>
              <a:t> war if they were willing to give up their chemical weapons to the international community.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886200"/>
            <a:ext cx="4742861" cy="2667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4746" y="3763953"/>
            <a:ext cx="3943939" cy="2547675"/>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On September 9 </a:t>
            </a:r>
            <a:r>
              <a:rPr lang="en-US" u="sng" dirty="0"/>
              <a:t>Russia</a:t>
            </a:r>
            <a:r>
              <a:rPr lang="en-US" dirty="0"/>
              <a:t> urged Syria to put its' chemical weapons stockpile under international control. The initiative was expressed in the wake of American threat of attacking Syria after the chemical attack of August 21. On September 14, US and Russia announced in Geneva that they reached a deal on how Assad should </a:t>
            </a:r>
            <a:r>
              <a:rPr lang="en-US" u="sng" dirty="0"/>
              <a:t>give up </a:t>
            </a:r>
            <a:r>
              <a:rPr lang="en-US" dirty="0"/>
              <a:t>his chemical weapons.</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1800"/>
            <a:ext cx="6096000" cy="3429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5357" y="3057523"/>
            <a:ext cx="3191919" cy="2124077"/>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b="1" dirty="0" smtClean="0"/>
              <a:t>American </a:t>
            </a:r>
            <a:r>
              <a:rPr lang="en-US" b="1" dirty="0"/>
              <a:t>Recovery and Reinvestment Act of 2009</a:t>
            </a:r>
            <a:r>
              <a:rPr lang="en-US" dirty="0"/>
              <a:t> – economic stimulus package intended to create </a:t>
            </a:r>
            <a:r>
              <a:rPr lang="en-US" u="sng" dirty="0"/>
              <a:t>jobs</a:t>
            </a:r>
            <a:r>
              <a:rPr lang="en-US" dirty="0"/>
              <a:t>, promote </a:t>
            </a:r>
            <a:r>
              <a:rPr lang="en-US" u="sng" dirty="0"/>
              <a:t>investment</a:t>
            </a:r>
            <a:r>
              <a:rPr lang="en-US" dirty="0"/>
              <a:t>, and increase consumer </a:t>
            </a:r>
            <a:r>
              <a:rPr lang="en-US" u="sng" dirty="0"/>
              <a:t>spending</a:t>
            </a:r>
            <a:r>
              <a:rPr lang="en-US" dirty="0"/>
              <a:t> during the recession by giving checks to American households.  a </a:t>
            </a:r>
            <a:r>
              <a:rPr lang="en-US" u="sng" dirty="0"/>
              <a:t>$787 billion</a:t>
            </a:r>
            <a:r>
              <a:rPr lang="en-US" dirty="0"/>
              <a:t> economic stimulus package aimed at helping the economy recover from the deepening worldwide recession.</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546032"/>
            <a:ext cx="2322195" cy="232219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2438400"/>
            <a:ext cx="3822192" cy="253746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4509025"/>
            <a:ext cx="3121152" cy="2075688"/>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b="1" dirty="0"/>
              <a:t>Occupy Wall Street</a:t>
            </a:r>
            <a:r>
              <a:rPr lang="en-US" dirty="0"/>
              <a:t> - is the name given to a </a:t>
            </a:r>
            <a:r>
              <a:rPr lang="en-US" u="sng" dirty="0"/>
              <a:t>protest</a:t>
            </a:r>
            <a:r>
              <a:rPr lang="en-US" dirty="0"/>
              <a:t> movement that began on September 17, 2011 in New York City's Wall Street </a:t>
            </a:r>
            <a:r>
              <a:rPr lang="en-US" u="sng" dirty="0"/>
              <a:t>financial</a:t>
            </a:r>
            <a:r>
              <a:rPr lang="en-US" dirty="0"/>
              <a:t> district. </a:t>
            </a: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600" y="3460985"/>
            <a:ext cx="5334000" cy="330708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14" y="1697500"/>
            <a:ext cx="4012675" cy="2672442"/>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The main issues raised by Occupy Wall Street were social and economic inequality, greed, corruption and the perceived undue influence of </a:t>
            </a:r>
            <a:r>
              <a:rPr lang="en-US" u="sng" dirty="0"/>
              <a:t>corporations</a:t>
            </a:r>
            <a:r>
              <a:rPr lang="en-US" dirty="0"/>
              <a:t> on </a:t>
            </a:r>
            <a:r>
              <a:rPr lang="en-US" u="sng" dirty="0"/>
              <a:t>government</a:t>
            </a:r>
            <a:r>
              <a:rPr lang="en-US" dirty="0"/>
              <a:t>—particularly from the financial services sector. The OWS slogan, </a:t>
            </a:r>
            <a:r>
              <a:rPr lang="en-US" i="1" dirty="0"/>
              <a:t>We are the </a:t>
            </a:r>
            <a:r>
              <a:rPr lang="en-US" i="1" u="sng" dirty="0"/>
              <a:t>99%</a:t>
            </a:r>
            <a:r>
              <a:rPr lang="en-US" dirty="0"/>
              <a:t>, refers to income inequality and wealth distribution in the U.S. between the wealthiest 1% and the rest of the population. To achieve their goals, protesters acted on consensus-based decisions made in general assemblies which emphasized direct action over petitioning authorities for redress.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4191000"/>
            <a:ext cx="3429000" cy="2286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686" y="3690650"/>
            <a:ext cx="4713514" cy="3129250"/>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5837325"/>
          </a:xfrm>
        </p:spPr>
        <p:txBody>
          <a:bodyPr/>
          <a:lstStyle/>
          <a:p>
            <a:r>
              <a:rPr lang="en-US" dirty="0"/>
              <a:t>On December 29, 2012, Naomi Wolf of </a:t>
            </a:r>
            <a:r>
              <a:rPr lang="en-US" i="1" dirty="0"/>
              <a:t>The Guardian</a:t>
            </a:r>
            <a:r>
              <a:rPr lang="en-US" dirty="0"/>
              <a:t> newspaper provided U.S. government documents which revealed that the FBI and DHS had </a:t>
            </a:r>
            <a:r>
              <a:rPr lang="en-US" u="sng" dirty="0"/>
              <a:t>monitored</a:t>
            </a:r>
            <a:r>
              <a:rPr lang="en-US" dirty="0"/>
              <a:t> Occupy Wall Street through its Joint </a:t>
            </a:r>
            <a:r>
              <a:rPr lang="en-US" u="sng" dirty="0"/>
              <a:t>Terrorism</a:t>
            </a:r>
            <a:r>
              <a:rPr lang="en-US" dirty="0"/>
              <a:t> Task Force, despite labelling it a peaceful movement.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2395537"/>
            <a:ext cx="5012267" cy="2819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29" y="3733800"/>
            <a:ext cx="4446914" cy="296227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4386" y="1676400"/>
            <a:ext cx="2903814" cy="1939102"/>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5684925"/>
          </a:xfrm>
        </p:spPr>
        <p:txBody>
          <a:bodyPr/>
          <a:lstStyle/>
          <a:p>
            <a:r>
              <a:rPr lang="en-US" b="1" dirty="0" smtClean="0"/>
              <a:t>Don't </a:t>
            </a:r>
            <a:r>
              <a:rPr lang="en-US" b="1" dirty="0"/>
              <a:t>Ask, Don't Tell Repeal Act of 2010</a:t>
            </a:r>
            <a:r>
              <a:rPr lang="en-US" dirty="0"/>
              <a:t> - is a landmark federal statute enacted in December 2010 that established a process for </a:t>
            </a:r>
            <a:r>
              <a:rPr lang="en-US" u="sng" dirty="0"/>
              <a:t>ending</a:t>
            </a:r>
            <a:r>
              <a:rPr lang="en-US" dirty="0"/>
              <a:t> the Don't Ask, Don't Tell (DADT) policy, thus allowing gays, lesbians, and bisexuals to serve </a:t>
            </a:r>
            <a:r>
              <a:rPr lang="en-US" u="sng" dirty="0"/>
              <a:t>openly</a:t>
            </a:r>
            <a:r>
              <a:rPr lang="en-US" dirty="0"/>
              <a:t> in the United States Armed Forces. It ended the policy in place since 1993 that allowed them to serve only if they kept their sexual orientation secret and the military did not learn of their sexual orientation.</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429000"/>
            <a:ext cx="3663950" cy="306013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3317907"/>
            <a:ext cx="4234254" cy="3171224"/>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5837325"/>
          </a:xfrm>
        </p:spPr>
        <p:txBody>
          <a:bodyPr/>
          <a:lstStyle/>
          <a:p>
            <a:pPr marL="0" indent="0">
              <a:buNone/>
            </a:pPr>
            <a:r>
              <a:rPr lang="en-US" b="1" dirty="0"/>
              <a:t>DOMA Struck Down </a:t>
            </a:r>
            <a:r>
              <a:rPr lang="en-US" dirty="0"/>
              <a:t>- The Obama administration filed briefs which urged the Supreme Court to strike down the Defense of Marriage Act of 1996 and California's Proposition 8 as </a:t>
            </a:r>
            <a:r>
              <a:rPr lang="en-US" u="sng" dirty="0"/>
              <a:t>unconstitutional</a:t>
            </a:r>
            <a:r>
              <a:rPr lang="en-US" dirty="0"/>
              <a:t> on June 26, 2013. This cause many states to change state law regarding marriage.  Now </a:t>
            </a:r>
            <a:r>
              <a:rPr lang="en-US" u="sng" dirty="0"/>
              <a:t>16</a:t>
            </a:r>
            <a:r>
              <a:rPr lang="en-US" dirty="0"/>
              <a:t> states out of 50 have same-sex marriage.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56" y="2819400"/>
            <a:ext cx="5189045" cy="3124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7515" y="3156856"/>
            <a:ext cx="3548743" cy="3548743"/>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685800"/>
            <a:ext cx="7142843" cy="7980903"/>
          </a:xfrm>
          <a:prstGeom prst="rect">
            <a:avLst/>
          </a:prstGeom>
        </p:spPr>
      </p:pic>
    </p:spTree>
    <p:extLst>
      <p:ext uri="{BB962C8B-B14F-4D97-AF65-F5344CB8AC3E}">
        <p14:creationId xmlns:p14="http://schemas.microsoft.com/office/powerpoint/2010/main" val="2223714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b="1" dirty="0"/>
              <a:t>Sandy Hook Elementary School Shooting - </a:t>
            </a:r>
            <a:r>
              <a:rPr lang="en-US" dirty="0"/>
              <a:t>On December 14, 2012, a 20-year-old fatally shot </a:t>
            </a:r>
            <a:r>
              <a:rPr lang="en-US" u="sng" dirty="0"/>
              <a:t>twenty</a:t>
            </a:r>
            <a:r>
              <a:rPr lang="en-US" dirty="0"/>
              <a:t> children and </a:t>
            </a:r>
            <a:r>
              <a:rPr lang="en-US" u="sng" dirty="0"/>
              <a:t>six</a:t>
            </a:r>
            <a:r>
              <a:rPr lang="en-US" dirty="0"/>
              <a:t> adult staff members in a mass murder at Sandy Hook Elementary School in the village of Sandy Hook in Newtown, Connecticut.</a:t>
            </a:r>
            <a:r>
              <a:rPr lang="en-US" baseline="30000" dirty="0"/>
              <a:t> </a:t>
            </a:r>
            <a:r>
              <a:rPr lang="en-US" dirty="0"/>
              <a:t>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657600"/>
            <a:ext cx="5253416" cy="29591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2371" y="1996339"/>
            <a:ext cx="4343400" cy="3119040"/>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dirty="0"/>
              <a:t>The shootings prompted renewed </a:t>
            </a:r>
            <a:r>
              <a:rPr lang="en-US" u="sng" dirty="0"/>
              <a:t>debate</a:t>
            </a:r>
            <a:r>
              <a:rPr lang="en-US" dirty="0"/>
              <a:t> about </a:t>
            </a:r>
            <a:r>
              <a:rPr lang="en-US" u="sng" dirty="0"/>
              <a:t>gun</a:t>
            </a:r>
            <a:r>
              <a:rPr lang="en-US" dirty="0"/>
              <a:t> control in the United States, and a proposal for new legislation banning the sale and manufacture of certain types of semi-automatic firearms and magazines with more than ten rounds of ammunition.</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3124200"/>
            <a:ext cx="5143500" cy="3429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286000"/>
            <a:ext cx="4167120" cy="2999014"/>
          </a:xfrm>
          <a:prstGeom prst="rect">
            <a:avLst/>
          </a:prstGeom>
        </p:spPr>
      </p:pic>
    </p:spTree>
    <p:extLst>
      <p:ext uri="{BB962C8B-B14F-4D97-AF65-F5344CB8AC3E}">
        <p14:creationId xmlns:p14="http://schemas.microsoft.com/office/powerpoint/2010/main" val="3559662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5837325"/>
          </a:xfrm>
        </p:spPr>
        <p:txBody>
          <a:bodyPr>
            <a:normAutofit/>
          </a:bodyPr>
          <a:lstStyle/>
          <a:p>
            <a:pPr marL="0" indent="0">
              <a:buNone/>
            </a:pPr>
            <a:r>
              <a:rPr lang="en-US" sz="2000" b="1" dirty="0"/>
              <a:t>Gulf of Mexico Oil Spill -  </a:t>
            </a:r>
            <a:r>
              <a:rPr lang="en-US" sz="2000" dirty="0"/>
              <a:t>On April 20, 2010, an </a:t>
            </a:r>
            <a:r>
              <a:rPr lang="en-US" sz="2000" u="sng" dirty="0"/>
              <a:t>explosion</a:t>
            </a:r>
            <a:r>
              <a:rPr lang="en-US" sz="2000" dirty="0"/>
              <a:t> destroyed an offshore drilling rig in the Gulf of Mexico, causing a major sustained oil leak. The well's operator, BP, initiated a containment and </a:t>
            </a:r>
            <a:r>
              <a:rPr lang="en-US" sz="2000" u="sng" dirty="0"/>
              <a:t>cleanup</a:t>
            </a:r>
            <a:r>
              <a:rPr lang="en-US" sz="2000" dirty="0"/>
              <a:t> plan, and began drilling two relief wells intended to stop the flow. Obama visited the Gulf on May 2 among visits by members of his cabinet, and again on May 28 and June 4. On May 22, he announced a federal </a:t>
            </a:r>
            <a:r>
              <a:rPr lang="en-US" sz="2000" u="sng" dirty="0"/>
              <a:t>investigation</a:t>
            </a:r>
            <a:r>
              <a:rPr lang="en-US" sz="2000" dirty="0"/>
              <a:t> and formed a bipartisan commission to recommend new safety standards, after a review by Secretary of the Interior Ken Salazar and concurrent Congressional hearings. On May 27, he announced a six-month </a:t>
            </a:r>
            <a:r>
              <a:rPr lang="en-US" sz="2000" u="sng" dirty="0"/>
              <a:t>moratorium</a:t>
            </a:r>
            <a:r>
              <a:rPr lang="en-US" sz="2000" dirty="0"/>
              <a:t> on new deep-water drilling permits and leases, pending regulatory review. As multiple efforts by BP failed, some in the media and public expressed confusion and criticism over various aspects of the incident, and stated a desire for more involvement by Obama and the federal government.</a:t>
            </a:r>
          </a:p>
          <a:p>
            <a:pPr marL="0" indent="0">
              <a:buNone/>
            </a:pP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4038600"/>
            <a:ext cx="3454400" cy="2590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4018451"/>
            <a:ext cx="3505200" cy="261094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057" y="4343575"/>
            <a:ext cx="1443038" cy="990425"/>
          </a:xfrm>
          <a:prstGeom prst="rect">
            <a:avLst/>
          </a:prstGeom>
        </p:spPr>
      </p:pic>
    </p:spTree>
    <p:extLst>
      <p:ext uri="{BB962C8B-B14F-4D97-AF65-F5344CB8AC3E}">
        <p14:creationId xmlns:p14="http://schemas.microsoft.com/office/powerpoint/2010/main" val="3559662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normAutofit/>
          </a:bodyPr>
          <a:lstStyle/>
          <a:p>
            <a:r>
              <a:rPr lang="en-US" b="1" dirty="0"/>
              <a:t>Health care reform - </a:t>
            </a:r>
            <a:r>
              <a:rPr lang="en-US" dirty="0"/>
              <a:t>Obama called for Congress to pass legislation reforming health care in the United States, a key campaign promise and a top legislative goal.  He proposed an </a:t>
            </a:r>
            <a:r>
              <a:rPr lang="en-US" u="sng" dirty="0"/>
              <a:t>expansion</a:t>
            </a:r>
            <a:r>
              <a:rPr lang="en-US" dirty="0"/>
              <a:t> of health insurance coverage to cover the </a:t>
            </a:r>
            <a:r>
              <a:rPr lang="en-US" u="sng" dirty="0"/>
              <a:t>uninsured</a:t>
            </a:r>
            <a:r>
              <a:rPr lang="en-US" dirty="0"/>
              <a:t>, to cap premium increases, and to allow people to retain their coverage when they leave or change jobs. His proposal was to spend </a:t>
            </a:r>
            <a:r>
              <a:rPr lang="en-US" u="sng" dirty="0"/>
              <a:t>$900 </a:t>
            </a:r>
            <a:r>
              <a:rPr lang="en-US" dirty="0"/>
              <a:t>billion over </a:t>
            </a:r>
            <a:r>
              <a:rPr lang="en-US" u="sng" dirty="0"/>
              <a:t>10</a:t>
            </a:r>
            <a:r>
              <a:rPr lang="en-US" dirty="0"/>
              <a:t> years and include a government insurance plan, also known as the public option, to compete with the corporate insurance sector as a main component to lowering costs and improving quality of health care. It would also make it </a:t>
            </a:r>
            <a:r>
              <a:rPr lang="en-US" u="sng" dirty="0"/>
              <a:t>illegal</a:t>
            </a:r>
            <a:r>
              <a:rPr lang="en-US" dirty="0"/>
              <a:t> for insurers to drop sick people or deny them coverage for pre-existing conditions, and require every American to carry health coverage. The plan also includes medical spending cuts and taxes on insurance companies that offer expensive plans. </a:t>
            </a:r>
            <a:endParaRPr lang="en-US" b="1" dirty="0"/>
          </a:p>
          <a:p>
            <a:pPr marL="0" indent="0">
              <a:buNone/>
            </a:pPr>
            <a:endParaRPr lang="en-US" dirty="0"/>
          </a:p>
        </p:txBody>
      </p:sp>
    </p:spTree>
    <p:extLst>
      <p:ext uri="{BB962C8B-B14F-4D97-AF65-F5344CB8AC3E}">
        <p14:creationId xmlns:p14="http://schemas.microsoft.com/office/powerpoint/2010/main" val="3559662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Obama signed the bill into law on March 23, 2010</a:t>
            </a:r>
          </a:p>
          <a:p>
            <a:r>
              <a:rPr lang="en-US" dirty="0"/>
              <a:t>The law faced several legal </a:t>
            </a:r>
            <a:r>
              <a:rPr lang="en-US" u="sng" dirty="0"/>
              <a:t>challenges</a:t>
            </a:r>
            <a:r>
              <a:rPr lang="en-US" dirty="0"/>
              <a:t>, primarily based on the argument that an individual mandate requiring Americans to buy health insurance was </a:t>
            </a:r>
            <a:r>
              <a:rPr lang="en-US" u="sng" dirty="0"/>
              <a:t>unconstitutional</a:t>
            </a:r>
            <a:r>
              <a:rPr lang="en-US" dirty="0"/>
              <a:t>. On June 28, 2012, the Supreme Court ruled by a 5–4 vote in </a:t>
            </a:r>
            <a:r>
              <a:rPr lang="en-US" i="1" dirty="0"/>
              <a:t>National Federation of Independent Business v. </a:t>
            </a:r>
            <a:r>
              <a:rPr lang="en-US" i="1" dirty="0" err="1"/>
              <a:t>Sebelius</a:t>
            </a:r>
            <a:r>
              <a:rPr lang="en-US" dirty="0"/>
              <a:t> that the Commerce Clause does not allow the government to require people to buy health insurance, but the mandate was </a:t>
            </a:r>
            <a:r>
              <a:rPr lang="en-US" u="sng" dirty="0"/>
              <a:t>constitutional</a:t>
            </a:r>
            <a:r>
              <a:rPr lang="en-US" dirty="0"/>
              <a:t> under the US Congress's </a:t>
            </a:r>
            <a:r>
              <a:rPr lang="en-US" u="sng" dirty="0"/>
              <a:t>taxing</a:t>
            </a:r>
            <a:r>
              <a:rPr lang="en-US" dirty="0"/>
              <a:t> authority.</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886200"/>
            <a:ext cx="3533775" cy="258286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768" y="3886200"/>
            <a:ext cx="4552432" cy="2773136"/>
          </a:xfrm>
          <a:prstGeom prst="rect">
            <a:avLst/>
          </a:prstGeom>
        </p:spPr>
      </p:pic>
    </p:spTree>
    <p:extLst>
      <p:ext uri="{BB962C8B-B14F-4D97-AF65-F5344CB8AC3E}">
        <p14:creationId xmlns:p14="http://schemas.microsoft.com/office/powerpoint/2010/main" val="3559662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The rollout of the Healthcare Marketplace has been an issue has the federal </a:t>
            </a:r>
            <a:r>
              <a:rPr lang="en-US" u="sng" dirty="0"/>
              <a:t>website</a:t>
            </a:r>
            <a:r>
              <a:rPr lang="en-US" dirty="0"/>
              <a:t> was not ready for the heavy traffic it began receiving in October of 2013.  This has given opponents of the bill more fuel for their </a:t>
            </a:r>
            <a:r>
              <a:rPr lang="en-US" u="sng" dirty="0"/>
              <a:t>disagreement</a:t>
            </a:r>
            <a:r>
              <a:rPr lang="en-US" dirty="0"/>
              <a:t> with the bill.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6" y="1828800"/>
            <a:ext cx="5715000" cy="3810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5286" y="4038600"/>
            <a:ext cx="4381500" cy="2628900"/>
          </a:xfrm>
          <a:prstGeom prst="rect">
            <a:avLst/>
          </a:prstGeom>
        </p:spPr>
      </p:pic>
    </p:spTree>
    <p:extLst>
      <p:ext uri="{BB962C8B-B14F-4D97-AF65-F5344CB8AC3E}">
        <p14:creationId xmlns:p14="http://schemas.microsoft.com/office/powerpoint/2010/main" val="3559662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5837325"/>
          </a:xfrm>
        </p:spPr>
        <p:txBody>
          <a:bodyPr/>
          <a:lstStyle/>
          <a:p>
            <a:pPr marL="0" indent="0">
              <a:buNone/>
            </a:pPr>
            <a:r>
              <a:rPr lang="en-US" b="1" dirty="0"/>
              <a:t>United States Federal Government Shutdown of 2013</a:t>
            </a:r>
            <a:r>
              <a:rPr lang="en-US" dirty="0"/>
              <a:t> - From October 1 through 16, 2013, the United States federal government entered a </a:t>
            </a:r>
            <a:r>
              <a:rPr lang="en-US" u="sng" dirty="0"/>
              <a:t>shutdown</a:t>
            </a:r>
            <a:r>
              <a:rPr lang="en-US" dirty="0"/>
              <a:t> and curtailed most routine operations after Congress failed to enact legislation appropriating funds for fiscal year 2014, or a continuing resolution for the interim authorization of appropriations for fiscal year 2014. Regular government operations resumed October 17 after an interim appropriations bill was signed into law.</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3134745"/>
            <a:ext cx="6319157" cy="3554526"/>
          </a:xfrm>
          <a:prstGeom prst="rect">
            <a:avLst/>
          </a:prstGeom>
        </p:spPr>
      </p:pic>
    </p:spTree>
    <p:extLst>
      <p:ext uri="{BB962C8B-B14F-4D97-AF65-F5344CB8AC3E}">
        <p14:creationId xmlns:p14="http://schemas.microsoft.com/office/powerpoint/2010/main" val="3559662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5837325"/>
          </a:xfrm>
        </p:spPr>
        <p:txBody>
          <a:bodyPr/>
          <a:lstStyle/>
          <a:p>
            <a:r>
              <a:rPr lang="en-US" sz="2200" dirty="0"/>
              <a:t>A "funding gap" was created when the two chambers of Congress </a:t>
            </a:r>
            <a:r>
              <a:rPr lang="en-US" sz="2200" u="sng" dirty="0"/>
              <a:t>failed</a:t>
            </a:r>
            <a:r>
              <a:rPr lang="en-US" sz="2200" dirty="0"/>
              <a:t> to agree to an appropriations continuing resolution. The Republican-led House of Representatives, in part pressured by conservative senators such as Ted Cruz and conservative groups such as Heritage Action, offered several continuing resolutions with language delaying or defunding the Patient Protection and Affordable Care Act (commonly known as "</a:t>
            </a:r>
            <a:r>
              <a:rPr lang="en-US" sz="2200" u="sng" dirty="0" err="1"/>
              <a:t>Obamacare</a:t>
            </a:r>
            <a:r>
              <a:rPr lang="en-US" sz="2200" dirty="0"/>
              <a:t>"). The Democratic-led Senate passed several amended continuing resolutions for maintaining funding at then-current sequestration levels with no additional conditions. Political fights over this and other issues between the House on one side and President Barack Obama and the Senate on the other led to a budget impasse which threatened massive </a:t>
            </a:r>
            <a:r>
              <a:rPr lang="en-US" sz="2200" u="sng" dirty="0"/>
              <a:t>disruption</a:t>
            </a:r>
            <a:r>
              <a:rPr lang="en-US" sz="2200" dirty="0"/>
              <a:t>.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4313166"/>
            <a:ext cx="4533900" cy="2544834"/>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4685470"/>
            <a:ext cx="2543175" cy="1800225"/>
          </a:xfrm>
          <a:prstGeom prst="rect">
            <a:avLst/>
          </a:prstGeom>
        </p:spPr>
      </p:pic>
    </p:spTree>
    <p:extLst>
      <p:ext uri="{BB962C8B-B14F-4D97-AF65-F5344CB8AC3E}">
        <p14:creationId xmlns:p14="http://schemas.microsoft.com/office/powerpoint/2010/main" val="3559662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dirty="0"/>
              <a:t>Late in the evening of October 16, 2013, Congress passed the Continuing Appropriations Act, 2014, and the President signed it shortly after midnight on October 17, </a:t>
            </a:r>
            <a:r>
              <a:rPr lang="en-US" u="sng" dirty="0"/>
              <a:t>ending</a:t>
            </a:r>
            <a:r>
              <a:rPr lang="en-US" dirty="0"/>
              <a:t> the government shutdown and suspending the </a:t>
            </a:r>
            <a:r>
              <a:rPr lang="en-US" u="sng" dirty="0"/>
              <a:t>debt</a:t>
            </a:r>
            <a:r>
              <a:rPr lang="en-US" dirty="0"/>
              <a:t> limit until February 7, 2014.</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3581400"/>
            <a:ext cx="5106563" cy="287085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171" y="2612571"/>
            <a:ext cx="3761029" cy="2286000"/>
          </a:xfrm>
          <a:prstGeom prst="rect">
            <a:avLst/>
          </a:prstGeom>
        </p:spPr>
      </p:pic>
    </p:spTree>
    <p:extLst>
      <p:ext uri="{BB962C8B-B14F-4D97-AF65-F5344CB8AC3E}">
        <p14:creationId xmlns:p14="http://schemas.microsoft.com/office/powerpoint/2010/main" val="108227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pPr marL="0" indent="0">
              <a:buNone/>
            </a:pPr>
            <a:r>
              <a:rPr lang="en-US" b="1" dirty="0"/>
              <a:t>Issues in the N.S.A.</a:t>
            </a:r>
            <a:r>
              <a:rPr lang="en-US" dirty="0"/>
              <a:t> - The National Security Agency (NSA), formed in</a:t>
            </a:r>
            <a:r>
              <a:rPr lang="en-US" u="sng" dirty="0"/>
              <a:t>1952</a:t>
            </a:r>
            <a:r>
              <a:rPr lang="en-US" dirty="0"/>
              <a:t>, is the main producer and manager of signals intelligence for the United States. Estimated to be one of the largest of U.S. intelligence organizations in terms of personnel and budget, the NSA operates under the </a:t>
            </a:r>
            <a:r>
              <a:rPr lang="en-US" u="sng" dirty="0"/>
              <a:t>jurisdiction</a:t>
            </a:r>
            <a:r>
              <a:rPr lang="en-US" dirty="0"/>
              <a:t> of the Department of Defense and reports to the Director of National Intelligence.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048000"/>
            <a:ext cx="4493443" cy="33528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799" y="2667000"/>
            <a:ext cx="4135477" cy="2743200"/>
          </a:xfrm>
          <a:prstGeom prst="rect">
            <a:avLst/>
          </a:prstGeom>
        </p:spPr>
      </p:pic>
    </p:spTree>
    <p:extLst>
      <p:ext uri="{BB962C8B-B14F-4D97-AF65-F5344CB8AC3E}">
        <p14:creationId xmlns:p14="http://schemas.microsoft.com/office/powerpoint/2010/main" val="108227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The massive extent of the NSA's </a:t>
            </a:r>
            <a:r>
              <a:rPr lang="en-US" u="sng" dirty="0"/>
              <a:t>spying</a:t>
            </a:r>
            <a:r>
              <a:rPr lang="en-US" dirty="0"/>
              <a:t>, both foreign and domestic, was </a:t>
            </a:r>
            <a:r>
              <a:rPr lang="en-US" u="sng" dirty="0"/>
              <a:t>revealed</a:t>
            </a:r>
            <a:r>
              <a:rPr lang="en-US" dirty="0"/>
              <a:t> to the public in a series of detailed disclosures of internal NSA documents beginning in June 2013. Most of these were leaked by an ex-contractor, Edward </a:t>
            </a:r>
            <a:r>
              <a:rPr lang="en-US" u="sng" dirty="0"/>
              <a:t>Snowden</a:t>
            </a:r>
            <a:r>
              <a:rPr lang="en-US" dirty="0"/>
              <a:t>.</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667000"/>
            <a:ext cx="6096000" cy="3429000"/>
          </a:xfrm>
          <a:prstGeom prst="rect">
            <a:avLst/>
          </a:prstGeom>
        </p:spPr>
      </p:pic>
    </p:spTree>
    <p:extLst>
      <p:ext uri="{BB962C8B-B14F-4D97-AF65-F5344CB8AC3E}">
        <p14:creationId xmlns:p14="http://schemas.microsoft.com/office/powerpoint/2010/main" val="108227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It was revealed that the NSA intercepts </a:t>
            </a:r>
            <a:r>
              <a:rPr lang="en-US" u="sng" dirty="0"/>
              <a:t>telephone</a:t>
            </a:r>
            <a:r>
              <a:rPr lang="en-US" dirty="0"/>
              <a:t> and </a:t>
            </a:r>
            <a:r>
              <a:rPr lang="en-US" u="sng" dirty="0"/>
              <a:t>internet</a:t>
            </a:r>
            <a:r>
              <a:rPr lang="en-US" dirty="0"/>
              <a:t> communications of over a billion people worldwide, seeking information on terrorism as well as foreign politics, economics</a:t>
            </a:r>
            <a:r>
              <a:rPr lang="en-US" baseline="30000" dirty="0"/>
              <a:t> </a:t>
            </a:r>
            <a:r>
              <a:rPr lang="en-US" dirty="0"/>
              <a:t>and "commercial secrets".</a:t>
            </a:r>
            <a:r>
              <a:rPr lang="en-US" baseline="30000" dirty="0"/>
              <a:t> </a:t>
            </a:r>
            <a:r>
              <a:rPr lang="en-US" dirty="0"/>
              <a:t> The NSA has also spied extensively on the </a:t>
            </a:r>
            <a:r>
              <a:rPr lang="en-US" u="sng" dirty="0"/>
              <a:t>European Union</a:t>
            </a:r>
            <a:r>
              <a:rPr lang="en-US" dirty="0"/>
              <a:t>, the </a:t>
            </a:r>
            <a:r>
              <a:rPr lang="en-US" u="sng" dirty="0"/>
              <a:t>United Nations</a:t>
            </a:r>
            <a:r>
              <a:rPr lang="en-US" dirty="0"/>
              <a:t> and numerous governments including allies and trading partners in Europe, South America and Asia. This has recently put a strain on our </a:t>
            </a:r>
            <a:r>
              <a:rPr lang="en-US" u="sng" dirty="0"/>
              <a:t>relationship</a:t>
            </a:r>
            <a:r>
              <a:rPr lang="en-US" dirty="0"/>
              <a:t> with our allies.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581400"/>
            <a:ext cx="4691743" cy="263825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114" y="3387412"/>
            <a:ext cx="4020334" cy="2251387"/>
          </a:xfrm>
          <a:prstGeom prst="rect">
            <a:avLst/>
          </a:prstGeom>
        </p:spPr>
      </p:pic>
      <p:sp>
        <p:nvSpPr>
          <p:cNvPr id="5" name="TextBox 4"/>
          <p:cNvSpPr txBox="1"/>
          <p:nvPr/>
        </p:nvSpPr>
        <p:spPr>
          <a:xfrm>
            <a:off x="5791200" y="5791200"/>
            <a:ext cx="1752600" cy="369332"/>
          </a:xfrm>
          <a:prstGeom prst="rect">
            <a:avLst/>
          </a:prstGeom>
          <a:noFill/>
        </p:spPr>
        <p:txBody>
          <a:bodyPr wrap="square" rtlCol="0">
            <a:spAutoFit/>
          </a:bodyPr>
          <a:lstStyle/>
          <a:p>
            <a:r>
              <a:rPr lang="en-US" dirty="0" smtClean="0"/>
              <a:t>United Nations </a:t>
            </a:r>
            <a:endParaRPr lang="en-US" dirty="0"/>
          </a:p>
        </p:txBody>
      </p:sp>
      <p:sp>
        <p:nvSpPr>
          <p:cNvPr id="6" name="TextBox 5"/>
          <p:cNvSpPr txBox="1"/>
          <p:nvPr/>
        </p:nvSpPr>
        <p:spPr>
          <a:xfrm>
            <a:off x="1600200" y="6312932"/>
            <a:ext cx="2590800" cy="369332"/>
          </a:xfrm>
          <a:prstGeom prst="rect">
            <a:avLst/>
          </a:prstGeom>
          <a:noFill/>
        </p:spPr>
        <p:txBody>
          <a:bodyPr wrap="square" rtlCol="0">
            <a:spAutoFit/>
          </a:bodyPr>
          <a:lstStyle/>
          <a:p>
            <a:r>
              <a:rPr lang="en-US" dirty="0" smtClean="0"/>
              <a:t>European Union</a:t>
            </a:r>
            <a:endParaRPr lang="en-US" dirty="0"/>
          </a:p>
        </p:txBody>
      </p:sp>
    </p:spTree>
    <p:extLst>
      <p:ext uri="{BB962C8B-B14F-4D97-AF65-F5344CB8AC3E}">
        <p14:creationId xmlns:p14="http://schemas.microsoft.com/office/powerpoint/2010/main" val="1190818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The NSA reportedly has </a:t>
            </a:r>
            <a:r>
              <a:rPr lang="en-US" u="sng" dirty="0"/>
              <a:t>access</a:t>
            </a:r>
            <a:r>
              <a:rPr lang="en-US" dirty="0"/>
              <a:t> to all communications made via Google, Microsoft, Facebook, Yahoo, YouTube, AOL, Skype, Apple and </a:t>
            </a:r>
            <a:r>
              <a:rPr lang="en-US" dirty="0" err="1"/>
              <a:t>Paltalk</a:t>
            </a:r>
            <a:r>
              <a:rPr lang="en-US" dirty="0"/>
              <a:t>, and collects hundreds of millions of contact </a:t>
            </a:r>
            <a:r>
              <a:rPr lang="en-US" u="sng" dirty="0"/>
              <a:t>lists</a:t>
            </a:r>
            <a:r>
              <a:rPr lang="en-US" dirty="0"/>
              <a:t> from personal email and instant messaging accounts each year.</a:t>
            </a:r>
            <a:r>
              <a:rPr lang="en-US" baseline="30000" dirty="0"/>
              <a:t> </a:t>
            </a:r>
            <a:r>
              <a:rPr lang="en-US" dirty="0"/>
              <a:t> It has also managed to weaken much of the </a:t>
            </a:r>
            <a:r>
              <a:rPr lang="en-US" u="sng" dirty="0"/>
              <a:t>encryption</a:t>
            </a:r>
            <a:r>
              <a:rPr lang="en-US" dirty="0"/>
              <a:t> used on the Internet (by collaborating with, coercing or otherwise infiltrating numerous technology companies), so that the majority of Internet privacy is now vulnerable to the NSA and other attackers. </a:t>
            </a:r>
          </a:p>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60476" t="9721"/>
          <a:stretch/>
        </p:blipFill>
        <p:spPr>
          <a:xfrm>
            <a:off x="4955720" y="3352799"/>
            <a:ext cx="2588079" cy="333020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3657600"/>
            <a:ext cx="3048000" cy="3048000"/>
          </a:xfrm>
          <a:prstGeom prst="rect">
            <a:avLst/>
          </a:prstGeom>
        </p:spPr>
      </p:pic>
    </p:spTree>
    <p:extLst>
      <p:ext uri="{BB962C8B-B14F-4D97-AF65-F5344CB8AC3E}">
        <p14:creationId xmlns:p14="http://schemas.microsoft.com/office/powerpoint/2010/main" val="1190818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63000" cy="5684925"/>
          </a:xfrm>
        </p:spPr>
        <p:txBody>
          <a:bodyPr/>
          <a:lstStyle/>
          <a:p>
            <a:r>
              <a:rPr lang="en-US" dirty="0"/>
              <a:t>Domestically, the NSA collects metadata of the phone calls of over 120 million US Verizon subscribers as well as internet communications, relying on a secret interpretation of the USA </a:t>
            </a:r>
            <a:r>
              <a:rPr lang="en-US" u="sng" dirty="0"/>
              <a:t>PATRIOT</a:t>
            </a:r>
            <a:r>
              <a:rPr lang="en-US" dirty="0"/>
              <a:t> ACT whereby the entirety of US communications may be considered "</a:t>
            </a:r>
            <a:r>
              <a:rPr lang="en-US" u="sng" dirty="0"/>
              <a:t>relevant</a:t>
            </a:r>
            <a:r>
              <a:rPr lang="en-US" dirty="0"/>
              <a:t>" to a terrorism investigation if it is expected that even a tiny minority may relate to terrorism.  </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667000"/>
            <a:ext cx="5524500" cy="31051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6900" y="4495800"/>
            <a:ext cx="3467100" cy="1905000"/>
          </a:xfrm>
          <a:prstGeom prst="rect">
            <a:avLst/>
          </a:prstGeom>
        </p:spPr>
      </p:pic>
    </p:spTree>
    <p:extLst>
      <p:ext uri="{BB962C8B-B14F-4D97-AF65-F5344CB8AC3E}">
        <p14:creationId xmlns:p14="http://schemas.microsoft.com/office/powerpoint/2010/main" val="2552085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153400" cy="5837325"/>
          </a:xfrm>
        </p:spPr>
        <p:txBody>
          <a:bodyPr/>
          <a:lstStyle/>
          <a:p>
            <a:r>
              <a:rPr lang="en-US" dirty="0"/>
              <a:t>Oklahoma Marathon Bombing </a:t>
            </a:r>
            <a:r>
              <a:rPr lang="en-US" dirty="0" smtClean="0"/>
              <a:t>– </a:t>
            </a:r>
            <a:r>
              <a:rPr lang="en-US" dirty="0"/>
              <a:t>During the Boston Marathon on April 15, 2013, two pressure cooker bombs exploded at2:49 pm </a:t>
            </a:r>
            <a:r>
              <a:rPr lang="en-US" dirty="0" smtClean="0"/>
              <a:t>killing </a:t>
            </a:r>
            <a:r>
              <a:rPr lang="en-US" dirty="0"/>
              <a:t>3 people and injuring an estimated 264 </a:t>
            </a:r>
            <a:r>
              <a:rPr lang="en-US" dirty="0" smtClean="0"/>
              <a:t>others. </a:t>
            </a:r>
            <a:r>
              <a:rPr lang="en-US" dirty="0"/>
              <a:t>According to FBI interrogators, </a:t>
            </a:r>
            <a:r>
              <a:rPr lang="en-US" dirty="0" err="1"/>
              <a:t>Dzhokhar</a:t>
            </a:r>
            <a:r>
              <a:rPr lang="en-US" dirty="0"/>
              <a:t> and his brother were motivated by extremist Islamic beliefs</a:t>
            </a:r>
            <a:r>
              <a:rPr lang="en-US" dirty="0" smtClean="0"/>
              <a:t> and where from Chechnya. </a:t>
            </a:r>
            <a:endParaRPr lang="en-US" dirty="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2207986"/>
            <a:ext cx="2819400" cy="18796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1871" y="4114800"/>
            <a:ext cx="4381500" cy="26289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7826" b="28712"/>
          <a:stretch/>
        </p:blipFill>
        <p:spPr>
          <a:xfrm>
            <a:off x="718456" y="2362200"/>
            <a:ext cx="4675011" cy="2033814"/>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4474029"/>
            <a:ext cx="2286000" cy="2286000"/>
          </a:xfrm>
          <a:prstGeom prst="rect">
            <a:avLst/>
          </a:prstGeom>
        </p:spPr>
      </p:pic>
    </p:spTree>
    <p:extLst>
      <p:ext uri="{BB962C8B-B14F-4D97-AF65-F5344CB8AC3E}">
        <p14:creationId xmlns:p14="http://schemas.microsoft.com/office/powerpoint/2010/main" val="23139780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emplate>
  <TotalTime>255</TotalTime>
  <Words>858</Words>
  <Application>Microsoft Office PowerPoint</Application>
  <PresentationFormat>On-screen Show (4:3)</PresentationFormat>
  <Paragraphs>35</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Sketchbook</vt:lpstr>
      <vt:lpstr>Warm Up</vt:lpstr>
      <vt:lpstr>Barack Obama Continued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Up</dc:title>
  <dc:creator>Leslee Barnes</dc:creator>
  <cp:lastModifiedBy>Leslee Barnes</cp:lastModifiedBy>
  <cp:revision>34</cp:revision>
  <dcterms:created xsi:type="dcterms:W3CDTF">2013-11-30T03:18:05Z</dcterms:created>
  <dcterms:modified xsi:type="dcterms:W3CDTF">2013-12-10T04:58:35Z</dcterms:modified>
</cp:coreProperties>
</file>