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80" r:id="rId2"/>
    <p:sldId id="278" r:id="rId3"/>
    <p:sldId id="263" r:id="rId4"/>
    <p:sldId id="264" r:id="rId5"/>
    <p:sldId id="265" r:id="rId6"/>
    <p:sldId id="286" r:id="rId7"/>
    <p:sldId id="281" r:id="rId8"/>
    <p:sldId id="266" r:id="rId9"/>
    <p:sldId id="267" r:id="rId10"/>
    <p:sldId id="282" r:id="rId11"/>
    <p:sldId id="283" r:id="rId12"/>
    <p:sldId id="268" r:id="rId13"/>
    <p:sldId id="284" r:id="rId14"/>
    <p:sldId id="275" r:id="rId15"/>
    <p:sldId id="269" r:id="rId16"/>
    <p:sldId id="270" r:id="rId17"/>
    <p:sldId id="271" r:id="rId18"/>
    <p:sldId id="279" r:id="rId19"/>
    <p:sldId id="256" r:id="rId20"/>
    <p:sldId id="257" r:id="rId21"/>
    <p:sldId id="262" r:id="rId22"/>
    <p:sldId id="258" r:id="rId23"/>
    <p:sldId id="259" r:id="rId24"/>
    <p:sldId id="276" r:id="rId25"/>
    <p:sldId id="260" r:id="rId26"/>
    <p:sldId id="277" r:id="rId27"/>
    <p:sldId id="272" r:id="rId28"/>
    <p:sldId id="273" r:id="rId29"/>
    <p:sldId id="274" r:id="rId30"/>
    <p:sldId id="285" r:id="rId31"/>
  </p:sldIdLst>
  <p:sldSz cx="9144000" cy="6858000" type="screen4x3"/>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67"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492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5258615" y="0"/>
            <a:ext cx="4022937" cy="349250"/>
          </a:xfrm>
          <a:prstGeom prst="rect">
            <a:avLst/>
          </a:prstGeom>
        </p:spPr>
        <p:txBody>
          <a:bodyPr vert="horz" lIns="92958" tIns="46479" rIns="92958" bIns="46479" rtlCol="0"/>
          <a:lstStyle>
            <a:lvl1pPr algn="r">
              <a:defRPr sz="1200"/>
            </a:lvl1pPr>
          </a:lstStyle>
          <a:p>
            <a:fld id="{DE5EF8FB-3FDF-45F7-B6A3-BE1F76F5CBDB}" type="datetimeFigureOut">
              <a:rPr lang="en-US" smtClean="0"/>
              <a:t>3/6/2013</a:t>
            </a:fld>
            <a:endParaRPr lang="en-US"/>
          </a:p>
        </p:txBody>
      </p:sp>
      <p:sp>
        <p:nvSpPr>
          <p:cNvPr id="4" name="Footer Placeholder 3"/>
          <p:cNvSpPr>
            <a:spLocks noGrp="1"/>
          </p:cNvSpPr>
          <p:nvPr>
            <p:ph type="ftr" sz="quarter" idx="2"/>
          </p:nvPr>
        </p:nvSpPr>
        <p:spPr>
          <a:xfrm>
            <a:off x="0" y="6634538"/>
            <a:ext cx="4022937" cy="34925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5258615" y="6634538"/>
            <a:ext cx="4022937" cy="349250"/>
          </a:xfrm>
          <a:prstGeom prst="rect">
            <a:avLst/>
          </a:prstGeom>
        </p:spPr>
        <p:txBody>
          <a:bodyPr vert="horz" lIns="92958" tIns="46479" rIns="92958" bIns="46479" rtlCol="0" anchor="b"/>
          <a:lstStyle>
            <a:lvl1pPr algn="r">
              <a:defRPr sz="1200"/>
            </a:lvl1pPr>
          </a:lstStyle>
          <a:p>
            <a:fld id="{1AA5B1A6-BEB4-4505-9942-0C853AD8155E}" type="slidenum">
              <a:rPr lang="en-US" smtClean="0"/>
              <a:t>‹#›</a:t>
            </a:fld>
            <a:endParaRPr lang="en-US"/>
          </a:p>
        </p:txBody>
      </p:sp>
    </p:spTree>
    <p:extLst>
      <p:ext uri="{BB962C8B-B14F-4D97-AF65-F5344CB8AC3E}">
        <p14:creationId xmlns:p14="http://schemas.microsoft.com/office/powerpoint/2010/main" val="663644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492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5258615" y="0"/>
            <a:ext cx="4022937" cy="349250"/>
          </a:xfrm>
          <a:prstGeom prst="rect">
            <a:avLst/>
          </a:prstGeom>
        </p:spPr>
        <p:txBody>
          <a:bodyPr vert="horz" lIns="92958" tIns="46479" rIns="92958" bIns="46479" rtlCol="0"/>
          <a:lstStyle>
            <a:lvl1pPr algn="r">
              <a:defRPr sz="1200"/>
            </a:lvl1pPr>
          </a:lstStyle>
          <a:p>
            <a:fld id="{35BEE41B-E176-4EF6-BDBD-5E433E1FB7AE}" type="datetimeFigureOut">
              <a:rPr lang="en-US" smtClean="0"/>
              <a:pPr/>
              <a:t>3/6/2013</a:t>
            </a:fld>
            <a:endParaRPr lang="en-US"/>
          </a:p>
        </p:txBody>
      </p:sp>
      <p:sp>
        <p:nvSpPr>
          <p:cNvPr id="4" name="Slide Image Placeholder 3"/>
          <p:cNvSpPr>
            <a:spLocks noGrp="1" noRot="1" noChangeAspect="1"/>
          </p:cNvSpPr>
          <p:nvPr>
            <p:ph type="sldImg" idx="2"/>
          </p:nvPr>
        </p:nvSpPr>
        <p:spPr>
          <a:xfrm>
            <a:off x="2895600" y="523875"/>
            <a:ext cx="3492500" cy="261937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928370" y="3317875"/>
            <a:ext cx="7426960" cy="3143250"/>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34538"/>
            <a:ext cx="4022937" cy="34925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5258615" y="6634538"/>
            <a:ext cx="4022937" cy="349250"/>
          </a:xfrm>
          <a:prstGeom prst="rect">
            <a:avLst/>
          </a:prstGeom>
        </p:spPr>
        <p:txBody>
          <a:bodyPr vert="horz" lIns="92958" tIns="46479" rIns="92958" bIns="46479" rtlCol="0" anchor="b"/>
          <a:lstStyle>
            <a:lvl1pPr algn="r">
              <a:defRPr sz="1200"/>
            </a:lvl1pPr>
          </a:lstStyle>
          <a:p>
            <a:fld id="{B2C4423C-431D-496C-92C8-FFF4B6923FEF}" type="slidenum">
              <a:rPr lang="en-US" smtClean="0"/>
              <a:pPr/>
              <a:t>‹#›</a:t>
            </a:fld>
            <a:endParaRPr lang="en-US"/>
          </a:p>
        </p:txBody>
      </p:sp>
    </p:spTree>
    <p:extLst>
      <p:ext uri="{BB962C8B-B14F-4D97-AF65-F5344CB8AC3E}">
        <p14:creationId xmlns:p14="http://schemas.microsoft.com/office/powerpoint/2010/main" val="104784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4423C-431D-496C-92C8-FFF4B6923FEF}" type="slidenum">
              <a:rPr lang="en-US" smtClean="0"/>
              <a:pPr/>
              <a:t>14</a:t>
            </a:fld>
            <a:endParaRPr lang="en-US"/>
          </a:p>
        </p:txBody>
      </p:sp>
    </p:spTree>
    <p:extLst>
      <p:ext uri="{BB962C8B-B14F-4D97-AF65-F5344CB8AC3E}">
        <p14:creationId xmlns:p14="http://schemas.microsoft.com/office/powerpoint/2010/main" val="307485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5C254E-F6C9-4418-AB77-D3FC533B3EF6}" type="datetimeFigureOut">
              <a:rPr lang="en-US" smtClean="0"/>
              <a:pPr/>
              <a:t>3/6/2013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C254E-F6C9-4418-AB77-D3FC533B3EF6}" type="datetimeFigureOut">
              <a:rPr lang="en-US" smtClean="0"/>
              <a:pPr/>
              <a:t>3/6/2013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C254E-F6C9-4418-AB77-D3FC533B3EF6}" type="datetimeFigureOut">
              <a:rPr lang="en-US" smtClean="0"/>
              <a:pPr/>
              <a:t>3/6/2013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C254E-F6C9-4418-AB77-D3FC533B3EF6}" type="datetimeFigureOut">
              <a:rPr lang="en-US" smtClean="0"/>
              <a:pPr/>
              <a:t>3/6/2013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5C254E-F6C9-4418-AB77-D3FC533B3EF6}" type="datetimeFigureOut">
              <a:rPr lang="en-US" smtClean="0"/>
              <a:pPr/>
              <a:t>3/6/2013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5C254E-F6C9-4418-AB77-D3FC533B3EF6}" type="datetimeFigureOut">
              <a:rPr lang="en-US" smtClean="0"/>
              <a:pPr/>
              <a:t>3/6/2013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5C254E-F6C9-4418-AB77-D3FC533B3EF6}" type="datetimeFigureOut">
              <a:rPr lang="en-US" smtClean="0"/>
              <a:pPr/>
              <a:t>3/6/2013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5C254E-F6C9-4418-AB77-D3FC533B3EF6}" type="datetimeFigureOut">
              <a:rPr lang="en-US" smtClean="0"/>
              <a:pPr/>
              <a:t>3/6/2013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C254E-F6C9-4418-AB77-D3FC533B3EF6}" type="datetimeFigureOut">
              <a:rPr lang="en-US" smtClean="0"/>
              <a:pPr/>
              <a:t>3/6/2013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C254E-F6C9-4418-AB77-D3FC533B3EF6}" type="datetimeFigureOut">
              <a:rPr lang="en-US" smtClean="0"/>
              <a:pPr/>
              <a:t>3/6/2013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C254E-F6C9-4418-AB77-D3FC533B3EF6}" type="datetimeFigureOut">
              <a:rPr lang="en-US" smtClean="0"/>
              <a:pPr/>
              <a:t>3/6/2013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98220-D670-4143-A59E-448F0A19681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C254E-F6C9-4418-AB77-D3FC533B3EF6}" type="datetimeFigureOut">
              <a:rPr lang="en-US" smtClean="0"/>
              <a:pPr/>
              <a:t>3/6/2013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98220-D670-4143-A59E-448F0A19681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ensho.org/assets/sharedpages/primarysource/primarysource.asp?id=117&amp;display_format=4&amp;section=causes&amp;text=1&amp;mediaType=video"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densho.org/assets/sharedpages/primarysource/primarysource.asp?id=127&amp;display_format=4&amp;section=causes&amp;text=1&amp;mediaType=video" TargetMode="External"/><Relationship Id="rId2" Type="http://schemas.openxmlformats.org/officeDocument/2006/relationships/hyperlink" Target="http://www.densho.org/assets/sharedpages/primarysource/primarysource.asp?id=125&amp;display_format=4&amp;section=causes&amp;text=1&amp;mediaType=vide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www.densho.org/sitesofshame/map.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fdrlibrary.marist.edu/images/photodb/23-0308a.gi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ile:///E:\lessons\video\newsreel.mov" TargetMode="External"/><Relationship Id="rId2" Type="http://schemas.openxmlformats.org/officeDocument/2006/relationships/hyperlink" Target="http://www.densho.org/assets/sharedpages/primarysource/primarysource.asp?id=115&amp;display_format=4&amp;section=causes&amp;text=1&amp;mediaType=video"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americastory.gov/assets/aa/lange/aa_lange_relocation_2_e.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youtube.com/watch?v=6Mc0UWpRRF4"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densho.org/assets/sharedpages/primarysource/primarysource.asp?id=123&amp;display_format=4&amp;section=causes&amp;text=1&amp;mediaType=video"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38400" cy="762000"/>
          </a:xfrm>
        </p:spPr>
        <p:txBody>
          <a:bodyPr/>
          <a:lstStyle/>
          <a:p>
            <a:r>
              <a:rPr lang="en-US" u="sng" dirty="0" smtClean="0"/>
              <a:t>Opener:</a:t>
            </a:r>
            <a:endParaRPr lang="en-US" u="sng" dirty="0"/>
          </a:p>
        </p:txBody>
      </p:sp>
      <p:sp>
        <p:nvSpPr>
          <p:cNvPr id="3" name="Content Placeholder 2"/>
          <p:cNvSpPr>
            <a:spLocks noGrp="1"/>
          </p:cNvSpPr>
          <p:nvPr>
            <p:ph idx="1"/>
          </p:nvPr>
        </p:nvSpPr>
        <p:spPr>
          <a:xfrm>
            <a:off x="0" y="685800"/>
            <a:ext cx="8939092" cy="4525963"/>
          </a:xfrm>
        </p:spPr>
        <p:txBody>
          <a:bodyPr/>
          <a:lstStyle/>
          <a:p>
            <a:pPr marL="514350" indent="-514350">
              <a:buFont typeface="+mj-lt"/>
              <a:buAutoNum type="arabicPeriod"/>
            </a:pPr>
            <a:r>
              <a:rPr lang="en-US" dirty="0" smtClean="0"/>
              <a:t>Imagine- how would you feel if you encountered a Japanese American walking past you on the sidewalk the day after Pearl Harbor?</a:t>
            </a:r>
          </a:p>
          <a:p>
            <a:pPr marL="514350" indent="-514350">
              <a:buFont typeface="+mj-lt"/>
              <a:buAutoNum type="arabicPeriod"/>
            </a:pPr>
            <a:r>
              <a:rPr lang="en-US" dirty="0" smtClean="0"/>
              <a:t>Imagine- how would you feel if you were a Japanese American the day after Pearl Harbor?</a:t>
            </a:r>
          </a:p>
          <a:p>
            <a:pPr marL="514350" indent="-514350">
              <a:buFont typeface="+mj-lt"/>
              <a:buAutoNum type="arabicPeriod"/>
            </a:pPr>
            <a:r>
              <a:rPr lang="en-US" dirty="0" smtClean="0"/>
              <a:t>How would the fears be similar or different from #1 and 2?</a:t>
            </a:r>
            <a:endParaRPr lang="en-US" dirty="0"/>
          </a:p>
        </p:txBody>
      </p:sp>
      <p:pic>
        <p:nvPicPr>
          <p:cNvPr id="4" name="Picture 3"/>
          <p:cNvPicPr>
            <a:picLocks noChangeAspect="1" noChangeArrowheads="1"/>
          </p:cNvPicPr>
          <p:nvPr/>
        </p:nvPicPr>
        <p:blipFill>
          <a:blip r:embed="rId2" cstate="print"/>
          <a:srcRect l="1912" t="6024"/>
          <a:stretch>
            <a:fillRect/>
          </a:stretch>
        </p:blipFill>
        <p:spPr bwMode="auto">
          <a:xfrm>
            <a:off x="5029200" y="3886200"/>
            <a:ext cx="3909892" cy="2971800"/>
          </a:xfrm>
          <a:prstGeom prst="rect">
            <a:avLst/>
          </a:prstGeom>
          <a:noFill/>
          <a:ln w="9525">
            <a:noFill/>
            <a:miter lim="800000"/>
            <a:headEnd/>
            <a:tailEnd/>
          </a:ln>
        </p:spPr>
      </p:pic>
      <p:sp>
        <p:nvSpPr>
          <p:cNvPr id="5" name="Rectangle 4"/>
          <p:cNvSpPr/>
          <p:nvPr/>
        </p:nvSpPr>
        <p:spPr>
          <a:xfrm>
            <a:off x="0" y="5181600"/>
            <a:ext cx="4572000" cy="1569660"/>
          </a:xfrm>
          <a:prstGeom prst="rect">
            <a:avLst/>
          </a:prstGeom>
        </p:spPr>
        <p:txBody>
          <a:bodyPr>
            <a:spAutoFit/>
          </a:bodyPr>
          <a:lstStyle/>
          <a:p>
            <a:r>
              <a:rPr lang="en-US" sz="1600" dirty="0" smtClean="0"/>
              <a:t>Akiko K. was 16 years old when the Japanese bombed Pearl Harbor. In this video clip she recalls her family's reaction and her own response.</a:t>
            </a:r>
            <a:endParaRPr lang="en-US" sz="1600" dirty="0" smtClean="0">
              <a:hlinkClick r:id="rId3"/>
            </a:endParaRPr>
          </a:p>
          <a:p>
            <a:r>
              <a:rPr lang="en-US" sz="1600" dirty="0" smtClean="0">
                <a:hlinkClick r:id="rId3"/>
              </a:rPr>
              <a:t>http://www.densho.org/assets/sharedpages/primarysource/primarysource.asp?id=117&amp;display_format=4&amp;section=causes&amp;text=1&amp;mediaType=video</a:t>
            </a:r>
            <a:r>
              <a:rPr lang="en-US" sz="1600" dirty="0" smtClean="0"/>
              <a:t> </a:t>
            </a:r>
            <a:endParaRPr lang="en-US" sz="1600" dirty="0"/>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buNone/>
            </a:pPr>
            <a:r>
              <a:rPr lang="en-US" sz="1400" dirty="0" smtClean="0">
                <a:hlinkClick r:id="rId2"/>
              </a:rPr>
              <a:t>http://www.densho.org/assets/sharedpages/primarysource/primarysource.asp?id=125&amp;display_format=4&amp;section=causes&amp;text=1&amp;mediaType=video</a:t>
            </a:r>
            <a:endParaRPr lang="en-US" sz="1400" dirty="0" smtClean="0"/>
          </a:p>
          <a:p>
            <a:pPr marL="0" indent="0">
              <a:buNone/>
            </a:pPr>
            <a:r>
              <a:rPr lang="en-US" dirty="0" smtClean="0"/>
              <a:t>3) Why didn’t any Japanese American’s try to refute the statements against them? </a:t>
            </a:r>
          </a:p>
          <a:p>
            <a:r>
              <a:rPr lang="en-US" u="sng" dirty="0" smtClean="0"/>
              <a:t>Answer!</a:t>
            </a:r>
          </a:p>
          <a:p>
            <a:pPr marL="0" indent="0">
              <a:buNone/>
            </a:pPr>
            <a:endParaRPr lang="en-US" dirty="0" smtClean="0"/>
          </a:p>
          <a:p>
            <a:pPr>
              <a:buNone/>
            </a:pPr>
            <a:r>
              <a:rPr lang="en-US" sz="1400" dirty="0" smtClean="0">
                <a:hlinkClick r:id="rId3"/>
              </a:rPr>
              <a:t>http://www.densho.org/assets/sharedpages/primarysource/primarysource.asp?id=127&amp;display_format=4&amp;section=causes&amp;text=1&amp;mediaType=video</a:t>
            </a:r>
            <a:r>
              <a:rPr lang="en-US" sz="1400" dirty="0" smtClean="0"/>
              <a:t>  </a:t>
            </a:r>
          </a:p>
          <a:p>
            <a:pPr marL="0" indent="0">
              <a:buNone/>
            </a:pPr>
            <a:r>
              <a:rPr lang="en-US" dirty="0" smtClean="0"/>
              <a:t>4) How did the media distort even a simple image of Japanese-American children playing?</a:t>
            </a:r>
          </a:p>
          <a:p>
            <a:r>
              <a:rPr lang="en-US" u="sng" dirty="0" smtClean="0"/>
              <a:t>Answer!</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8" dur="500"/>
                                        <p:tgtEl>
                                          <p:spTgt spid="3">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heckerboard(across)">
                                      <p:cBhvr>
                                        <p:cTn id="21" dur="500"/>
                                        <p:tgtEl>
                                          <p:spTgt spid="3">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heckerboard(across)">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0015" y="304799"/>
            <a:ext cx="1861185" cy="2401529"/>
          </a:xfrm>
          <a:prstGeom prst="rect">
            <a:avLst/>
          </a:prstGeom>
          <a:noFill/>
          <a:ln w="9525">
            <a:noFill/>
            <a:miter lim="800000"/>
            <a:headEnd/>
            <a:tailEnd/>
          </a:ln>
        </p:spPr>
      </p:pic>
      <p:sp>
        <p:nvSpPr>
          <p:cNvPr id="5" name="Rectangle 4"/>
          <p:cNvSpPr/>
          <p:nvPr/>
        </p:nvSpPr>
        <p:spPr>
          <a:xfrm>
            <a:off x="2057400" y="304800"/>
            <a:ext cx="6934200" cy="6186309"/>
          </a:xfrm>
          <a:prstGeom prst="rect">
            <a:avLst/>
          </a:prstGeom>
        </p:spPr>
        <p:txBody>
          <a:bodyPr wrap="square">
            <a:spAutoFit/>
          </a:bodyPr>
          <a:lstStyle/>
          <a:p>
            <a:r>
              <a:rPr lang="en-US" b="1" dirty="0" smtClean="0"/>
              <a:t>Certain principles and freedoms are guaranteed by our Constitution. Yet, without enforcement, the Constitution is just a piece of paper. Where does one turn if national leaders fail to uphold these fundamental rights?</a:t>
            </a:r>
          </a:p>
          <a:p>
            <a:pPr>
              <a:buFont typeface="Arial" pitchFamily="34" charset="0"/>
              <a:buChar char="•"/>
            </a:pPr>
            <a:r>
              <a:rPr lang="en-US" dirty="0" smtClean="0"/>
              <a:t> President Roosevelt ignored reports from Naval Intelligence, the FBI and other official sources that there was no need for either mass removal or incarceration of people of Japanese ancestry. </a:t>
            </a:r>
          </a:p>
          <a:p>
            <a:pPr>
              <a:buFont typeface="Arial" pitchFamily="34" charset="0"/>
              <a:buChar char="•"/>
            </a:pPr>
            <a:r>
              <a:rPr lang="en-US" dirty="0" smtClean="0"/>
              <a:t>According to then FBI Director J. Edgar Hoover, " ... the decision to evacuate was ... based primarily on public and political pressures rather than factual data."</a:t>
            </a:r>
            <a:endParaRPr lang="en-US" baseline="30000" dirty="0" smtClean="0"/>
          </a:p>
          <a:p>
            <a:pPr>
              <a:buFont typeface="Arial" pitchFamily="34" charset="0"/>
              <a:buChar char="•"/>
            </a:pPr>
            <a:r>
              <a:rPr lang="en-US" dirty="0" smtClean="0"/>
              <a:t> Perhaps Roosevelt was influenced by anti-Japanese sentiments or misled by key advisors. </a:t>
            </a:r>
          </a:p>
          <a:p>
            <a:pPr>
              <a:buFont typeface="Arial" pitchFamily="34" charset="0"/>
              <a:buChar char="•"/>
            </a:pPr>
            <a:r>
              <a:rPr lang="en-US" dirty="0" smtClean="0"/>
              <a:t>Perhaps it was because there was no strong opposition to the incarceration on the West Coast. </a:t>
            </a:r>
          </a:p>
          <a:p>
            <a:pPr>
              <a:buFont typeface="Arial" pitchFamily="34" charset="0"/>
              <a:buChar char="•"/>
            </a:pPr>
            <a:r>
              <a:rPr lang="en-US" dirty="0" smtClean="0"/>
              <a:t>In any case, President Roosevelt encountered little resistance when he chose to violate the civil rights of a small, easily identifiable and politically powerless minority group rather than go against the rising tide of hostility. </a:t>
            </a:r>
          </a:p>
          <a:p>
            <a:pPr>
              <a:buFont typeface="Arial" pitchFamily="34" charset="0"/>
              <a:buChar char="•"/>
            </a:pPr>
            <a:r>
              <a:rPr lang="en-US" dirty="0" smtClean="0"/>
              <a:t>The U.S. Supreme Court upheld Roosevelt's decision.</a:t>
            </a:r>
          </a:p>
          <a:p>
            <a:pPr>
              <a:buFont typeface="Arial" pitchFamily="34" charset="0"/>
              <a:buChar char="•"/>
            </a:pPr>
            <a:r>
              <a:rPr lang="en-US" dirty="0" smtClean="0"/>
              <a:t> In sharp contrast to the mainland, the military leadership in Hawaii discouraged public hysteria and there was no mass incarceration on the islands.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50800" y="38100"/>
            <a:ext cx="9194800" cy="681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Document Analysis:</a:t>
            </a:r>
            <a:endParaRPr lang="en-US" dirty="0"/>
          </a:p>
        </p:txBody>
      </p:sp>
      <p:sp>
        <p:nvSpPr>
          <p:cNvPr id="3" name="Content Placeholder 2"/>
          <p:cNvSpPr>
            <a:spLocks noGrp="1"/>
          </p:cNvSpPr>
          <p:nvPr>
            <p:ph idx="1"/>
          </p:nvPr>
        </p:nvSpPr>
        <p:spPr>
          <a:xfrm>
            <a:off x="152400" y="762000"/>
            <a:ext cx="8534400" cy="5943600"/>
          </a:xfrm>
        </p:spPr>
        <p:txBody>
          <a:bodyPr/>
          <a:lstStyle/>
          <a:p>
            <a:pPr>
              <a:buNone/>
            </a:pPr>
            <a:r>
              <a:rPr lang="en-US" u="sng" dirty="0" smtClean="0"/>
              <a:t>Group 1: Executive Order 9066</a:t>
            </a:r>
            <a:r>
              <a:rPr lang="en-US" dirty="0" smtClean="0"/>
              <a:t>: What does Roosevelt mean, “Whereas the successful prosecution of the war requires every possible protection against espionage and against sabotage to national-defense material, national-defense premises, and national-defense utilities?”</a:t>
            </a:r>
          </a:p>
          <a:p>
            <a:pPr>
              <a:buNone/>
            </a:pPr>
            <a:r>
              <a:rPr lang="en-US" u="sng" dirty="0" smtClean="0"/>
              <a:t>Group 2: Instructions to all persons of Japanese Ancestry: </a:t>
            </a:r>
            <a:r>
              <a:rPr lang="en-US" dirty="0" smtClean="0"/>
              <a:t>What do instructions state that all Japanese must do? What are they allowed to bring?</a:t>
            </a:r>
            <a:endParaRPr lang="en-US" u="sn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43935"/>
            <a:ext cx="91440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fontAlgn="base">
              <a:spcBef>
                <a:spcPct val="0"/>
              </a:spcBef>
              <a:spcAft>
                <a:spcPct val="0"/>
              </a:spcAft>
            </a:pPr>
            <a:r>
              <a:rPr lang="en-US" sz="2400" b="1" dirty="0" smtClean="0">
                <a:solidFill>
                  <a:schemeClr val="accent1">
                    <a:lumMod val="75000"/>
                  </a:schemeClr>
                </a:solidFill>
                <a:latin typeface="Antique Olive"/>
                <a:ea typeface="Times New Roman" pitchFamily="18" charset="0"/>
                <a:cs typeface="Tunga" pitchFamily="2" charset="0"/>
              </a:rPr>
              <a:t>*Open </a:t>
            </a:r>
            <a:r>
              <a:rPr lang="en-US" sz="2400" b="1" dirty="0">
                <a:solidFill>
                  <a:schemeClr val="accent1">
                    <a:lumMod val="75000"/>
                  </a:schemeClr>
                </a:solidFill>
                <a:latin typeface="Antique Olive"/>
                <a:ea typeface="Times New Roman" pitchFamily="18" charset="0"/>
                <a:cs typeface="Tunga" pitchFamily="2" charset="0"/>
              </a:rPr>
              <a:t>to yesterday’s page- </a:t>
            </a:r>
            <a:r>
              <a:rPr lang="en-US" sz="2400" b="1" dirty="0" smtClean="0">
                <a:solidFill>
                  <a:schemeClr val="accent1">
                    <a:lumMod val="75000"/>
                  </a:schemeClr>
                </a:solidFill>
                <a:latin typeface="Antique Olive"/>
                <a:ea typeface="Times New Roman" pitchFamily="18" charset="0"/>
                <a:cs typeface="Tunga" pitchFamily="2" charset="0"/>
              </a:rPr>
              <a:t>#</a:t>
            </a:r>
            <a:r>
              <a:rPr lang="en-US" sz="2400" b="1" dirty="0">
                <a:solidFill>
                  <a:schemeClr val="accent1">
                    <a:lumMod val="75000"/>
                  </a:schemeClr>
                </a:solidFill>
                <a:latin typeface="Antique Olive"/>
                <a:ea typeface="Times New Roman" pitchFamily="18" charset="0"/>
                <a:cs typeface="Tunga" pitchFamily="2" charset="0"/>
              </a:rPr>
              <a:t>8</a:t>
            </a:r>
            <a:r>
              <a:rPr lang="en-US" sz="2400" b="1" dirty="0" smtClean="0">
                <a:solidFill>
                  <a:schemeClr val="accent1">
                    <a:lumMod val="75000"/>
                  </a:schemeClr>
                </a:solidFill>
                <a:latin typeface="Antique Olive"/>
                <a:ea typeface="Times New Roman" pitchFamily="18" charset="0"/>
                <a:cs typeface="Tunga" pitchFamily="2" charset="0"/>
              </a:rPr>
              <a:t> </a:t>
            </a:r>
            <a:r>
              <a:rPr lang="en-US" sz="2400" b="1" dirty="0">
                <a:solidFill>
                  <a:schemeClr val="accent1">
                    <a:lumMod val="75000"/>
                  </a:schemeClr>
                </a:solidFill>
                <a:latin typeface="Antique Olive"/>
                <a:ea typeface="Times New Roman" pitchFamily="18" charset="0"/>
                <a:cs typeface="Tunga" pitchFamily="2" charset="0"/>
              </a:rPr>
              <a:t>U.S.A. </a:t>
            </a:r>
            <a:r>
              <a:rPr lang="en-US" sz="2400" b="1" dirty="0" smtClean="0">
                <a:solidFill>
                  <a:schemeClr val="accent1">
                    <a:lumMod val="75000"/>
                  </a:schemeClr>
                </a:solidFill>
                <a:latin typeface="Antique Olive"/>
                <a:ea typeface="Times New Roman" pitchFamily="18" charset="0"/>
                <a:cs typeface="Tunga" pitchFamily="2" charset="0"/>
              </a:rPr>
              <a:t>Paranoia</a:t>
            </a:r>
          </a:p>
          <a:p>
            <a:pPr lvl="0" indent="457200" fontAlgn="base">
              <a:spcBef>
                <a:spcPct val="0"/>
              </a:spcBef>
              <a:spcAft>
                <a:spcPct val="0"/>
              </a:spcAft>
            </a:pPr>
            <a:r>
              <a:rPr kumimoji="0" lang="en-US" sz="2400" b="1" i="0" u="sng" strike="noStrike" cap="none" normalizeH="0" baseline="0" dirty="0" smtClean="0">
                <a:ln>
                  <a:noFill/>
                </a:ln>
                <a:solidFill>
                  <a:schemeClr val="accent1">
                    <a:lumMod val="75000"/>
                  </a:schemeClr>
                </a:solidFill>
                <a:effectLst/>
                <a:latin typeface="Antique Olive"/>
                <a:ea typeface="Times New Roman" pitchFamily="18" charset="0"/>
                <a:cs typeface="Tunga" pitchFamily="2" charset="0"/>
              </a:rPr>
              <a:t>Opener </a:t>
            </a:r>
            <a:r>
              <a:rPr kumimoji="0" lang="en-US" sz="2400" b="1" i="0" u="sng" strike="noStrike" cap="none" normalizeH="0" baseline="0" dirty="0" smtClean="0">
                <a:ln>
                  <a:noFill/>
                </a:ln>
                <a:solidFill>
                  <a:schemeClr val="accent1">
                    <a:lumMod val="75000"/>
                  </a:schemeClr>
                </a:solidFill>
                <a:effectLst/>
                <a:latin typeface="Antique Olive"/>
                <a:ea typeface="Times New Roman" pitchFamily="18" charset="0"/>
                <a:cs typeface="Tunga" pitchFamily="2" charset="0"/>
              </a:rPr>
              <a:t>(left side)</a:t>
            </a:r>
            <a:r>
              <a:rPr kumimoji="0" lang="en-US" sz="2400" b="1" i="0" u="sng" strike="noStrike" cap="none" normalizeH="0" baseline="0" dirty="0" smtClean="0">
                <a:ln>
                  <a:noFill/>
                </a:ln>
                <a:solidFill>
                  <a:schemeClr val="tx1"/>
                </a:solidFill>
                <a:effectLst/>
                <a:latin typeface="Antique Olive"/>
                <a:ea typeface="Times New Roman" pitchFamily="18" charset="0"/>
                <a:cs typeface="Tunga" pitchFamily="2" charset="0"/>
              </a:rPr>
              <a:t>: </a:t>
            </a:r>
            <a:r>
              <a:rPr kumimoji="0" lang="en-US" sz="2400" b="1" i="0" u="none" strike="noStrike" cap="none" normalizeH="0" baseline="0" dirty="0" smtClean="0">
                <a:ln>
                  <a:noFill/>
                </a:ln>
                <a:solidFill>
                  <a:schemeClr val="tx1"/>
                </a:solidFill>
                <a:effectLst/>
                <a:latin typeface="Antique Olive"/>
                <a:ea typeface="Times New Roman" pitchFamily="18" charset="0"/>
                <a:cs typeface="Tunga" pitchFamily="2" charset="0"/>
              </a:rPr>
              <a:t>You have just picked up an 		identification </a:t>
            </a:r>
            <a:r>
              <a:rPr kumimoji="0" lang="en-US" sz="2400" b="1" i="0" u="none" strike="noStrike" cap="none" normalizeH="0" baseline="0" dirty="0" smtClean="0">
                <a:ln>
                  <a:noFill/>
                </a:ln>
                <a:solidFill>
                  <a:schemeClr val="tx1"/>
                </a:solidFill>
                <a:effectLst/>
                <a:latin typeface="Antique Olive"/>
                <a:ea typeface="Times New Roman" pitchFamily="18" charset="0"/>
                <a:cs typeface="Tunga" pitchFamily="2" charset="0"/>
              </a:rPr>
              <a:t>tag- </a:t>
            </a:r>
            <a:r>
              <a:rPr lang="en-US" sz="2400" b="1" dirty="0" smtClean="0">
                <a:latin typeface="Antique Olive"/>
                <a:ea typeface="Times New Roman" pitchFamily="18" charset="0"/>
                <a:cs typeface="Tunga" pitchFamily="2" charset="0"/>
              </a:rPr>
              <a:t>Write </a:t>
            </a:r>
            <a:r>
              <a:rPr lang="en-US" sz="2400" b="1" dirty="0" smtClean="0">
                <a:latin typeface="Antique Olive"/>
                <a:ea typeface="Times New Roman" pitchFamily="18" charset="0"/>
                <a:cs typeface="Tunga" pitchFamily="2" charset="0"/>
              </a:rPr>
              <a:t>down who you are and what your bio says.</a:t>
            </a:r>
            <a:endParaRPr kumimoji="0" lang="en-US" sz="2400" b="1" i="0" u="none" strike="noStrike" cap="none" normalizeH="0" baseline="0" dirty="0" smtClean="0">
              <a:ln>
                <a:noFill/>
              </a:ln>
              <a:solidFill>
                <a:schemeClr val="tx1"/>
              </a:solidFill>
              <a:effectLst/>
              <a:latin typeface="Antique Olive"/>
              <a:ea typeface="Times New Roman" pitchFamily="18" charset="0"/>
              <a:cs typeface="Tunga" pitchFamily="2"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304800" y="3124200"/>
            <a:ext cx="2811018" cy="35433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5224" t="5307" r="6716" b="6797"/>
          <a:stretch>
            <a:fillRect/>
          </a:stretch>
        </p:blipFill>
        <p:spPr bwMode="auto">
          <a:xfrm>
            <a:off x="4648200" y="2362200"/>
            <a:ext cx="4495800" cy="449580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l="5000" t="14253" r="13750" b="5624"/>
          <a:stretch>
            <a:fillRect/>
          </a:stretch>
        </p:blipFill>
        <p:spPr bwMode="auto">
          <a:xfrm>
            <a:off x="2971800" y="1447800"/>
            <a:ext cx="2743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344488" y="454025"/>
            <a:ext cx="8570912" cy="5870575"/>
          </a:xfrm>
          <a:prstGeom prst="rect">
            <a:avLst/>
          </a:prstGeom>
          <a:noFill/>
          <a:ln w="9525">
            <a:noFill/>
            <a:miter lim="800000"/>
            <a:headEnd/>
            <a:tailEnd/>
          </a:ln>
        </p:spPr>
      </p:pic>
      <p:sp>
        <p:nvSpPr>
          <p:cNvPr id="3" name="TextBox 2"/>
          <p:cNvSpPr txBox="1"/>
          <p:nvPr/>
        </p:nvSpPr>
        <p:spPr>
          <a:xfrm>
            <a:off x="685800" y="0"/>
            <a:ext cx="5715000" cy="369332"/>
          </a:xfrm>
          <a:prstGeom prst="rect">
            <a:avLst/>
          </a:prstGeom>
          <a:noFill/>
        </p:spPr>
        <p:txBody>
          <a:bodyPr wrap="square" rtlCol="0">
            <a:spAutoFit/>
          </a:bodyPr>
          <a:lstStyle/>
          <a:p>
            <a:r>
              <a:rPr lang="en-US" dirty="0" smtClean="0">
                <a:hlinkClick r:id="rId3"/>
              </a:rPr>
              <a:t>http://www.densho.org/sitesofshame/map.html</a:t>
            </a:r>
            <a:r>
              <a:rPr lang="en-US" dirty="0" smtClean="0"/>
              <a:t> </a:t>
            </a:r>
            <a:endParaRPr lang="en-US" dirty="0"/>
          </a:p>
        </p:txBody>
      </p:sp>
      <p:sp>
        <p:nvSpPr>
          <p:cNvPr id="4" name="TextBox 3"/>
          <p:cNvSpPr txBox="1"/>
          <p:nvPr/>
        </p:nvSpPr>
        <p:spPr>
          <a:xfrm>
            <a:off x="0" y="6172200"/>
            <a:ext cx="9144000" cy="707886"/>
          </a:xfrm>
          <a:prstGeom prst="rect">
            <a:avLst/>
          </a:prstGeom>
          <a:noFill/>
        </p:spPr>
        <p:txBody>
          <a:bodyPr wrap="square" rtlCol="0">
            <a:spAutoFit/>
          </a:bodyPr>
          <a:lstStyle/>
          <a:p>
            <a:pPr algn="ctr"/>
            <a:r>
              <a:rPr lang="en-US" sz="2000" b="1" dirty="0" smtClean="0">
                <a:solidFill>
                  <a:srgbClr val="0070C0"/>
                </a:solidFill>
              </a:rPr>
              <a:t>Which camp looks like it was the most appropriate location for any San Diego Japanese Americans to be sent to?</a:t>
            </a:r>
            <a:endParaRPr lang="en-US" sz="20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23-0308a">
            <a:hlinkClick r:id="rId2"/>
          </p:cNvPr>
          <p:cNvPicPr>
            <a:picLocks noChangeAspect="1" noChangeArrowheads="1"/>
          </p:cNvPicPr>
          <p:nvPr/>
        </p:nvPicPr>
        <p:blipFill>
          <a:blip r:embed="rId3" cstate="print"/>
          <a:srcRect/>
          <a:stretch>
            <a:fillRect/>
          </a:stretch>
        </p:blipFill>
        <p:spPr bwMode="auto">
          <a:xfrm>
            <a:off x="533400" y="455613"/>
            <a:ext cx="7953375" cy="640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cstate="print"/>
          <a:srcRect/>
          <a:stretch>
            <a:fillRect/>
          </a:stretch>
        </p:blipFill>
        <p:spPr bwMode="auto">
          <a:xfrm>
            <a:off x="1752600" y="-7938"/>
            <a:ext cx="5562600" cy="6970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4343400" cy="2985433"/>
          </a:xfrm>
          <a:prstGeom prst="rect">
            <a:avLst/>
          </a:prstGeom>
        </p:spPr>
        <p:txBody>
          <a:bodyPr wrap="square">
            <a:spAutoFit/>
          </a:bodyPr>
          <a:lstStyle/>
          <a:p>
            <a:r>
              <a:rPr lang="en-US" b="1" dirty="0" smtClean="0"/>
              <a:t>Government Newsreel, </a:t>
            </a:r>
            <a:r>
              <a:rPr lang="en-US" b="1" i="1" dirty="0" smtClean="0"/>
              <a:t>Japanese Relocation </a:t>
            </a:r>
            <a:r>
              <a:rPr lang="en-US" sz="1400" i="1" dirty="0" smtClean="0">
                <a:hlinkClick r:id="rId2"/>
              </a:rPr>
              <a:t>http://www.densho.org/assets/sharedpages/primarysource/primarysource.asp?id=115&amp;display_format=4&amp;section=causes&amp;text=1&amp;mediaType=video</a:t>
            </a:r>
            <a:r>
              <a:rPr lang="en-US" sz="1400" i="1" dirty="0" smtClean="0"/>
              <a:t> </a:t>
            </a:r>
          </a:p>
          <a:p>
            <a:endParaRPr lang="en-US" sz="1400" i="1" dirty="0" smtClean="0">
              <a:hlinkClick r:id="rId3" action="ppaction://hlinkfile"/>
            </a:endParaRPr>
          </a:p>
          <a:p>
            <a:r>
              <a:rPr lang="en-US" sz="1400" i="1" dirty="0" smtClean="0">
                <a:hlinkClick r:id="rId3" action="ppaction://hlinkfile"/>
              </a:rPr>
              <a:t>E:\lessons\video\newsreel.mov</a:t>
            </a:r>
            <a:endParaRPr lang="en-US" sz="1400" i="1" dirty="0" smtClean="0"/>
          </a:p>
          <a:p>
            <a:endParaRPr lang="en-US" sz="1400" i="1" dirty="0" smtClean="0"/>
          </a:p>
          <a:p>
            <a:endParaRPr lang="en-US" sz="1400" i="1" dirty="0" smtClean="0"/>
          </a:p>
          <a:p>
            <a:endParaRPr lang="en-US" b="1" i="1" dirty="0" smtClean="0"/>
          </a:p>
          <a:p>
            <a:r>
              <a:rPr lang="en-US" b="1" i="1" dirty="0" smtClean="0"/>
              <a:t> </a:t>
            </a:r>
          </a:p>
          <a:p>
            <a:endParaRPr lang="en-US" b="1" i="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
            <a:ext cx="7772400" cy="1470025"/>
          </a:xfrm>
        </p:spPr>
        <p:txBody>
          <a:bodyPr/>
          <a:lstStyle/>
          <a:p>
            <a:r>
              <a:rPr lang="en-US" b="1" dirty="0" smtClean="0">
                <a:effectLst>
                  <a:outerShdw blurRad="38100" dist="38100" dir="2700000" algn="tl">
                    <a:srgbClr val="000000">
                      <a:alpha val="43137"/>
                    </a:srgbClr>
                  </a:outerShdw>
                </a:effectLst>
                <a:latin typeface="Constantia" pitchFamily="18" charset="0"/>
              </a:rPr>
              <a:t>Camp </a:t>
            </a:r>
            <a:r>
              <a:rPr lang="en-US" b="1" dirty="0" err="1" smtClean="0">
                <a:effectLst>
                  <a:outerShdw blurRad="38100" dist="38100" dir="2700000" algn="tl">
                    <a:srgbClr val="000000">
                      <a:alpha val="43137"/>
                    </a:srgbClr>
                  </a:outerShdw>
                </a:effectLst>
                <a:latin typeface="Constantia" pitchFamily="18" charset="0"/>
              </a:rPr>
              <a:t>Manzanar</a:t>
            </a:r>
            <a:r>
              <a:rPr lang="en-US" b="1" dirty="0" smtClean="0">
                <a:effectLst>
                  <a:outerShdw blurRad="38100" dist="38100" dir="2700000" algn="tl">
                    <a:srgbClr val="000000">
                      <a:alpha val="43137"/>
                    </a:srgbClr>
                  </a:outerShdw>
                </a:effectLst>
                <a:latin typeface="Constantia" pitchFamily="18" charset="0"/>
              </a:rPr>
              <a:t> </a:t>
            </a:r>
            <a:endParaRPr lang="en-US" b="1" dirty="0">
              <a:effectLst>
                <a:outerShdw blurRad="38100" dist="38100" dir="2700000" algn="tl">
                  <a:srgbClr val="000000">
                    <a:alpha val="43137"/>
                  </a:srgbClr>
                </a:outerShdw>
              </a:effectLst>
              <a:latin typeface="Constantia" pitchFamily="18" charset="0"/>
            </a:endParaRPr>
          </a:p>
        </p:txBody>
      </p:sp>
      <p:sp>
        <p:nvSpPr>
          <p:cNvPr id="3" name="Subtitle 2"/>
          <p:cNvSpPr>
            <a:spLocks noGrp="1"/>
          </p:cNvSpPr>
          <p:nvPr>
            <p:ph type="subTitle" idx="1"/>
          </p:nvPr>
        </p:nvSpPr>
        <p:spPr>
          <a:xfrm>
            <a:off x="6172200" y="6400800"/>
            <a:ext cx="2971800" cy="457200"/>
          </a:xfrm>
        </p:spPr>
        <p:txBody>
          <a:bodyPr>
            <a:normAutofit fontScale="40000" lnSpcReduction="20000"/>
          </a:bodyPr>
          <a:lstStyle/>
          <a:p>
            <a:r>
              <a:rPr lang="en-US" b="1" dirty="0" smtClean="0">
                <a:solidFill>
                  <a:schemeClr val="tx1"/>
                </a:solidFill>
              </a:rPr>
              <a:t>Photos taken by Mrs. Janiak</a:t>
            </a:r>
          </a:p>
          <a:p>
            <a:r>
              <a:rPr lang="en-US" b="1" dirty="0" smtClean="0">
                <a:solidFill>
                  <a:schemeClr val="tx1"/>
                </a:solidFill>
              </a:rPr>
              <a:t>June 2011</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Learning Objectives:</a:t>
            </a:r>
            <a:endParaRPr lang="en-US" b="1" dirty="0"/>
          </a:p>
        </p:txBody>
      </p:sp>
      <p:sp>
        <p:nvSpPr>
          <p:cNvPr id="3" name="Content Placeholder 2"/>
          <p:cNvSpPr>
            <a:spLocks noGrp="1"/>
          </p:cNvSpPr>
          <p:nvPr>
            <p:ph idx="1"/>
          </p:nvPr>
        </p:nvSpPr>
        <p:spPr/>
        <p:txBody>
          <a:bodyPr/>
          <a:lstStyle/>
          <a:p>
            <a:r>
              <a:rPr lang="en-US" b="1" dirty="0" smtClean="0"/>
              <a:t>Students will be able to</a:t>
            </a:r>
            <a:r>
              <a:rPr lang="en-US" dirty="0" smtClean="0"/>
              <a:t>:</a:t>
            </a:r>
          </a:p>
          <a:p>
            <a:pPr lvl="1"/>
            <a:r>
              <a:rPr lang="en-US" dirty="0" smtClean="0"/>
              <a:t>Explain why there was anti-Japanese hysteria after the Pearl Harbor attack.</a:t>
            </a:r>
          </a:p>
          <a:p>
            <a:pPr lvl="1"/>
            <a:r>
              <a:rPr lang="en-US" dirty="0" smtClean="0"/>
              <a:t>Explain how the media and government added to the hysteria and relate to modern examples of racial hysteria.</a:t>
            </a:r>
          </a:p>
          <a:p>
            <a:pPr lvl="1"/>
            <a:r>
              <a:rPr lang="en-US" dirty="0" smtClean="0"/>
              <a:t>Describe what life was like for Japanese-Americans in the internment camps.</a:t>
            </a:r>
          </a:p>
          <a:p>
            <a:pPr lvl="1">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739.JPG"/>
          <p:cNvPicPr>
            <a:picLocks noChangeAspect="1"/>
          </p:cNvPicPr>
          <p:nvPr/>
        </p:nvPicPr>
        <p:blipFill>
          <a:blip r:embed="rId2" cstate="print"/>
          <a:srcRect l="7792" t="7792" r="5519" b="15584"/>
          <a:stretch>
            <a:fillRect/>
          </a:stretch>
        </p:blipFill>
        <p:spPr>
          <a:xfrm>
            <a:off x="0" y="0"/>
            <a:ext cx="6781800" cy="4495800"/>
          </a:xfrm>
          <a:prstGeom prst="rect">
            <a:avLst/>
          </a:prstGeom>
        </p:spPr>
      </p:pic>
      <p:pic>
        <p:nvPicPr>
          <p:cNvPr id="5" name="Picture 4" descr="IMG_2738.JPG"/>
          <p:cNvPicPr>
            <a:picLocks noChangeAspect="1"/>
          </p:cNvPicPr>
          <p:nvPr/>
        </p:nvPicPr>
        <p:blipFill>
          <a:blip r:embed="rId3" cstate="print"/>
          <a:srcRect l="-493" t="5046" b="14444"/>
          <a:stretch>
            <a:fillRect/>
          </a:stretch>
        </p:blipFill>
        <p:spPr>
          <a:xfrm>
            <a:off x="6361889" y="3886200"/>
            <a:ext cx="2782110" cy="2971800"/>
          </a:xfrm>
          <a:prstGeom prst="rect">
            <a:avLst/>
          </a:prstGeom>
        </p:spPr>
      </p:pic>
      <p:pic>
        <p:nvPicPr>
          <p:cNvPr id="6" name="Picture 5" descr="IMG_2737.JPG"/>
          <p:cNvPicPr>
            <a:picLocks noChangeAspect="1"/>
          </p:cNvPicPr>
          <p:nvPr/>
        </p:nvPicPr>
        <p:blipFill>
          <a:blip r:embed="rId4" cstate="print"/>
          <a:srcRect l="-370" t="4444" b="14445"/>
          <a:stretch>
            <a:fillRect/>
          </a:stretch>
        </p:blipFill>
        <p:spPr>
          <a:xfrm>
            <a:off x="6880964" y="0"/>
            <a:ext cx="2263036" cy="2438400"/>
          </a:xfrm>
          <a:prstGeom prst="rect">
            <a:avLst/>
          </a:prstGeom>
        </p:spPr>
      </p:pic>
      <p:pic>
        <p:nvPicPr>
          <p:cNvPr id="7" name="Picture 6" descr="IMG_2715.JPG"/>
          <p:cNvPicPr>
            <a:picLocks noChangeAspect="1"/>
          </p:cNvPicPr>
          <p:nvPr/>
        </p:nvPicPr>
        <p:blipFill>
          <a:blip r:embed="rId5" cstate="print"/>
          <a:srcRect l="21667" t="10000" r="5000" b="17778"/>
          <a:stretch>
            <a:fillRect/>
          </a:stretch>
        </p:blipFill>
        <p:spPr>
          <a:xfrm>
            <a:off x="2057400" y="4436052"/>
            <a:ext cx="3276600" cy="242021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aa_lange_relocation_2_e">
            <a:hlinkClick r:id="rId2"/>
          </p:cNvPr>
          <p:cNvPicPr>
            <a:picLocks noChangeAspect="1" noChangeArrowheads="1"/>
          </p:cNvPicPr>
          <p:nvPr/>
        </p:nvPicPr>
        <p:blipFill>
          <a:blip r:embed="rId3" cstate="print"/>
          <a:srcRect r="3590"/>
          <a:stretch>
            <a:fillRect/>
          </a:stretch>
        </p:blipFill>
        <p:spPr bwMode="auto">
          <a:xfrm>
            <a:off x="0" y="-1588"/>
            <a:ext cx="89916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742.JPG"/>
          <p:cNvPicPr>
            <a:picLocks noGrp="1" noChangeAspect="1"/>
          </p:cNvPicPr>
          <p:nvPr>
            <p:ph idx="1"/>
          </p:nvPr>
        </p:nvPicPr>
        <p:blipFill>
          <a:blip r:embed="rId2" cstate="print"/>
          <a:stretch>
            <a:fillRect/>
          </a:stretch>
        </p:blipFill>
        <p:spPr>
          <a:xfrm>
            <a:off x="0" y="0"/>
            <a:ext cx="9144000" cy="6858000"/>
          </a:xfrm>
        </p:spPr>
      </p:pic>
      <p:pic>
        <p:nvPicPr>
          <p:cNvPr id="5" name="Picture 4" descr="IMG_2732.JPG"/>
          <p:cNvPicPr>
            <a:picLocks noChangeAspect="1"/>
          </p:cNvPicPr>
          <p:nvPr/>
        </p:nvPicPr>
        <p:blipFill>
          <a:blip r:embed="rId3" cstate="print"/>
          <a:stretch>
            <a:fillRect/>
          </a:stretch>
        </p:blipFill>
        <p:spPr>
          <a:xfrm>
            <a:off x="3810000" y="3200400"/>
            <a:ext cx="4876800" cy="3657600"/>
          </a:xfrm>
          <a:prstGeom prst="rect">
            <a:avLst/>
          </a:prstGeom>
        </p:spPr>
      </p:pic>
      <p:pic>
        <p:nvPicPr>
          <p:cNvPr id="6" name="Picture 5" descr="IMG_2730.JPG"/>
          <p:cNvPicPr>
            <a:picLocks noChangeAspect="1"/>
          </p:cNvPicPr>
          <p:nvPr/>
        </p:nvPicPr>
        <p:blipFill>
          <a:blip r:embed="rId4" cstate="print"/>
          <a:srcRect l="4167" t="4444" r="12500" b="18889"/>
          <a:stretch>
            <a:fillRect/>
          </a:stretch>
        </p:blipFill>
        <p:spPr>
          <a:xfrm>
            <a:off x="0" y="0"/>
            <a:ext cx="5300870" cy="3657600"/>
          </a:xfrm>
          <a:prstGeom prst="rect">
            <a:avLst/>
          </a:prstGeom>
        </p:spPr>
      </p:pic>
      <p:pic>
        <p:nvPicPr>
          <p:cNvPr id="8" name="Picture 2"/>
          <p:cNvPicPr>
            <a:picLocks noChangeAspect="1" noChangeArrowheads="1"/>
          </p:cNvPicPr>
          <p:nvPr/>
        </p:nvPicPr>
        <p:blipFill>
          <a:blip r:embed="rId5" cstate="print"/>
          <a:srcRect/>
          <a:stretch>
            <a:fillRect/>
          </a:stretch>
        </p:blipFill>
        <p:spPr bwMode="auto">
          <a:xfrm>
            <a:off x="2209800" y="0"/>
            <a:ext cx="6934200" cy="5212099"/>
          </a:xfrm>
          <a:prstGeom prst="rect">
            <a:avLst/>
          </a:prstGeom>
          <a:noFill/>
          <a:ln w="9525">
            <a:noFill/>
            <a:miter lim="800000"/>
            <a:headEnd/>
            <a:tailEnd/>
          </a:ln>
        </p:spPr>
      </p:pic>
      <p:pic>
        <p:nvPicPr>
          <p:cNvPr id="9" name="Picture 8" descr="IMG_2709.JPG"/>
          <p:cNvPicPr>
            <a:picLocks noChangeAspect="1"/>
          </p:cNvPicPr>
          <p:nvPr/>
        </p:nvPicPr>
        <p:blipFill>
          <a:blip r:embed="rId6" cstate="print"/>
          <a:srcRect t="3333" b="5556"/>
          <a:stretch>
            <a:fillRect/>
          </a:stretch>
        </p:blipFill>
        <p:spPr>
          <a:xfrm>
            <a:off x="0" y="457200"/>
            <a:ext cx="9144000" cy="624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734.JPG"/>
          <p:cNvPicPr>
            <a:picLocks noGrp="1" noChangeAspect="1"/>
          </p:cNvPicPr>
          <p:nvPr>
            <p:ph idx="1"/>
          </p:nvPr>
        </p:nvPicPr>
        <p:blipFill>
          <a:blip r:embed="rId2" cstate="print"/>
          <a:srcRect l="2172"/>
          <a:stretch>
            <a:fillRect/>
          </a:stretch>
        </p:blipFill>
        <p:spPr>
          <a:xfrm>
            <a:off x="0" y="23018"/>
            <a:ext cx="9143999" cy="6834982"/>
          </a:xfrm>
        </p:spPr>
      </p:pic>
      <p:pic>
        <p:nvPicPr>
          <p:cNvPr id="5" name="Picture 4" descr="IMG_2735.JPG"/>
          <p:cNvPicPr>
            <a:picLocks noChangeAspect="1"/>
          </p:cNvPicPr>
          <p:nvPr/>
        </p:nvPicPr>
        <p:blipFill>
          <a:blip r:embed="rId3" cstate="print"/>
          <a:srcRect l="10417" r="25000"/>
          <a:stretch>
            <a:fillRect/>
          </a:stretch>
        </p:blipFill>
        <p:spPr>
          <a:xfrm>
            <a:off x="304800" y="0"/>
            <a:ext cx="2362200" cy="2743200"/>
          </a:xfrm>
          <a:prstGeom prst="rect">
            <a:avLst/>
          </a:prstGeom>
        </p:spPr>
      </p:pic>
      <p:pic>
        <p:nvPicPr>
          <p:cNvPr id="6" name="Picture 5" descr="IMG_2736.JPG"/>
          <p:cNvPicPr>
            <a:picLocks noChangeAspect="1"/>
          </p:cNvPicPr>
          <p:nvPr/>
        </p:nvPicPr>
        <p:blipFill>
          <a:blip r:embed="rId4" cstate="print"/>
          <a:stretch>
            <a:fillRect/>
          </a:stretch>
        </p:blipFill>
        <p:spPr>
          <a:xfrm>
            <a:off x="5486400" y="4114800"/>
            <a:ext cx="3657600" cy="2743200"/>
          </a:xfrm>
          <a:prstGeom prst="rect">
            <a:avLst/>
          </a:prstGeom>
        </p:spPr>
      </p:pic>
      <p:pic>
        <p:nvPicPr>
          <p:cNvPr id="17412" name="Picture 4" descr="E:\Manzanar Educator Resources\Photos\Historic Photos\Misc Govt Photos\comics Lange.jpg"/>
          <p:cNvPicPr>
            <a:picLocks noChangeAspect="1" noChangeArrowheads="1"/>
          </p:cNvPicPr>
          <p:nvPr/>
        </p:nvPicPr>
        <p:blipFill>
          <a:blip r:embed="rId5" cstate="print"/>
          <a:srcRect/>
          <a:stretch>
            <a:fillRect/>
          </a:stretch>
        </p:blipFill>
        <p:spPr bwMode="auto">
          <a:xfrm>
            <a:off x="5029200" y="0"/>
            <a:ext cx="3657600" cy="3657600"/>
          </a:xfrm>
          <a:prstGeom prst="rect">
            <a:avLst/>
          </a:prstGeom>
          <a:noFill/>
        </p:spPr>
      </p:pic>
      <p:pic>
        <p:nvPicPr>
          <p:cNvPr id="17413" name="Picture 5" descr="E:\Manzanar Educator Resources\Photos\Historic Photos\Misc Govt Photos\Sixth Grade recess2 Stewart.jpg"/>
          <p:cNvPicPr>
            <a:picLocks noChangeAspect="1" noChangeArrowheads="1"/>
          </p:cNvPicPr>
          <p:nvPr/>
        </p:nvPicPr>
        <p:blipFill>
          <a:blip r:embed="rId6" cstate="print"/>
          <a:srcRect/>
          <a:stretch>
            <a:fillRect/>
          </a:stretch>
        </p:blipFill>
        <p:spPr bwMode="auto">
          <a:xfrm>
            <a:off x="1676400" y="2819400"/>
            <a:ext cx="2728595"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dissolve">
                                      <p:cBhvr>
                                        <p:cTn id="18" dur="500"/>
                                        <p:tgtEl>
                                          <p:spTgt spid="174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413"/>
                                        </p:tgtEl>
                                        <p:attrNameLst>
                                          <p:attrName>style.visibility</p:attrName>
                                        </p:attrNameLst>
                                      </p:cBhvr>
                                      <p:to>
                                        <p:strVal val="visible"/>
                                      </p:to>
                                    </p:set>
                                    <p:anim calcmode="lin" valueType="num">
                                      <p:cBhvr additive="base">
                                        <p:cTn id="23" dur="500" fill="hold"/>
                                        <p:tgtEl>
                                          <p:spTgt spid="17413"/>
                                        </p:tgtEl>
                                        <p:attrNameLst>
                                          <p:attrName>ppt_x</p:attrName>
                                        </p:attrNameLst>
                                      </p:cBhvr>
                                      <p:tavLst>
                                        <p:tav tm="0">
                                          <p:val>
                                            <p:strVal val="#ppt_x"/>
                                          </p:val>
                                        </p:tav>
                                        <p:tav tm="100000">
                                          <p:val>
                                            <p:strVal val="#ppt_x"/>
                                          </p:val>
                                        </p:tav>
                                      </p:tavLst>
                                    </p:anim>
                                    <p:anim calcmode="lin" valueType="num">
                                      <p:cBhvr additive="base">
                                        <p:cTn id="24"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E:\Manzanar Educator Resources\Photos\Historic Photos\Misc Govt Photos\3rd grade desk Lange.jpg"/>
          <p:cNvPicPr>
            <a:picLocks noChangeAspect="1" noChangeArrowheads="1"/>
          </p:cNvPicPr>
          <p:nvPr/>
        </p:nvPicPr>
        <p:blipFill>
          <a:blip r:embed="rId2" cstate="print"/>
          <a:srcRect t="18627" r="4273" b="5194"/>
          <a:stretch>
            <a:fillRect/>
          </a:stretch>
        </p:blipFill>
        <p:spPr bwMode="auto">
          <a:xfrm>
            <a:off x="457200" y="152400"/>
            <a:ext cx="8534400" cy="6705600"/>
          </a:xfrm>
          <a:prstGeom prst="rect">
            <a:avLst/>
          </a:prstGeom>
          <a:noFill/>
        </p:spPr>
      </p:pic>
      <p:pic>
        <p:nvPicPr>
          <p:cNvPr id="33795" name="Picture 3" descr="E:\Manzanar Educator Resources\Photos\Historic Photos\Misc Govt Photos\Basketball2 Stewart.jpg"/>
          <p:cNvPicPr>
            <a:picLocks noChangeAspect="1" noChangeArrowheads="1"/>
          </p:cNvPicPr>
          <p:nvPr/>
        </p:nvPicPr>
        <p:blipFill>
          <a:blip r:embed="rId3" cstate="print"/>
          <a:srcRect/>
          <a:stretch>
            <a:fillRect/>
          </a:stretch>
        </p:blipFill>
        <p:spPr bwMode="auto">
          <a:xfrm>
            <a:off x="0" y="0"/>
            <a:ext cx="5032914" cy="3657600"/>
          </a:xfrm>
          <a:prstGeom prst="rect">
            <a:avLst/>
          </a:prstGeom>
          <a:noFill/>
        </p:spPr>
      </p:pic>
      <p:pic>
        <p:nvPicPr>
          <p:cNvPr id="6" name="Picture 2"/>
          <p:cNvPicPr>
            <a:picLocks noChangeAspect="1" noChangeArrowheads="1"/>
          </p:cNvPicPr>
          <p:nvPr/>
        </p:nvPicPr>
        <p:blipFill>
          <a:blip r:embed="rId4" cstate="print"/>
          <a:srcRect/>
          <a:stretch>
            <a:fillRect/>
          </a:stretch>
        </p:blipFill>
        <p:spPr bwMode="auto">
          <a:xfrm>
            <a:off x="1149350" y="-6350"/>
            <a:ext cx="6851650" cy="6864350"/>
          </a:xfrm>
          <a:prstGeom prst="rect">
            <a:avLst/>
          </a:prstGeom>
          <a:noFill/>
          <a:ln w="9525">
            <a:noFill/>
            <a:miter lim="800000"/>
            <a:headEnd/>
            <a:tailEnd/>
          </a:ln>
        </p:spPr>
      </p:pic>
      <p:pic>
        <p:nvPicPr>
          <p:cNvPr id="7" name="Picture 2" descr="E:\Manzanar Educator Resources\Historic Documents\Manzanar High School\program cover.jpg"/>
          <p:cNvPicPr>
            <a:picLocks noChangeAspect="1" noChangeArrowheads="1"/>
          </p:cNvPicPr>
          <p:nvPr/>
        </p:nvPicPr>
        <p:blipFill>
          <a:blip r:embed="rId5" cstate="print"/>
          <a:srcRect/>
          <a:stretch>
            <a:fillRect/>
          </a:stretch>
        </p:blipFill>
        <p:spPr bwMode="auto">
          <a:xfrm>
            <a:off x="152400" y="3200400"/>
            <a:ext cx="4807481" cy="3657600"/>
          </a:xfrm>
          <a:prstGeom prst="rect">
            <a:avLst/>
          </a:prstGeom>
          <a:noFill/>
        </p:spPr>
      </p:pic>
      <p:pic>
        <p:nvPicPr>
          <p:cNvPr id="8" name="Picture 1" descr="E:\Manzanar Educator Resources\Historic Documents\Manzanar High School\diploma inside.jpg"/>
          <p:cNvPicPr>
            <a:picLocks noChangeAspect="1" noChangeArrowheads="1"/>
          </p:cNvPicPr>
          <p:nvPr/>
        </p:nvPicPr>
        <p:blipFill>
          <a:blip r:embed="rId6" cstate="print"/>
          <a:srcRect/>
          <a:stretch>
            <a:fillRect/>
          </a:stretch>
        </p:blipFill>
        <p:spPr bwMode="auto">
          <a:xfrm>
            <a:off x="6301138" y="0"/>
            <a:ext cx="2842862" cy="40439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dissolve">
                                      <p:cBhvr>
                                        <p:cTn id="7" dur="500"/>
                                        <p:tgtEl>
                                          <p:spTgt spid="337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750.JPG"/>
          <p:cNvPicPr>
            <a:picLocks noGrp="1" noChangeAspect="1"/>
          </p:cNvPicPr>
          <p:nvPr>
            <p:ph idx="1"/>
          </p:nvPr>
        </p:nvPicPr>
        <p:blipFill>
          <a:blip r:embed="rId2" cstate="print"/>
          <a:stretch>
            <a:fillRect/>
          </a:stretch>
        </p:blipFill>
        <p:spPr>
          <a:xfrm>
            <a:off x="0" y="0"/>
            <a:ext cx="9144000" cy="6587331"/>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IMG_2753.JPG"/>
          <p:cNvPicPr>
            <a:picLocks noChangeAspect="1"/>
          </p:cNvPicPr>
          <p:nvPr/>
        </p:nvPicPr>
        <p:blipFill>
          <a:blip r:embed="rId3" cstate="print"/>
          <a:srcRect/>
          <a:stretch>
            <a:fillRect/>
          </a:stretch>
        </p:blipFill>
        <p:spPr>
          <a:xfrm>
            <a:off x="0" y="0"/>
            <a:ext cx="4775200" cy="3581400"/>
          </a:xfrm>
          <a:prstGeom prst="rect">
            <a:avLst/>
          </a:prstGeom>
        </p:spPr>
      </p:pic>
      <p:pic>
        <p:nvPicPr>
          <p:cNvPr id="6" name="Picture 5" descr="IMG_2755.JPG"/>
          <p:cNvPicPr>
            <a:picLocks noChangeAspect="1"/>
          </p:cNvPicPr>
          <p:nvPr/>
        </p:nvPicPr>
        <p:blipFill>
          <a:blip r:embed="rId4" cstate="print"/>
          <a:stretch>
            <a:fillRect/>
          </a:stretch>
        </p:blipFill>
        <p:spPr>
          <a:xfrm>
            <a:off x="4495800" y="3048000"/>
            <a:ext cx="4876800" cy="3657600"/>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381000" y="152400"/>
            <a:ext cx="8763000" cy="60938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descr="E:\Manzanar Educator Resources\Photos\Contemporary Photos\Guardtower\MANZ tower fence.jpg"/>
          <p:cNvPicPr>
            <a:picLocks noGrp="1" noChangeAspect="1" noChangeArrowheads="1"/>
          </p:cNvPicPr>
          <p:nvPr>
            <p:ph idx="1"/>
          </p:nvPr>
        </p:nvPicPr>
        <p:blipFill>
          <a:blip r:embed="rId2" cstate="print"/>
          <a:srcRect/>
          <a:stretch>
            <a:fillRect/>
          </a:stretch>
        </p:blipFill>
        <p:spPr bwMode="auto">
          <a:xfrm>
            <a:off x="304800" y="-1"/>
            <a:ext cx="4572000" cy="6858001"/>
          </a:xfrm>
          <a:prstGeom prst="rect">
            <a:avLst/>
          </a:prstGeom>
          <a:noFill/>
        </p:spPr>
      </p:pic>
      <p:pic>
        <p:nvPicPr>
          <p:cNvPr id="34819" name="Picture 3" descr="E:\Manzanar Educator Resources\Photos\Contemporary Photos\Guardtower\Tower at Sunset.JPG"/>
          <p:cNvPicPr>
            <a:picLocks noChangeAspect="1" noChangeArrowheads="1"/>
          </p:cNvPicPr>
          <p:nvPr/>
        </p:nvPicPr>
        <p:blipFill>
          <a:blip r:embed="rId3" cstate="print"/>
          <a:srcRect/>
          <a:stretch>
            <a:fillRect/>
          </a:stretch>
        </p:blipFill>
        <p:spPr bwMode="auto">
          <a:xfrm>
            <a:off x="-15544800" y="-7886700"/>
            <a:ext cx="8128000" cy="4572000"/>
          </a:xfrm>
          <a:prstGeom prst="rect">
            <a:avLst/>
          </a:prstGeom>
          <a:noFill/>
        </p:spPr>
      </p:pic>
      <p:pic>
        <p:nvPicPr>
          <p:cNvPr id="34820" name="Picture 4" descr="E:\Manzanar Educator Resources\Photos\Contemporary Photos\Guardtower\Tower at Sunset.JPG"/>
          <p:cNvPicPr>
            <a:picLocks noChangeAspect="1" noChangeArrowheads="1"/>
          </p:cNvPicPr>
          <p:nvPr/>
        </p:nvPicPr>
        <p:blipFill>
          <a:blip r:embed="rId3" cstate="print"/>
          <a:srcRect/>
          <a:stretch>
            <a:fillRect/>
          </a:stretch>
        </p:blipFill>
        <p:spPr bwMode="auto">
          <a:xfrm>
            <a:off x="1016000" y="0"/>
            <a:ext cx="8128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dissolve">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2971800"/>
            <a:ext cx="5873750" cy="3886200"/>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3986213" y="0"/>
            <a:ext cx="5157787"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319088" y="50800"/>
            <a:ext cx="8443912" cy="6807200"/>
          </a:xfrm>
          <a:prstGeom prst="rect">
            <a:avLst/>
          </a:prstGeom>
          <a:noFill/>
          <a:ln w="9525">
            <a:noFill/>
            <a:miter lim="800000"/>
            <a:headEnd/>
            <a:tailEnd/>
          </a:ln>
        </p:spPr>
      </p:pic>
      <p:sp>
        <p:nvSpPr>
          <p:cNvPr id="2" name="TextBox 1"/>
          <p:cNvSpPr txBox="1"/>
          <p:nvPr/>
        </p:nvSpPr>
        <p:spPr>
          <a:xfrm>
            <a:off x="0" y="71582"/>
            <a:ext cx="3581400" cy="2677656"/>
          </a:xfrm>
          <a:prstGeom prst="rect">
            <a:avLst/>
          </a:prstGeom>
          <a:noFill/>
        </p:spPr>
        <p:txBody>
          <a:bodyPr wrap="square" rtlCol="0">
            <a:spAutoFit/>
          </a:bodyPr>
          <a:lstStyle/>
          <a:p>
            <a:r>
              <a:rPr lang="en-US" sz="2800" b="1" dirty="0" smtClean="0"/>
              <a:t>President Reagan signed a bill providing $20,000 to each Japanese American  sent to a relocation camp</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4572000" y="781050"/>
            <a:ext cx="4572000" cy="5264150"/>
          </a:xfrm>
          <a:prstGeom prst="rect">
            <a:avLst/>
          </a:prstGeom>
          <a:noFill/>
          <a:ln w="9525">
            <a:noFill/>
            <a:miter lim="800000"/>
            <a:headEnd/>
            <a:tailEnd/>
          </a:ln>
        </p:spPr>
        <p:txBody>
          <a:bodyPr anchor="ctr">
            <a:spAutoFit/>
          </a:bodyPr>
          <a:lstStyle/>
          <a:p>
            <a:endParaRPr lang="en-US" sz="2800">
              <a:latin typeface="Times New Roman" pitchFamily="18" charset="0"/>
            </a:endParaRPr>
          </a:p>
          <a:p>
            <a:r>
              <a:rPr lang="en-US" sz="2800">
                <a:latin typeface="Times New Roman" pitchFamily="18" charset="0"/>
                <a:hlinkClick r:id="rId2"/>
              </a:rPr>
              <a:t>Kenji - Manzanar</a:t>
            </a:r>
            <a:endParaRPr lang="en-US" sz="2800">
              <a:latin typeface="Times New Roman" pitchFamily="18" charset="0"/>
            </a:endParaRPr>
          </a:p>
          <a:p>
            <a:r>
              <a:rPr lang="en-US" sz="2800">
                <a:latin typeface="Times New Roman" pitchFamily="18" charset="0"/>
              </a:rPr>
              <a:t>This is a video to the song "Kenji" by Fort Minor, or Mike Shinoda of Linkin Park. It describes his family's life in the time of World War II and how they were put in a Japanese Internment Camp. Effects used in this make it seem as though the video was actually from 1942. </a:t>
            </a:r>
          </a:p>
        </p:txBody>
      </p:sp>
      <p:pic>
        <p:nvPicPr>
          <p:cNvPr id="41987" name="Picture 6" descr="shinoda46"/>
          <p:cNvPicPr>
            <a:picLocks noChangeAspect="1" noChangeArrowheads="1"/>
          </p:cNvPicPr>
          <p:nvPr/>
        </p:nvPicPr>
        <p:blipFill>
          <a:blip r:embed="rId3" cstate="print"/>
          <a:srcRect/>
          <a:stretch>
            <a:fillRect/>
          </a:stretch>
        </p:blipFill>
        <p:spPr bwMode="auto">
          <a:xfrm>
            <a:off x="0" y="-11113"/>
            <a:ext cx="4560888"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0" y="152400"/>
            <a:ext cx="9144000" cy="366713"/>
          </a:xfrm>
          <a:prstGeom prst="rect">
            <a:avLst/>
          </a:prstGeom>
          <a:noFill/>
          <a:ln w="9525">
            <a:noFill/>
            <a:miter lim="800000"/>
            <a:headEnd/>
            <a:tailEnd/>
          </a:ln>
        </p:spPr>
        <p:txBody>
          <a:bodyPr>
            <a:spAutoFit/>
          </a:bodyPr>
          <a:lstStyle/>
          <a:p>
            <a:pPr>
              <a:spcBef>
                <a:spcPct val="50000"/>
              </a:spcBef>
            </a:pPr>
            <a:endParaRPr lang="en-US"/>
          </a:p>
        </p:txBody>
      </p:sp>
      <p:sp>
        <p:nvSpPr>
          <p:cNvPr id="23555" name="Text Box 7"/>
          <p:cNvSpPr txBox="1">
            <a:spLocks noChangeArrowheads="1"/>
          </p:cNvSpPr>
          <p:nvPr/>
        </p:nvSpPr>
        <p:spPr bwMode="auto">
          <a:xfrm>
            <a:off x="0" y="228600"/>
            <a:ext cx="9144000" cy="366713"/>
          </a:xfrm>
          <a:prstGeom prst="rect">
            <a:avLst/>
          </a:prstGeom>
          <a:noFill/>
          <a:ln w="9525">
            <a:noFill/>
            <a:miter lim="800000"/>
            <a:headEnd/>
            <a:tailEnd/>
          </a:ln>
        </p:spPr>
        <p:txBody>
          <a:bodyPr>
            <a:spAutoFit/>
          </a:bodyPr>
          <a:lstStyle/>
          <a:p>
            <a:pPr>
              <a:spcBef>
                <a:spcPct val="50000"/>
              </a:spcBef>
            </a:pPr>
            <a:endParaRPr lang="en-US"/>
          </a:p>
        </p:txBody>
      </p:sp>
      <p:sp>
        <p:nvSpPr>
          <p:cNvPr id="23556" name="Text Box 10"/>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spcBef>
                <a:spcPct val="50000"/>
              </a:spcBef>
            </a:pPr>
            <a:endParaRPr lang="en-US" sz="2800">
              <a:latin typeface="Times New Roman" pitchFamily="18" charset="0"/>
            </a:endParaRPr>
          </a:p>
        </p:txBody>
      </p:sp>
      <p:pic>
        <p:nvPicPr>
          <p:cNvPr id="23557" name="Picture 12"/>
          <p:cNvPicPr>
            <a:picLocks noChangeAspect="1" noChangeArrowheads="1"/>
          </p:cNvPicPr>
          <p:nvPr/>
        </p:nvPicPr>
        <p:blipFill>
          <a:blip r:embed="rId2" cstate="print"/>
          <a:srcRect/>
          <a:stretch>
            <a:fillRect/>
          </a:stretch>
        </p:blipFill>
        <p:spPr bwMode="auto">
          <a:xfrm>
            <a:off x="2438400" y="125413"/>
            <a:ext cx="4191000" cy="672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763000" cy="6740307"/>
          </a:xfrm>
          <a:prstGeom prst="rect">
            <a:avLst/>
          </a:prstGeom>
        </p:spPr>
        <p:txBody>
          <a:bodyPr wrap="square">
            <a:spAutoFit/>
          </a:bodyPr>
          <a:lstStyle/>
          <a:p>
            <a:r>
              <a:rPr lang="en-US" sz="3600" b="1" u="sng" dirty="0" smtClean="0">
                <a:effectLst>
                  <a:outerShdw blurRad="38100" dist="38100" dir="2700000" algn="tl">
                    <a:srgbClr val="000000">
                      <a:alpha val="43137"/>
                    </a:srgbClr>
                  </a:outerShdw>
                </a:effectLst>
              </a:rPr>
              <a:t>Wrap-up: Choose 1 of the following to explain in detail in your notebook-</a:t>
            </a:r>
          </a:p>
          <a:p>
            <a:r>
              <a:rPr lang="en-US" sz="3600" dirty="0" smtClean="0"/>
              <a:t>1)Explain </a:t>
            </a:r>
            <a:r>
              <a:rPr lang="en-US" sz="3600" dirty="0"/>
              <a:t>why there was anti-Japanese hysteria after the Pearl Harbor attack</a:t>
            </a:r>
            <a:r>
              <a:rPr lang="en-US" sz="3600" dirty="0" smtClean="0"/>
              <a:t>.</a:t>
            </a:r>
          </a:p>
          <a:p>
            <a:endParaRPr lang="en-US" sz="3600" dirty="0"/>
          </a:p>
          <a:p>
            <a:r>
              <a:rPr lang="en-US" sz="3600" dirty="0" smtClean="0"/>
              <a:t>2) Explain </a:t>
            </a:r>
            <a:r>
              <a:rPr lang="en-US" sz="3600" dirty="0"/>
              <a:t>how the media and government added to the hysteria and relate to modern examples of racial hysteria</a:t>
            </a:r>
            <a:r>
              <a:rPr lang="en-US" sz="3600" dirty="0" smtClean="0"/>
              <a:t>.</a:t>
            </a:r>
          </a:p>
          <a:p>
            <a:endParaRPr lang="en-US" sz="3600" dirty="0"/>
          </a:p>
          <a:p>
            <a:r>
              <a:rPr lang="en-US" sz="3600" dirty="0" smtClean="0"/>
              <a:t>3) </a:t>
            </a:r>
            <a:r>
              <a:rPr lang="en-US" sz="3600" dirty="0" smtClean="0"/>
              <a:t>Explain how the U.S. government should have reacted to the anti-Japanese hysteria and what should have </a:t>
            </a:r>
            <a:r>
              <a:rPr lang="en-US" sz="3600" smtClean="0"/>
              <a:t>been instead. </a:t>
            </a:r>
            <a:endParaRPr lang="en-US" sz="3600" dirty="0"/>
          </a:p>
        </p:txBody>
      </p:sp>
    </p:spTree>
    <p:extLst>
      <p:ext uri="{BB962C8B-B14F-4D97-AF65-F5344CB8AC3E}">
        <p14:creationId xmlns:p14="http://schemas.microsoft.com/office/powerpoint/2010/main" val="2213801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143000" y="11113"/>
            <a:ext cx="6858000" cy="683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131888" y="239713"/>
            <a:ext cx="6640512" cy="661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696200" cy="3539430"/>
          </a:xfrm>
          <a:prstGeom prst="rect">
            <a:avLst/>
          </a:prstGeom>
          <a:noFill/>
        </p:spPr>
        <p:txBody>
          <a:bodyPr wrap="square" rtlCol="0">
            <a:spAutoFit/>
          </a:bodyPr>
          <a:lstStyle/>
          <a:p>
            <a:r>
              <a:rPr lang="en-US" sz="2800" dirty="0" smtClean="0"/>
              <a:t>1)How did propaganda like the posters you just saw, change or manipulate American perspectives of Japanese-Americans?</a:t>
            </a:r>
          </a:p>
          <a:p>
            <a:endParaRPr lang="en-US" sz="2800" dirty="0"/>
          </a:p>
          <a:p>
            <a:endParaRPr lang="en-US" sz="2800" dirty="0" smtClean="0"/>
          </a:p>
          <a:p>
            <a:endParaRPr lang="en-US" sz="2800" dirty="0"/>
          </a:p>
          <a:p>
            <a:endParaRPr lang="en-US" sz="2800" dirty="0" smtClean="0"/>
          </a:p>
          <a:p>
            <a:endParaRPr lang="en-US" sz="2800" dirty="0"/>
          </a:p>
        </p:txBody>
      </p:sp>
    </p:spTree>
    <p:extLst>
      <p:ext uri="{BB962C8B-B14F-4D97-AF65-F5344CB8AC3E}">
        <p14:creationId xmlns:p14="http://schemas.microsoft.com/office/powerpoint/2010/main" val="1498185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228600"/>
            <a:ext cx="7772400" cy="3200400"/>
          </a:xfrm>
        </p:spPr>
        <p:txBody>
          <a:bodyPr>
            <a:normAutofit/>
          </a:bodyPr>
          <a:lstStyle/>
          <a:p>
            <a:pPr algn="l"/>
            <a:r>
              <a:rPr lang="en-US" sz="2000" dirty="0" smtClean="0">
                <a:hlinkClick r:id="rId2"/>
              </a:rPr>
              <a:t>http://www.densho.org/assets/sharedpages/primarysource/primarysource.asp?id=123&amp;display_format=4&amp;section=causes&amp;text=1&amp;mediaType=video</a:t>
            </a:r>
            <a:r>
              <a:rPr lang="en-US" sz="2000" dirty="0" smtClean="0"/>
              <a:t/>
            </a:r>
            <a:br>
              <a:rPr lang="en-US" sz="2000" dirty="0" smtClean="0"/>
            </a:br>
            <a:r>
              <a:rPr lang="en-US" sz="3200" dirty="0" smtClean="0"/>
              <a:t>2) How did the military use the fear of Japanese to their advantage?</a:t>
            </a:r>
            <a:br>
              <a:rPr lang="en-US" sz="3200" dirty="0" smtClean="0"/>
            </a:br>
            <a:r>
              <a:rPr lang="en-US" sz="3200" u="sng" dirty="0" smtClean="0"/>
              <a:t>Answer!</a:t>
            </a:r>
            <a:r>
              <a:rPr lang="en-US" sz="2800" dirty="0" smtClean="0"/>
              <a:t/>
            </a:r>
            <a:br>
              <a:rPr lang="en-US" sz="2800" dirty="0" smtClean="0"/>
            </a:b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JapsMoving"/>
          <p:cNvPicPr>
            <a:picLocks noChangeAspect="1" noChangeArrowheads="1"/>
          </p:cNvPicPr>
          <p:nvPr/>
        </p:nvPicPr>
        <p:blipFill>
          <a:blip r:embed="rId2" cstate="print"/>
          <a:srcRect/>
          <a:stretch>
            <a:fillRect/>
          </a:stretch>
        </p:blipFill>
        <p:spPr bwMode="auto">
          <a:xfrm>
            <a:off x="152400" y="381000"/>
            <a:ext cx="8713788" cy="6013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box(in)">
                                      <p:cBhvr>
                                        <p:cTn id="7"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295275" y="7938"/>
            <a:ext cx="8543925" cy="6850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1124</TotalTime>
  <Words>693</Words>
  <Application>Microsoft Office PowerPoint</Application>
  <PresentationFormat>On-screen Show (4:3)</PresentationFormat>
  <Paragraphs>59</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Opener:</vt:lpstr>
      <vt:lpstr>Learning Objectives:</vt:lpstr>
      <vt:lpstr>PowerPoint Presentation</vt:lpstr>
      <vt:lpstr>PowerPoint Presentation</vt:lpstr>
      <vt:lpstr>PowerPoint Presentation</vt:lpstr>
      <vt:lpstr>PowerPoint Presentation</vt:lpstr>
      <vt:lpstr>http://www.densho.org/assets/sharedpages/primarysource/primarysource.asp?id=123&amp;display_format=4&amp;section=causes&amp;text=1&amp;mediaType=video 2) How did the military use the fear of Japanese to their advantage? Answer! </vt:lpstr>
      <vt:lpstr>PowerPoint Presentation</vt:lpstr>
      <vt:lpstr>PowerPoint Presentation</vt:lpstr>
      <vt:lpstr>PowerPoint Presentation</vt:lpstr>
      <vt:lpstr>PowerPoint Presentation</vt:lpstr>
      <vt:lpstr>PowerPoint Presentation</vt:lpstr>
      <vt:lpstr>Document Analysis:</vt:lpstr>
      <vt:lpstr>PowerPoint Presentation</vt:lpstr>
      <vt:lpstr>PowerPoint Presentation</vt:lpstr>
      <vt:lpstr>PowerPoint Presentation</vt:lpstr>
      <vt:lpstr>PowerPoint Presentation</vt:lpstr>
      <vt:lpstr>PowerPoint Presentation</vt:lpstr>
      <vt:lpstr>Camp Manzanar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 Manzanar</dc:title>
  <dc:creator>Janiak</dc:creator>
  <cp:lastModifiedBy>Janiak Heather</cp:lastModifiedBy>
  <cp:revision>46</cp:revision>
  <cp:lastPrinted>2013-03-05T19:25:07Z</cp:lastPrinted>
  <dcterms:created xsi:type="dcterms:W3CDTF">2012-03-03T17:53:23Z</dcterms:created>
  <dcterms:modified xsi:type="dcterms:W3CDTF">2013-03-06T14:52:19Z</dcterms:modified>
</cp:coreProperties>
</file>