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9" r:id="rId9"/>
    <p:sldId id="278" r:id="rId10"/>
    <p:sldId id="280" r:id="rId11"/>
    <p:sldId id="281" r:id="rId12"/>
    <p:sldId id="282" r:id="rId13"/>
    <p:sldId id="283" r:id="rId14"/>
    <p:sldId id="287" r:id="rId15"/>
    <p:sldId id="284" r:id="rId16"/>
    <p:sldId id="285" r:id="rId17"/>
    <p:sldId id="286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57" r:id="rId30"/>
    <p:sldId id="269" r:id="rId31"/>
    <p:sldId id="260" r:id="rId32"/>
    <p:sldId id="261" r:id="rId33"/>
    <p:sldId id="263" r:id="rId34"/>
    <p:sldId id="262" r:id="rId35"/>
    <p:sldId id="264" r:id="rId36"/>
    <p:sldId id="270" r:id="rId37"/>
    <p:sldId id="258" r:id="rId38"/>
    <p:sldId id="265" r:id="rId39"/>
    <p:sldId id="266" r:id="rId40"/>
    <p:sldId id="267" r:id="rId41"/>
    <p:sldId id="268" r:id="rId42"/>
    <p:sldId id="259" r:id="rId43"/>
    <p:sldId id="271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23" autoAdjust="0"/>
    <p:restoredTop sz="94660"/>
  </p:normalViewPr>
  <p:slideViewPr>
    <p:cSldViewPr>
      <p:cViewPr varScale="1">
        <p:scale>
          <a:sx n="46" d="100"/>
          <a:sy n="46" d="100"/>
        </p:scale>
        <p:origin x="-6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7148DFD-F5FB-43BB-90A5-47375DCC410F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9170C13-F8F3-47DA-8DE3-B49C880F91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148DFD-F5FB-43BB-90A5-47375DCC410F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170C13-F8F3-47DA-8DE3-B49C880F91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67148DFD-F5FB-43BB-90A5-47375DCC410F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9170C13-F8F3-47DA-8DE3-B49C880F91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148DFD-F5FB-43BB-90A5-47375DCC410F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9170C13-F8F3-47DA-8DE3-B49C880F91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148DFD-F5FB-43BB-90A5-47375DCC410F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9170C13-F8F3-47DA-8DE3-B49C880F91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148DFD-F5FB-43BB-90A5-47375DCC410F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170C13-F8F3-47DA-8DE3-B49C880F91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148DFD-F5FB-43BB-90A5-47375DCC410F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170C13-F8F3-47DA-8DE3-B49C880F91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67148DFD-F5FB-43BB-90A5-47375DCC410F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9170C13-F8F3-47DA-8DE3-B49C880F91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7148DFD-F5FB-43BB-90A5-47375DCC410F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9170C13-F8F3-47DA-8DE3-B49C880F91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148DFD-F5FB-43BB-90A5-47375DCC410F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170C13-F8F3-47DA-8DE3-B49C880F91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148DFD-F5FB-43BB-90A5-47375DCC410F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170C13-F8F3-47DA-8DE3-B49C880F91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67148DFD-F5FB-43BB-90A5-47375DCC410F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9170C13-F8F3-47DA-8DE3-B49C880F91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dirty="0"/>
              <a:t>Chapter </a:t>
            </a:r>
            <a:r>
              <a:rPr lang="en-US" sz="4400" b="1" dirty="0" smtClean="0"/>
              <a:t>26 </a:t>
            </a:r>
            <a:r>
              <a:rPr lang="en-US" sz="4400" b="1" dirty="0"/>
              <a:t>– </a:t>
            </a:r>
            <a:r>
              <a:rPr lang="en-US" sz="4400" b="1" dirty="0" smtClean="0"/>
              <a:t>The Great West &amp; the Agricultural Revolution, 1865-1896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APUSH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/>
              <a:t>Native American Populations in U.S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5" descr="http://www.education-world.com/a_images/population_map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87321" y="1646238"/>
            <a:ext cx="5769358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Tribes in California</a:t>
            </a:r>
            <a:endParaRPr lang="en-US" dirty="0"/>
          </a:p>
        </p:txBody>
      </p:sp>
      <p:pic>
        <p:nvPicPr>
          <p:cNvPr id="4" name="Picture 5" descr="http://www.sanmanuel-nsn.gov/images/sm_CA-NA-map-big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600200"/>
            <a:ext cx="5643735" cy="4717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Current Native American Reservations -2% of American Land</a:t>
            </a:r>
            <a:endParaRPr lang="en-US" sz="3200" dirty="0"/>
          </a:p>
        </p:txBody>
      </p:sp>
      <p:pic>
        <p:nvPicPr>
          <p:cNvPr id="4" name="Picture 7" descr="http://xroads.virginia.edu/~Hyper/INCORP/Native/reservations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7406" y="1646238"/>
            <a:ext cx="5469188" cy="4525962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Indian Removal Act, 1830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Forced resettlement of Native Americans</a:t>
            </a:r>
          </a:p>
          <a:p>
            <a:r>
              <a:rPr lang="en-US" dirty="0" smtClean="0"/>
              <a:t> living in Southern states </a:t>
            </a:r>
          </a:p>
          <a:p>
            <a:r>
              <a:rPr lang="en-US" dirty="0" smtClean="0"/>
              <a:t>to…Oklahoma &amp; Kansas</a:t>
            </a:r>
          </a:p>
          <a:p>
            <a:r>
              <a:rPr lang="en-US" dirty="0" smtClean="0"/>
              <a:t>Trail of Tears, 1838</a:t>
            </a:r>
          </a:p>
          <a:p>
            <a:endParaRPr lang="en-US" dirty="0"/>
          </a:p>
        </p:txBody>
      </p:sp>
      <p:pic>
        <p:nvPicPr>
          <p:cNvPr id="6" name="Picture 8" descr="http://www.historicaldocuments.com/IndianRemovalActmapl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447800"/>
            <a:ext cx="4038600" cy="389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By 1850, Nearly all Native Americans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Lived </a:t>
            </a:r>
            <a:r>
              <a:rPr lang="en-US" b="1" u="sng" dirty="0" smtClean="0"/>
              <a:t>WEST</a:t>
            </a:r>
            <a:r>
              <a:rPr lang="en-US" u="sng" dirty="0" smtClean="0"/>
              <a:t> </a:t>
            </a:r>
            <a:r>
              <a:rPr lang="en-US" dirty="0" smtClean="0"/>
              <a:t>Of Mississippi River</a:t>
            </a:r>
          </a:p>
          <a:p>
            <a:r>
              <a:rPr lang="en-US" dirty="0" smtClean="0"/>
              <a:t>400,000 by 1865</a:t>
            </a:r>
          </a:p>
          <a:p>
            <a:r>
              <a:rPr lang="en-US" dirty="0" smtClean="0"/>
              <a:t>Still true , Present day</a:t>
            </a:r>
          </a:p>
          <a:p>
            <a:endParaRPr lang="en-US" dirty="0"/>
          </a:p>
        </p:txBody>
      </p:sp>
      <p:pic>
        <p:nvPicPr>
          <p:cNvPr id="5" name="Picture 8" descr="http://www.watersheds.org/places/extension/images/map_missbasins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447800"/>
            <a:ext cx="4038600" cy="434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Oklahoma =</a:t>
            </a:r>
            <a:br>
              <a:rPr lang="en-US" dirty="0" smtClean="0"/>
            </a:br>
            <a:r>
              <a:rPr lang="en-US" dirty="0" smtClean="0"/>
              <a:t>“Indian Territory”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Over 67 tribes represented</a:t>
            </a:r>
          </a:p>
          <a:p>
            <a:r>
              <a:rPr lang="en-US" dirty="0" smtClean="0"/>
              <a:t>Various cultures, languages</a:t>
            </a:r>
          </a:p>
          <a:p>
            <a:r>
              <a:rPr lang="en-US" dirty="0" smtClean="0"/>
              <a:t>Forced relocation Detrimental to cultural identity, preservation of languages</a:t>
            </a:r>
          </a:p>
        </p:txBody>
      </p:sp>
      <p:pic>
        <p:nvPicPr>
          <p:cNvPr id="5" name="Picture 7" descr="http://image24.webshots.com/24/9/69/15/30196915nbyZaUCXeu_f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600200"/>
            <a:ext cx="4038600" cy="3654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“Reservation”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Land set aside</a:t>
            </a:r>
          </a:p>
          <a:p>
            <a:r>
              <a:rPr lang="en-US" dirty="0" smtClean="0"/>
              <a:t>For “ownership” + use of Native American Tribes</a:t>
            </a:r>
          </a:p>
          <a:p>
            <a:r>
              <a:rPr lang="en-US" dirty="0" smtClean="0"/>
              <a:t>Remote areas</a:t>
            </a:r>
          </a:p>
          <a:p>
            <a:r>
              <a:rPr lang="en-US" dirty="0" smtClean="0"/>
              <a:t>Undesirable to white settlers</a:t>
            </a:r>
          </a:p>
          <a:p>
            <a:endParaRPr lang="en-US" dirty="0"/>
          </a:p>
        </p:txBody>
      </p:sp>
      <p:pic>
        <p:nvPicPr>
          <p:cNvPr id="5" name="Picture 7" descr="http://www.cartoonstock.com/lowres/cha0059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0" y="4953000"/>
            <a:ext cx="2133600" cy="1509232"/>
          </a:xfrm>
          <a:noFill/>
        </p:spPr>
      </p:pic>
      <p:pic>
        <p:nvPicPr>
          <p:cNvPr id="6" name="Picture 7" descr="http://xroads.virginia.edu/~Hyper/INCORP/Native/reservation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343400" y="1600200"/>
            <a:ext cx="4235695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Bureau of Indian Affairs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i="1" dirty="0" smtClean="0"/>
              <a:t>“Indians who resist confinement on reservations will be dealt with by force”</a:t>
            </a:r>
          </a:p>
        </p:txBody>
      </p:sp>
      <p:pic>
        <p:nvPicPr>
          <p:cNvPr id="5" name="Picture 7" descr="http://cita.chattanooga.org/bia/grafix/bia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29200" y="1828800"/>
            <a:ext cx="3182216" cy="3200400"/>
          </a:xfr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“Indian Wars”</a:t>
            </a:r>
            <a:endParaRPr lang="en-US" dirty="0"/>
          </a:p>
        </p:txBody>
      </p:sp>
      <p:pic>
        <p:nvPicPr>
          <p:cNvPr id="5" name="Picture 7" descr="http://www.oneonta.edu/academics/history/native_american_lookin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91996" y="1646238"/>
            <a:ext cx="3769007" cy="4525962"/>
          </a:xfrm>
          <a:noFill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End of Civil War to 1890</a:t>
            </a:r>
          </a:p>
          <a:p>
            <a:r>
              <a:rPr lang="en-US" dirty="0" smtClean="0"/>
              <a:t>Constant warfare over territory + Broken promises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Sand Creek Massacre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Colorado, 1864</a:t>
            </a:r>
          </a:p>
          <a:p>
            <a:r>
              <a:rPr lang="en-US" dirty="0" smtClean="0"/>
              <a:t>Cheyenne + Arapaho Indian camp</a:t>
            </a:r>
          </a:p>
          <a:p>
            <a:r>
              <a:rPr lang="en-US" dirty="0" smtClean="0"/>
              <a:t>Chief Black Kettle thought  he had Established peace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Picture 6" descr="http://www.uintahbasintah.org/maps/msandcreek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057400"/>
            <a:ext cx="4038600" cy="266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Col. John </a:t>
            </a:r>
            <a:r>
              <a:rPr lang="en-US" dirty="0" err="1" smtClean="0"/>
              <a:t>Chivington</a:t>
            </a:r>
            <a:r>
              <a:rPr lang="en-US" dirty="0" smtClean="0"/>
              <a:t> + 700 American Soldiers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Attacked Native American camp</a:t>
            </a:r>
          </a:p>
          <a:p>
            <a:r>
              <a:rPr lang="en-US" dirty="0" smtClean="0"/>
              <a:t>While men were away hunting</a:t>
            </a:r>
          </a:p>
          <a:p>
            <a:r>
              <a:rPr lang="en-US" i="1" dirty="0" smtClean="0"/>
              <a:t>For no reason…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6" descr="http://www.uintahbasintah.org/maps/msandcreek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038600"/>
            <a:ext cx="3351476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http://www.buffalosoldier.net/Col.JohnMiltonChivington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1600200"/>
            <a:ext cx="4038600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Sand Creek Massacre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200-400 of the camp’s Women, children, and elderly Attacked</a:t>
            </a:r>
          </a:p>
          <a:p>
            <a:endParaRPr lang="en-US" dirty="0"/>
          </a:p>
        </p:txBody>
      </p:sp>
      <p:pic>
        <p:nvPicPr>
          <p:cNvPr id="5" name="Picture 6" descr="http://people.cohums.ohio-state.edu/grimsley1/troop/sand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52600"/>
            <a:ext cx="4038600" cy="4021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Plains Indians</a:t>
            </a:r>
            <a:endParaRPr lang="en-US" dirty="0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Note: </a:t>
            </a:r>
            <a:r>
              <a:rPr kumimoji="0" lang="en-US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To print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the map, set your browser's print settings to "landscape."</a:t>
            </a: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</a:t>
            </a:r>
            <a:r>
              <a:rPr kumimoji="0" lang="en-US" sz="27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2290" name="Picture 2" descr="http://americanhistory.si.edu/kids/buffalo/images/usmap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447800"/>
            <a:ext cx="6667500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1866 </a:t>
            </a:r>
            <a:r>
              <a:rPr lang="en-US" dirty="0" err="1" smtClean="0"/>
              <a:t>Fetterman</a:t>
            </a:r>
            <a:r>
              <a:rPr lang="en-US" dirty="0" smtClean="0"/>
              <a:t> Massacre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Sioux blocked the construction of  Bozeman Trail</a:t>
            </a:r>
          </a:p>
          <a:p>
            <a:r>
              <a:rPr lang="en-US" dirty="0" smtClean="0"/>
              <a:t>Attacked civilians and soldiers </a:t>
            </a:r>
          </a:p>
          <a:p>
            <a:r>
              <a:rPr lang="en-US" dirty="0" smtClean="0"/>
              <a:t>Including Captain William J. </a:t>
            </a:r>
            <a:r>
              <a:rPr lang="en-US" dirty="0" err="1" smtClean="0"/>
              <a:t>Fetterman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Treaty of Fort Laramie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1868</a:t>
            </a:r>
          </a:p>
          <a:p>
            <a:r>
              <a:rPr lang="en-US" dirty="0" smtClean="0"/>
              <a:t>Sioux agreed to move</a:t>
            </a:r>
          </a:p>
          <a:p>
            <a:r>
              <a:rPr lang="en-US" dirty="0" smtClean="0"/>
              <a:t>To reservation </a:t>
            </a:r>
          </a:p>
          <a:p>
            <a:r>
              <a:rPr lang="en-US" dirty="0" smtClean="0"/>
              <a:t> in Black Hills South Dakota/ Wyoming</a:t>
            </a:r>
            <a:endParaRPr lang="en-US" dirty="0"/>
          </a:p>
        </p:txBody>
      </p:sp>
      <p:pic>
        <p:nvPicPr>
          <p:cNvPr id="5" name="Picture 6" descr="http://www.franklin.ma.us/auto/upload/schools/oak/704-bh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272855"/>
            <a:ext cx="4038600" cy="327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Sioux Betrayed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Gold found  in Black Hills 1874</a:t>
            </a:r>
          </a:p>
          <a:p>
            <a:r>
              <a:rPr lang="en-US" dirty="0" smtClean="0"/>
              <a:t>Govt. ordered Sioux to move ( again!)</a:t>
            </a:r>
          </a:p>
          <a:p>
            <a:r>
              <a:rPr lang="en-US" dirty="0" smtClean="0"/>
              <a:t>1875 U.S. army arrived</a:t>
            </a:r>
          </a:p>
          <a:p>
            <a:endParaRPr lang="en-US" dirty="0"/>
          </a:p>
        </p:txBody>
      </p:sp>
      <p:pic>
        <p:nvPicPr>
          <p:cNvPr id="5" name="Picture 6" descr="http://www.old-picture.com/indians/pictures/Sioux-Chief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4038600" cy="3710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Chief Sitting Bull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Urged Sioux</a:t>
            </a:r>
          </a:p>
          <a:p>
            <a:r>
              <a:rPr lang="en-US" dirty="0" smtClean="0"/>
              <a:t>To fight back &amp; Resist order to move</a:t>
            </a:r>
          </a:p>
          <a:p>
            <a:endParaRPr lang="en-US" dirty="0"/>
          </a:p>
        </p:txBody>
      </p:sp>
      <p:pic>
        <p:nvPicPr>
          <p:cNvPr id="5" name="Picture 7" descr="http://www.sonofthesouth.net/union-generals/custer/pictures/sitting-bul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0" y="1905000"/>
            <a:ext cx="1981200" cy="3556548"/>
          </a:xfr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Gen. George Custer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Civil War Veteran</a:t>
            </a:r>
          </a:p>
          <a:p>
            <a:r>
              <a:rPr lang="en-US" dirty="0" smtClean="0"/>
              <a:t>Image: “protecting white settlers from savages”</a:t>
            </a:r>
          </a:p>
        </p:txBody>
      </p:sp>
      <p:pic>
        <p:nvPicPr>
          <p:cNvPr id="5" name="Picture 7" descr="http://www.sonofthesouth.net/union-generals/custer/pictures/custe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57836" y="1646238"/>
            <a:ext cx="2837328" cy="4525962"/>
          </a:xfr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Battle of Little Bighorn, 1876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Native Americans win</a:t>
            </a:r>
          </a:p>
          <a:p>
            <a:r>
              <a:rPr lang="en-US" dirty="0" smtClean="0"/>
              <a:t>Also known as “Custer’s last stand”</a:t>
            </a:r>
          </a:p>
          <a:p>
            <a:r>
              <a:rPr lang="en-US" dirty="0" smtClean="0"/>
              <a:t>“worst American military disaster”</a:t>
            </a:r>
          </a:p>
          <a:p>
            <a:endParaRPr lang="en-US" dirty="0"/>
          </a:p>
        </p:txBody>
      </p:sp>
      <p:pic>
        <p:nvPicPr>
          <p:cNvPr id="5" name="Picture 7" descr="http://www.legendsofamerica.com/photos-oldwest/CustersCampBattleBighor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1844495"/>
            <a:ext cx="4038600" cy="4129448"/>
          </a:xfr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Does This Statement Imply?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“ When whites wiped out Indians, the engagement (in American history books) was usually a ‘battle’ . When Indians wiped out whites,  it was a ‘massacre’ .”</a:t>
            </a:r>
          </a:p>
          <a:p>
            <a:endParaRPr lang="en-US" i="1" dirty="0" smtClean="0"/>
          </a:p>
          <a:p>
            <a:r>
              <a:rPr lang="en-US" i="1" dirty="0" smtClean="0"/>
              <a:t>-pg.598</a:t>
            </a:r>
            <a:endParaRPr lang="en-US" i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“Ghost Dance” Movement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 smtClean="0"/>
              <a:t>Wovoka – founder</a:t>
            </a:r>
          </a:p>
          <a:p>
            <a:r>
              <a:rPr lang="en-US" sz="3600" dirty="0" smtClean="0"/>
              <a:t>Taught:</a:t>
            </a:r>
          </a:p>
          <a:p>
            <a:r>
              <a:rPr lang="en-US" dirty="0" smtClean="0">
                <a:solidFill>
                  <a:srgbClr val="000000"/>
                </a:solidFill>
                <a:latin typeface="Verdana" pitchFamily="34" charset="0"/>
              </a:rPr>
              <a:t>“..that </a:t>
            </a:r>
            <a:r>
              <a:rPr lang="en-US" dirty="0" smtClean="0">
                <a:solidFill>
                  <a:schemeClr val="accent1"/>
                </a:solidFill>
                <a:latin typeface="Verdana" pitchFamily="34" charset="0"/>
              </a:rPr>
              <a:t>to bring about a renewal in their lives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</a:rPr>
              <a:t>, culture and lands, they must </a:t>
            </a:r>
            <a:r>
              <a:rPr lang="en-US" dirty="0" smtClean="0">
                <a:solidFill>
                  <a:schemeClr val="accent1"/>
                </a:solidFill>
                <a:latin typeface="Verdana" pitchFamily="34" charset="0"/>
              </a:rPr>
              <a:t>change themselves inwardly 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</a:rPr>
              <a:t>by having only </a:t>
            </a:r>
            <a:r>
              <a:rPr lang="en-US" dirty="0" smtClean="0">
                <a:solidFill>
                  <a:schemeClr val="accent1"/>
                </a:solidFill>
                <a:latin typeface="Verdana" pitchFamily="34" charset="0"/>
              </a:rPr>
              <a:t>good thoughts about all men 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</a:rPr>
              <a:t>and at a deeper level about themselves</a:t>
            </a:r>
            <a:r>
              <a:rPr lang="en-US" dirty="0" smtClean="0">
                <a:solidFill>
                  <a:srgbClr val="000000"/>
                </a:solidFill>
              </a:rPr>
              <a:t> “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Picture 7" descr="http://www.everyculture.com/multi/images/gema_03_img018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118519"/>
            <a:ext cx="4038600" cy="3581400"/>
          </a:xfr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Wovoka’s Prophesy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White settlers would vanish</a:t>
            </a:r>
          </a:p>
          <a:p>
            <a:r>
              <a:rPr lang="en-US" dirty="0" smtClean="0"/>
              <a:t> &amp; Traditional ways of life would return</a:t>
            </a:r>
          </a:p>
        </p:txBody>
      </p:sp>
      <p:pic>
        <p:nvPicPr>
          <p:cNvPr id="5" name="Picture 7" descr="http://www.viewzone.com/wovoka.wilso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071940"/>
            <a:ext cx="4038600" cy="3674557"/>
          </a:xfr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Wounded Knee, 1890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Govt.  Interprets  “Ghost Dance” as “resistance”</a:t>
            </a:r>
          </a:p>
          <a:p>
            <a:r>
              <a:rPr lang="en-US" dirty="0" smtClean="0"/>
              <a:t>Troops sent to stop ritual</a:t>
            </a:r>
          </a:p>
          <a:p>
            <a:r>
              <a:rPr lang="en-US" dirty="0" smtClean="0"/>
              <a:t>300 Native Americans die, 30 U.S. Soldiers</a:t>
            </a:r>
          </a:p>
        </p:txBody>
      </p:sp>
      <p:pic>
        <p:nvPicPr>
          <p:cNvPr id="5" name="Picture 6" descr="http://grannevacation.s3.amazonaws.com/2007_summer_plains/20070630_saturday/20070630_wounded_knee_massacre_site_640x48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676400"/>
            <a:ext cx="3251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Destruction of Native American Culture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1. Dawes Act (1887) :</a:t>
            </a:r>
            <a:r>
              <a:rPr lang="en-US" dirty="0" smtClean="0"/>
              <a:t> </a:t>
            </a:r>
          </a:p>
          <a:p>
            <a:r>
              <a:rPr lang="en-US" dirty="0" smtClean="0"/>
              <a:t>stripped tribes of official recognition &amp; land rights</a:t>
            </a:r>
          </a:p>
          <a:p>
            <a:r>
              <a:rPr lang="en-US" dirty="0" smtClean="0"/>
              <a:t>Lose land &amp; tribal organization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Destruction of Native American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2. Killing of Buffalos</a:t>
            </a:r>
          </a:p>
          <a:p>
            <a:r>
              <a:rPr lang="en-US" u="sng" dirty="0" smtClean="0"/>
              <a:t>“</a:t>
            </a:r>
            <a:r>
              <a:rPr lang="en-US" i="1" dirty="0" smtClean="0"/>
              <a:t>every buffalo dead is an Indian gone”</a:t>
            </a:r>
            <a:endParaRPr lang="en-US" u="sng" dirty="0" smtClean="0"/>
          </a:p>
          <a:p>
            <a:endParaRPr lang="en-US" dirty="0"/>
          </a:p>
        </p:txBody>
      </p:sp>
      <p:pic>
        <p:nvPicPr>
          <p:cNvPr id="4" name="Picture 7" descr="http://users.telenet.be/michel.holemans/assets/images/buffal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886200" y="3581400"/>
            <a:ext cx="4038600" cy="2767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Destruction of Native American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3. </a:t>
            </a:r>
            <a:r>
              <a:rPr lang="en-US" u="sng" dirty="0" smtClean="0"/>
              <a:t>Assimilation -</a:t>
            </a:r>
            <a:r>
              <a:rPr lang="en-US" dirty="0" smtClean="0"/>
              <a:t>Govt. urged Native Americans to:</a:t>
            </a:r>
          </a:p>
          <a:p>
            <a:r>
              <a:rPr lang="en-US" dirty="0" smtClean="0"/>
              <a:t>become farmers</a:t>
            </a:r>
          </a:p>
          <a:p>
            <a:r>
              <a:rPr lang="en-US" dirty="0" smtClean="0"/>
              <a:t>Abandon culture</a:t>
            </a:r>
          </a:p>
          <a:p>
            <a:r>
              <a:rPr lang="en-US" dirty="0" smtClean="0"/>
              <a:t>Look “American”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7" descr="http://www.pbs.org/weta/thewest/resources/archives/images/wimg670/3pr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99000" y="1600200"/>
            <a:ext cx="3937000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Stripped of land, Identity, &amp;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 smtClean="0"/>
              <a:t>Carlisle Indian School</a:t>
            </a:r>
          </a:p>
          <a:p>
            <a:pPr>
              <a:buNone/>
            </a:pPr>
            <a:r>
              <a:rPr lang="en-US" dirty="0" smtClean="0"/>
              <a:t>1.Forced to speak English</a:t>
            </a:r>
          </a:p>
          <a:p>
            <a:pPr>
              <a:buNone/>
            </a:pPr>
            <a:r>
              <a:rPr lang="en-US" dirty="0" smtClean="0"/>
              <a:t>2. Adopt “American” names</a:t>
            </a:r>
          </a:p>
          <a:p>
            <a:pPr>
              <a:buNone/>
            </a:pPr>
            <a:r>
              <a:rPr lang="en-US" dirty="0" smtClean="0"/>
              <a:t>3. Give up tribal ownership of land</a:t>
            </a:r>
          </a:p>
          <a:p>
            <a:endParaRPr lang="en-US" dirty="0"/>
          </a:p>
        </p:txBody>
      </p:sp>
      <p:pic>
        <p:nvPicPr>
          <p:cNvPr id="5" name="Picture 6" descr="http://www.explorepahistory.com/images/ExplorePAHistory-a0j6u5-a_34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828800"/>
            <a:ext cx="4038600" cy="270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/>
              <a:t>The Homestead Act </a:t>
            </a:r>
            <a:r>
              <a:rPr lang="en-US" b="1" dirty="0" smtClean="0"/>
              <a:t>, 1862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160 </a:t>
            </a:r>
            <a:r>
              <a:rPr lang="en-US" dirty="0"/>
              <a:t>acres of land</a:t>
            </a:r>
          </a:p>
          <a:p>
            <a:pPr lvl="0"/>
            <a:r>
              <a:rPr lang="en-US" dirty="0"/>
              <a:t>Live &amp; work land for 5 </a:t>
            </a:r>
            <a:r>
              <a:rPr lang="en-US" dirty="0" smtClean="0"/>
              <a:t>years</a:t>
            </a:r>
          </a:p>
          <a:p>
            <a:pPr lvl="0"/>
            <a:r>
              <a:rPr lang="en-US" dirty="0" smtClean="0"/>
              <a:t>$10 filing fee</a:t>
            </a:r>
          </a:p>
          <a:p>
            <a:pPr lvl="0"/>
            <a:r>
              <a:rPr lang="en-US" b="1" dirty="0" smtClean="0"/>
              <a:t>Myth-</a:t>
            </a:r>
            <a:r>
              <a:rPr lang="en-US" dirty="0" smtClean="0"/>
              <a:t> </a:t>
            </a:r>
            <a:r>
              <a:rPr lang="en-US" i="1" dirty="0" smtClean="0"/>
              <a:t>“abundance of free land for anyone willing to cultivate it”</a:t>
            </a:r>
            <a:endParaRPr lang="en-US" i="1" dirty="0"/>
          </a:p>
          <a:p>
            <a:endParaRPr lang="en-US" dirty="0"/>
          </a:p>
        </p:txBody>
      </p:sp>
      <p:pic>
        <p:nvPicPr>
          <p:cNvPr id="12290" name="Picture 2" descr="http://t3.gstatic.com/images?q=tbn:ANd9GcQzNPM267dC1iPGBq7Z5g3dRyEFGruvTUdEh1i5oov-P-HZjyy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4343400"/>
            <a:ext cx="3351528" cy="2209800"/>
          </a:xfrm>
          <a:prstGeom prst="rect">
            <a:avLst/>
          </a:prstGeom>
          <a:noFill/>
        </p:spPr>
      </p:pic>
      <p:pic>
        <p:nvPicPr>
          <p:cNvPr id="5" name="Picture 2" descr="http://t2.gstatic.com/images?q=tbn:ANd9GcQeeRyxMMk08MNRRwmnsxiGn5IGoCr7XLm9EeNq4SjRf_KkqpjzG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4572000"/>
            <a:ext cx="2495550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Railroad Companies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Needed people to develop settlements along railways</a:t>
            </a:r>
          </a:p>
          <a:p>
            <a:r>
              <a:rPr lang="en-US" dirty="0" smtClean="0"/>
              <a:t>(Pacific Railway Act, 1862)</a:t>
            </a:r>
          </a:p>
          <a:p>
            <a:r>
              <a:rPr lang="en-US" dirty="0" smtClean="0"/>
              <a:t>(Trans-continental Railroad ,1869)</a:t>
            </a:r>
          </a:p>
          <a:p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28676" name="Picture 4" descr="http://t0.gstatic.com/images?q=tbn:ANd9GcQsuke1f8zUKOOiqdXfwdjwlu4EE2zlAv8iKUrIhIPN6tf-iOK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676400"/>
            <a:ext cx="3962400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Westward Settlement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b="1" dirty="0" smtClean="0"/>
              <a:t>1865-1890’s </a:t>
            </a:r>
            <a:r>
              <a:rPr lang="en-US" b="1" dirty="0"/>
              <a:t>Families </a:t>
            </a:r>
            <a:r>
              <a:rPr lang="en-US" b="1" dirty="0" smtClean="0"/>
              <a:t>moved </a:t>
            </a:r>
            <a:r>
              <a:rPr lang="en-US" b="1" dirty="0"/>
              <a:t>to the Great </a:t>
            </a:r>
            <a:r>
              <a:rPr lang="en-US" b="1" dirty="0" smtClean="0"/>
              <a:t>Plains</a:t>
            </a:r>
          </a:p>
          <a:p>
            <a:pPr lvl="0"/>
            <a:r>
              <a:rPr lang="en-US" dirty="0" smtClean="0"/>
              <a:t>West of Mississippi</a:t>
            </a:r>
          </a:p>
          <a:p>
            <a:pPr lvl="0"/>
            <a:r>
              <a:rPr lang="en-US" dirty="0" smtClean="0"/>
              <a:t>From: Illinois, Iowa, Missouri</a:t>
            </a:r>
          </a:p>
          <a:p>
            <a:pPr lvl="0"/>
            <a:r>
              <a:rPr lang="en-US" dirty="0" smtClean="0"/>
              <a:t>Also, European Immigrants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http://t2.gstatic.com/images?q=tbn:ANd9GcTCFUNILUwC_1lO-PcFp2YGLJqlvxqXG06xSvCCJWE544J5U4c0j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752600"/>
            <a:ext cx="4060179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Realities of Settlement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Great Plains lack rainfall = dry, tough sod  &amp; treeless plains</a:t>
            </a:r>
          </a:p>
          <a:p>
            <a:r>
              <a:rPr lang="en-US" dirty="0" smtClean="0"/>
              <a:t>Tough soil conditions /rough terrain</a:t>
            </a:r>
          </a:p>
          <a:p>
            <a:r>
              <a:rPr lang="en-US" dirty="0" smtClean="0"/>
              <a:t>Iron plow  pulled by oxen “ the plow that broke the plains”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http://t1.gstatic.com/images?q=tbn:ANd9GcSbP9UCwyAtTmQLE45ifxnkESQEWOghYCvCD0zeB3HqnNYPVGKr5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600200"/>
            <a:ext cx="4052454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Realities of Settlement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“sodbusters”</a:t>
            </a:r>
          </a:p>
          <a:p>
            <a:r>
              <a:rPr lang="en-US" dirty="0" smtClean="0"/>
              <a:t>Built sod  (mud)homes – no trees!! Had to work within the confines of their new environment</a:t>
            </a:r>
          </a:p>
          <a:p>
            <a:r>
              <a:rPr lang="en-US" dirty="0" smtClean="0"/>
              <a:t>Backbreaking work!</a:t>
            </a:r>
          </a:p>
          <a:p>
            <a:r>
              <a:rPr lang="en-US" dirty="0" smtClean="0"/>
              <a:t>Tilling soil, planting crops, digging wells,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9218" name="Picture 2" descr="http://www.delsjourney.com/images/close-ups/us/travels_mw/homestead_act/1-7038_Homesteaders_and_Sod_Hou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600200"/>
            <a:ext cx="42672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Realities of Settlement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Drought</a:t>
            </a:r>
            <a:r>
              <a:rPr lang="en-US" dirty="0" smtClean="0"/>
              <a:t>, hot summers, prairie fires, </a:t>
            </a:r>
          </a:p>
          <a:p>
            <a:r>
              <a:rPr lang="en-US" b="1" dirty="0" smtClean="0"/>
              <a:t>Thunder storms , Tornados </a:t>
            </a:r>
            <a:r>
              <a:rPr lang="en-US" dirty="0" smtClean="0"/>
              <a:t>(Kansas/Nebraska)</a:t>
            </a:r>
          </a:p>
          <a:p>
            <a:r>
              <a:rPr lang="en-US" b="1" dirty="0" smtClean="0"/>
              <a:t>Insect plagues: </a:t>
            </a:r>
            <a:r>
              <a:rPr lang="en-US" dirty="0" smtClean="0"/>
              <a:t>grasshoppers, Locust plague in 1874 devoured everything in its path!!</a:t>
            </a:r>
          </a:p>
          <a:p>
            <a:r>
              <a:rPr lang="en-US" dirty="0" smtClean="0"/>
              <a:t>bedbugs, fleas, snakes!</a:t>
            </a:r>
            <a:endParaRPr lang="en-US" dirty="0"/>
          </a:p>
        </p:txBody>
      </p:sp>
      <p:sp>
        <p:nvSpPr>
          <p:cNvPr id="8194" name="AutoShape 2" descr="data:image/jpg;base64,/9j/4AAQSkZJRgABAQAAAQABAAD/2wCEAAkGBhQSERUUEhMTFRUVFxgYGBgWFxgaGBcdFxcYGBwaFxgcHCYeHBokGRsbHzAgJCgpLS4tGB4xNTAqNSYrLCkBCQoKDgwOGg8PGi0kHiArLDAsLSksLSwsLCovLywqLCwvLCwpLCwsLCwtLDI1LDQsKSksLCwsLyosLCwsKSwsLP/AABEIALoBDgMBIgACEQEDEQH/xAAbAAABBQEBAAAAAAAAAAAAAAAFAAIDBAYBB//EAEgQAAICAQMCBAQDBQUGAgkFAAECAxESAAQhBTETIkFRBjJhcSNCgRRSkaGxM2LB0fAVQ3KCkuEHJBY0Y3Oio8LS8WR0k7Kz/8QAGwEAAQUBAQAAAAAAAAAAAAAAAAECAwQFBgf/xAA3EQABAwIDBQcEAAQHAAAAAAABAAIRAyEEEjEFQVFhcRMigZGhsfAywdHhFCPS8QYVJDNCUpL/2gAMAwEAAhEDEQA/APcdQb6/CejRwajdUaPr6ffU+s58f9Z/ZtjK9oMgI7diABIcWbygs2KZPioJIQ1oQst0f4hfYR7fxC88O6jhejLlNHI6AyFczckbG5D5hhbH5TxzYbN220c6SSwyy1I7RTOqXMwYnwjnHIx8TAZLd8k3qTr3w9HvU24JiMK0wqJHZ4vJSwy2PBVglZKDYPFVyT3keQdRQkvFcRyjllPFXgQKa/QGxyRdU1ZhLCZs+t7xEP4m3naNirCZTA3FlvxY8k47f2a/IdE4/jqJUVtzHLtgTVuucf38aLOML35YjsfbVHbwhAFTso47nubPfv3PJ9K9qEO9l8KKRhQIU1d8uaCWfmJMhT1s3Xrpra5mEsLYdP6pFOucMscq/vRurj+KkjVknXmQ6VD4oz28cipt4Wpo43kORmoggWT+BEooAjK6HOpN10iOJSytPA6qSx2+4kRMkXNwIg5j7JIR5SpN3fbU/ajRJC0/xjHNJGsMAe5W8zoSmCoC39oAcSWCAWORkPqBn+0OoMOIyD4JlpkFB0jaNoe3OU2Ein1XKjWlBuNyoOG7ZiCy/jxRSA03/s/BNV257EHj1enxBv1PMeymHurzwn7lTHKB9rNe50zOwn6lYbWysDcoMcfnTyVbb73flQx8WlinfywDOQqyBFYPGlNbMQAFsL2uzofvfiTeRxLmxjYCRhca5v54woZXRSFwY8hQSRRFjE6eP4plAt9o3AN+FNC/b90O0bG/Ti+Ow1BL8Z7S1M6TxMpJXxtrNwRx5HCMhP1Vj30uXNo5StxLAb0x5dU/oe63TyzidWVR8gwIAOT0EfBcxhj6tz68kDO9Ii30HgmQbhwm3gs4s5KtLE0iMlE+KimRe2WIWub1s9n8WbOQDDdbdiQDXiplzXdSbB5HBF86ILvoyaEiEn0DLf8AC9PLJGqY3EhpJyCDFuixke66gzJfioCY1b8BDXiS7pXbleMEWI+3Kk2DzBsNzvhNnjMTKsJKNF+ESNpb2xrwyJaFCrJIo84+g65Y+mjJzS/xIv3BfksV0Xcb6RoRKzqtyM5MNEhBCQjZRrjbGRQwAsA1dBtLr0+9LblIhLWEoULH5QogJR45QLaVphhhdgMSB5Qx2uQ+mq+/6hHDG0krqiILZj2AurP00ZLRKaMQA/MGDy5zKzXV/h+4tmgErYPFG5VpFOBBzL4sKFgWfTVRd3v6KjxFJeNWJhBENy4kREr+KgiJYuSaKjnzEDbQzKyhlIIIBBBBBBFggjuK9dPrSll0jcQQ2HAHqsPu97vowx/GcHxwAsK2mG5VEIpDeURLfK/C2FNG6rbnfyNtxIkwp9uxCxEI2MrCQyOB5KAXy9iGJxIvH0KtLjSZOaeMS2PoE8fnzxXn8vUuo+FarJZK5s0FOjlJM0WMIc4w4jAfFryPmoZKX6JvN026dJ1fw8SQcMY1NrQVittYvnNz7iPsdTY00roawjeU2pXa4EZAJXn8fWt86yNHm65MrN4I/DC7h0qIqjeKfDHmpXK12vub6C+6eRjuCQgiiGPhhVZ3S3IasuCKoHjI+w1pIogBQAA54Arub/rqStK1hGpRUrtcCGsAlefbjb7yFGaLxnKy+ApZWcrDGrNGwUq+RaQgNJXIVflosLE3Ud+ZZVCyKKUK3hZKreJt1JTyeZcHlblm+U/JjWtxWlWk7PmlOJBMlgJUG2jKqqsxdgACxABYgC2IHAs80OOdWNLS1IqiWuXrusf8Xx+NudvAzOqKsm4YxuyOCpjhSmRg1DxXbgj5VuxYKExcoWqg3qOWCOjFTTBWBxPs1Hg/fU2vNuoxJs4fH20aRnahStAeaMEB45GHLKyWSSTTKr9wb9Eg3CuLRlYWRakEWOCOPXTWPDxIQpDrG9X34n3IxK+HtCylxZLbiVDF4aV6ojnLg+aRBxi1aTrPVV28RdgTyFVB3kdjiiL9WYgX2Hc0ATrH9O2JSONXIMmRmlIB5eR5JGp6Hl8UmqHKoLsNptV0NShNyMXitjgjv4i4ugEeYRcDbhsjIGa0sFpO450ttuVQEMJQSSaG33GKj0UYRFOOeVJB5OTXerMhuRBdhVdyB2DnBBZ/eEb3VH5jzwKlYVyR+p4Heu9duD6Htqo524hOVba9Sim8sciuSD5QaYiuaU01V61WlvCGKRnnN1bknkRlpr78jOIKRz3rjirUrI+Sk5hWNg2ygiuGs8OPegRR4WtC4dmqbrHKRqif52d+WeHIZNZGCeGKLXUo7kMdIGgXCJU25bw5hKRaypHDdgFSGlZWNkBgxcrwSQQgFh2qaImixFgupUX2RgidueVBax6+YnuRpnWEBifJQSwemLkAnhlKUQxIdcjgQRyeDru33ISJfENtjiuR88lAgNWNsxochQCWvy9tPgwCEi70yNhGA1luLu7+ROD7sOxruQTxdCfPzEUflBB9CSWBHYAEUpqz8411lsEN2KkEA3wwKsAftdf8pquNNBNKLyIYK5HbhXDGr/er3NkdgSdQm8lKpT9q/j7D9Pc/r68a4prtrrEEVVcg2PSq4F2eeQfcEjm9c008kqqdactFifMHkhjp/MKknjRuDx8hbvxwLvsZYvhrayg57XbFe1eBEL7HuEvjjXN2vEf/AL1SPuscrA/oyhvuoPpotsh5P1P9dZW2cTUoYSaZgkxY3+WT6YBddCG+BtmOY4FhNVcDSQ32+bwXXIcet1ZrvqbbfDgUV426A9AN3uSBz9ZLrRnS1yFPbWNYw0xUMHjcjodVYNNusIB1TpmCpjuN2CZY1r9qn8wZwGUefvgWN+mN+mo36SLAeTctiyti+4nZSUYMLUyEMLANGxol16L8FnFZRfirfvGCa+xFqfox1cADqLHcXR9Na2E27Wo0gapLgSd9xp881G6kCbIJ02bc7VBFA23aFBUYlEokRbNIzgsHCilDUpoCwe5IbD42o4bqGSFwSDIqO+3avzLKoJRao/iBPXvWpZNj+6a+h7fx7/11R3cpiGRD3YChASzEkABAO5s33FAEkgA66jB7WpYq1MyeBsfL8SoXUy3VEI/jzakAs7xq1YtNBPEjWLGLSRqCT6Ad+K0I3fWG3M7L4jLHFwYlzQsWyAMzYDjGz4av3IDgFSCzbdzK5UObFhwwjAPKK/AsEeZvVhzwqAVt5vZSrfs6hgq3kUZwxNALCodcyB5mIyAChQGY0OjawMaH1T4Kg6oXktYPFXolaMhoiVYc1k2D/wB2Qcij2urW7HqCd2nxMGkSNopELkgMfDZbCs1WjkiwrUSBdaz+33KtwC1qASJEaN6NgMyMqkA0eQoW7rtqvu95kh8Oz5cllA/BRhTIxl7UHC2UyoXkKB1NVZSLcwICipVKgOUiV6EDrugWw+M9rIpJmRCuWQchaKmmAJ4ajXKkjzKfzC7H/pPt6JMqrVcMGVuSFBCMAxBYgWB3Nd9UlfRXS1Dtd4ki5Rurr7qQw/iONTaEJaWlof1fr0G1TPcSpECaXI0WPsg7s30AJ0IV8nWR61Le/wARxjtbe8eQ0xCY/m7rJfpygN2KbuvjaVvE/Z9qcYrzfcv4PZUYYwhXmPDL8yp8w780D6SnhbiQOwMs8lSyjI5sskrIAWLFUMDBADVGMju96gr1GspkuKUC6OFbBBAIIIIIsEEUQQeCCOKOgJ8cyvD0iSJJEYtOhAG3jJCqAcEtZjjeANcSFgDjqTqe9E8qbPbyEzGVPEMLkCJI2V5TI6m1OHlCEglmXkVrd9E6Om2hSGMHFBVmsm7kliALYkkk166iwzZAfuKV3BA/iVy+826WAkUcs/c2WOMC2APlCyv68kj6g144yoOXeyTQ81DgWACcsFUdu/pqpLvDPPLOCY47SGO1RvGEbSLkV+fFppCqqGUkLfY8SDduCBInBJxaNjIGoXwuKyE4i/IJBz350Vu8bICmgQjK6GTswH7oJNC/4n9QPTUzcg2XHb5WIBq+4uiKsdv6ag2m6SUExMr13x5Irg5Duv2YA8DTpD279+wIBPDMBZ9DjR78H7kQS7MlXJJTGrSM0jlELAKFFBFLUgAAyNCu/pzWoNpsxGPd5CuTqTQNM4Edf7tTVHkuWJb5iT3qDDFYyf7Y+F5bBxwd3ojm/CSTnvddtTmMccLa9iB8tqV8ooeWvSq4HatODoEnekUW8UOpVqIbGx5+3fGwQEDqEA5F482Dy3bIAZAEso5Ck2WKmNGAvzMQSxUctxHQFihcS/8AiPNegN1kApJANk8jnlODV6p73Y+I4YPIhQYlkIBb93llJBFuGXy3kCQaGnAiIKE7cb5UpmBCt8pJCljya81BbUZZElRTkkAAGt0zeo9LHJFI2ZLiOQSYl8iEWiS1BVW6rhvXVb9jaGdHEjtUcjZERob8WFBkUQBifFcFyMgPXlsr8+1jaZslSSwpIkRWKNXyrkCTkgz7k+Xk3oIbCFZdwpAN8i7/AC91FFqoMSwGPe+9Du52AauAeTV+gPf7cgXqpJ0wFSqNImKlkCyPSsqnEqjMU/u/LxfFEXrvQumSeErjcTLmBQKwHjmgW8EMas0bPfWfjMTTwtIVDpMfIBT2guMJbuQiSIBJGNu1KFsBY2Qk5Mo+aRRV6vxdWAFNFuFr08Jm/nHkv871U2O3cbzFmDiLb8EJRAkk4zORBP4XcBex0crXJ7Vx4rljXt7sSIJGvUfbxU7GwqP+2U9VmA9zDMB/EpqCXrqX5W4+scl//wBdFa0M3a05/j/LWPTOHJ+k/wDof0qzTaSf1+1R3fxAmDgzwjynhnRT29VaiNXvhl//ACsAIIKxRA37+Gv89QOmalCWxYFSAxHDeU1XY0dWugEnbRMe7xo7VwLZFJoeg1PWLBhyGCO8PYxuHP0S1Gwb+iInQLc7eHdTlWCTJEjA8BlV2deL5GYCHjuATfDclZ94F7cn6Ht9zoT0jqCI8kQKrTlhECLjUhOQvfBic+OB4mPcVpmED2NdUZOYaRu4lRlhPRc3fQQTkAQclIKlilqqouUJPhkAKvGIoqpBBAOu+JILzVX78qSuXsCr3R9Pne+e3Ym1kB7EaWYPYg626X+IqoAbVZPOY+eyhNELNbiVJFW9uJWVmqN1jJTw5AjkM/kBqivIzyTsCSrepTSrGX8bB6xCqENuwoKrshdpO+JFC1HkIDXCuxP7fI7qARGMKxPlZmjBY42CVQ8WbFWaUKpHpmyEszyOD+E3hx80AGhjLn7szMt96Uela7R2Iw2HwQxdS4Onj9/HcqBL3VezaYjVVhIUJzilQM2TSGbxAGpUtn8TxFGKqMwMRXJXnUR6QkZzVXZkOYHkMjFea8Z1Mpv5TbksCVN3RL/ECBdtLioyKlF/4pPw1uzyMmFj2vVeDdJI3kJbkHzBgWDE4t5gCVaj5hYNHnVjZG0ae0KZfEQYE258eahxNN1IjKddUzZ9YEYO4T2IdSQpbHko1kASrZqz3NXTBhtdruM0VsWXJQcWFMti6YejDsR76CfCmwjba7eVoozK0Ubs5VS2TDMnKr+ck/0rQzqfxNnK0aTeGquUAj5mlZeGKqMmwVrXhDkUYk4jzXHOzmdFI0dmIN1peqdXSBMmskkKij5nY8BVH3PJ7AWSQAdZHaSvNNLuH+fJo4xat4SxO4IUgEAsws13MaE3QAgeNg2UW3zk5yklOLWfQysryPxfy2tCgew1d2e2wU2S7McnPbJqVDQ5xXFVUL6ACyxsmriXMa2A6TyT2FxNxATECDdGMgfj7eTzYjEhPC9yARjKLFf7taI5Aq9P6fdR+a0eVGINlTK/7SpBsjNHblvUrfsNFet7YfszuApkjHjJYvExVIpFkcEqQSKNGrGhW4lhV5C00s7fM8cVkHFKFrH8opAv4r15RZ4GsTE1S9j2N4Eabx/fldWGi6Nf+HLE7QhihI3G6vEVRO5kYh1s4uCe1niuT31qteUdO62+UydLSZvxJBJEBF4aPI0aq/i4nwyGDeQ5rirngBb9J6KJvAj/AGkoZsR4hjvAt642LrW7SuwGItpw5KIrGbA4xBhZi8aZvQVGN05VabkjFlPvXA9KvtDyCbyGQPPBLYGwBwSAvf0D0Ks2O6RCBs4wcrSHwio81GIFHIJI/wB5GbHrx350Rl23icWbDhxQBtlJrg+h5s8cEcizqo83jqlCqb9VkkijcBqDyc91VMVpTYZbkkQ2vohB9tPj2BXiN5eKAzJlVm9R+JclX6BwTfsBrmwn8TNxyC5RD7pFak/rKZvY1V9hqzh9L7Dge+VAn6kV+umZiO6lVExTF0ZvBdUzK4ZoxzAW8XLA+XIfOAchyApyl/2kt0wkT1t42C/rIuUQ45+f/GrQAPI5HexwDdAdhQ/Xjn+LlJvgtZ57t3NG+/cnHn6jSFwOoQo1cEWpDLQ8yEMpybGshweR/D+GlJJ2PJJIr1u6PckflvkkDj340Lh6WktyukZLNI6PhUnmdwmRUglVjwIAbknLy+UanniMaN4crpSu9vjIBhTH5hnyXHZvTiibK5GzAKE034krsQwhVLBsDgvIM0X5qjlXk8XzVg6vyoDiGJLnxACzBTwyuRkBwWA+lqhA7WBfS9ifCkBOLO7AkCvkC7esSxK+WEg+a/M1ECgCc8QcENdkggqaKmm5Br+97ciwe+nOcAYQmM2YYAMAQRlRFckHG+W7VdAeY8+mrfTTicAPLRrntVccm7Nk+vbk6i9Oe9e3qPYfXtXpp213FSTD5lQIA3HOQBI4PJv7V2r1OTtUB2DqSLR6zZSU/qELmX40zWwC+CpxXLhA8vbuTcnZefloaIbQtgudZYjKrq65786zu2Ad5pCGtpSKE0yD8NI478hrkoT2vtzonF09CLaaX9J5OPpy13+g+w1y2MLX0mMc4AtAGhnTlP23Kw1pF4RR2oWew0D3m5xV5D6An/t/Qa7PBXEcsw9yWD39hKrj9QBoT17bP4LHxnNFeGSGjyO4SNG9fRh21SoYenmAz68ir2HacwBGqq/+kr8+RR3rG8ga4IuwaP00Q6P1iP8AZoB48XEMQx8RL4jUVjlkTfp31k5M6NBDYNDzCjRqzRy9PRf8i/SRuY4k8LMx4qVDEGxiKOOQIONdq1sVMPSFPdqN8ceR4rRxOHa5wyQ0x/y3o2OrxXWfPtR4/StR7jqMTirkNGwY45XKnmiCkbAHk8HggkEEEjQHf7uV2qUtY/KQQP8Ap/x1J0feeHKo/K5Ckf0P8f5ahGHptGYAz1H9KR2AqdmXZgfD7ytFsdz4iAkcglWBVkIIP7jjJbXF6Po45Pco76MSeHlT+go+vpfa9V93IYM5QpdDTOAVBQhQuYLEDDBRkL4wyHdtZzqTOZXJVRbdi5yHAr5UZe3sx1EzCis4ub9J0uNd4jl81VfDNa8ljyZA3AlasEmWS/VIh9ePE7n27ene/fVjpu9xMyEfK+an94TFm5+0gkH2UaC9F37SSPnVmOMAA3ZjLhjeIPmDx0P7rfXTN/10JK4QZMqql4uyg3Ix+QHtkB6c5DupGuvxeGbW2IxmpbERxmD6SsBlN4x7mEddyPzvmKcBlsHEjjymx/MD/G9Q9UmUybfA4yyPgCFyOBK+J9PKSj2e2N1WWgOz+JznUinH3EUoIskLdrVEgjk+nfjVuSVvGzLSQgqIVuEl2UnxGEUqHKN3IKkCyRGpC8XrC2RhKjMWzOcobJF4nlfjv5BXsexrGaA9L+y0adY/Z/wIIQ0cKKgZpKJKryq+Q3jwCzMOSR3B0C3fUcp0MssQZPEZscI41LphiFJLvK3sWJAWyFLIGsbeB2pIo2jjA5kYY4i+0aN5y/JILBQDycvlJL4dhXwIqUKVUqa9GBqSj63IpN3z3POuk2htejQinRh7rAwbCZ/Hh6LKpMqPMusOCorvMrwjmPIotGY1o2e8uJq7+XLt2NjTl207G8tuiUOaeRrv0bJAT9ApH3BA0R38GK3a+YkLlfLPdChQ70eOaU8+uoPMGOTM3eiR5R6Hw1ACjixdOa4vnUNXFtFMOZAJG/d89+KnawkwmbTfYy+DIy3wUIQgSj5AHb5Q4YFcfUBSPzAZzZdfP7MIkzSFaRHjU+JIhfyLGB5YyUKKJCcmJJjViysTfUtqMpInJvdR4KyqDgY0YnymwFF5KDdtYJ5GrvwR0eH9njlEcYcGUKVWggErrUaksIxQFhav+QZs7D0q4NR1xboTvO6byL8OgA8kWRb4b6asECIsKQdyY0OQUlifm/Mfc++iulpa6JQrzPo7qu53KKNwI1sx+KwdMY9xuEbwyBSgP+VvPWPJAFH4FGXPoCe1njngepv0PHe9C4m/8xu1UkRx7nFUsMcmjjnlot8qSNJwvociPbV6K6GVZVR7nmqNdrN/6rvQq/7kpw0VfpTXGEJ80P4b1zZQKwYGhkJEIe6/PzZBOrI7X7V/2789vpx66qdVm8KdZWICt+HICfMMSWjkxN8IxYEgt5Xu/JWruNfQjLg9wRXpXft+qi+3DKjYPVC4Vrj2+3peq/UdyYondfmVWKf8Xyp7cl8O371WdWQv9P1JN1/QH9Sfrqn1KRaRCOHdDzXaMiQH/rWMUavMD1B01ouEqtLCFGK9lpR9lGIJrg3wbr+vEUw8yk0FTJjZ4LEACxXYKrNzfNe3EiEVx2BYcG/lfDkgV6c/X31DLIpB5PnbD2JWN3L0OePKciK4cf3aG3KFTVCTcR3SRAcf2BB5uxHKrMF575jgE+5Mu33UrFwEVsWxXLOMmlQtbKJUJDsUoeq+vOJJYyzV3JJ7Wf6f9tDunSKIQxJGZlmYkEDGWVpRTCqYCRRfNAdgTxJJcCSEijn3cqgF41QZJZSdWNFwpBEkUYFkqLsfUm6MM3VMY5pVikXM5LYVhSqqKTg7Wbu659Oa1fnlZhiCPOVUt3475Y498oyACCBnY7ldRPB4gmWsA/AW7xtQQfYXwSq8A366y9rPY3DgEWkSOU/PRWsIP5olAvhzq5HiCUvReRwTFL38QgX+HQBTFrPY32uhottvEkvBgxFWBYIyuuCAaNH+B1kgzwyDurqfb+VeoOjsW9C7iVpMwWSAUI5XApXc8ohANy1X90H11zeJotqlzmAzEiL7wNI4FbeKpdgWkEQfD7otrKfGvXcAI1om7PtY9/tf8SPbR6TrMKqWLrwCaNq32xYAg/Qj11guqxLMwbxUBs3bD8xs+vvpmAwju0zVGmByKtbONA1Q+o4QOe9Xum7vII9diCR74nt+v+Otd0vchjIFNoGDJ/wyDOq9AHzUf8Nd1N42GWNFCh0of3l/nzqzs+uGF/I0ZVxTXTY4FmBH4igfM4+5Ueti7VwzqocAOk6cfafNSbR7KpD6ZEg6SNCtludqsgpwCPS+4+x7jVXa9EiRshkT6ZEED7AAc/fT4CZFyEzf8ixAD6FXR2B+7aeNj/7Wb/rX/wCzWOB2fdL/ACn7gLNFWo0FoBHKVX6ifEEsJGCeH55CecZA6nwwO5pWGRoAjs3bWd3c/iSM9AZEmvb2/lrQwbcOJ43Ys2QBbsxUorR9gBQsihwWSQ92bQDe7QxOUJBqjY9Qf6HV6kQ3uDcB6gSfH28Ve2ZllxP1H2VHdOVwIJHmolSQaZHUiwQRkSF/5tCtl1vlVZVCcAYisB6UO1DRbc1S2ap4z/CVNA+o9LZWtFJU9qF19OP5a16MOphr+cLcwjKRqvDhcgX8960EG2Mk3hqOXTv+6EY2ft+KD+n11u/t/wDn76xvwspWaHLgmJ4zdWSTEyr96Rzx7a2SLZA9zrC2i45mjcB+vsuexbz2rmHRp94Kt9OXg+2hvTOvxRCcO6qwnlMak00gJDWqgFiMiwsA/Ke3YWuodTxuGCjLQ5pikQI4ZyOL9ksFiV7Alg/by+GiRr8kaKoF8tgAAPYt/dHtq3srB1HNNR7O66CLxpv+eKwK1QF0qlvfiBXlgaJJZeGwQeTMsF5piHAog5YUA3Jxe9V+o9aYbWTcSeFCkCsGQW7AoSPDyYooYtSgUbsUeRpR7OLcyeHEsaxo6yy4FaciRmEfC+enW2JsLZRbN4g/jborxSmaHbqYBtJonx8MYFzk0vmdQGRVDZEG8a8pphp1W0+3p4d3dPONP+usSdBY+qjBIBcFQ6Z12cSmZVlnG7wjgZihEczRLKiMLCKMayxUB6joFkYH17oPSxtttDApyEMaRg++Chb7mrq6vXkvQVzbYxugX9p3PjpJG7NxG80joAWAEqOFiaRR8khq+49oXXU0GZG5YiPtp6KuSu6WlpanSLD9V2mG+mAJ/wDMRRymmxIMbLA1UORiY3HPDR1+bUkbmyfUm6qsclUkfa75/T01J8XwYbqDcSAmJYpo8sWIiZ2ibJiqnFWSNlLGgKAvzHVeCZT5lK4vypDoytZ5KlDiQcr49KvnVLEC6cEuooTC4Cg0FbEg4N4bBzlyTiVsHgWHIIK2BHtXwLReZzGBWRq4zn4bAkN+IMfCY82EsjzKNSb9Q0EgP5lwB5JDShkX0bnJie371g2K5vw3Dxi2Qk4irdDWaA88kKrL/ejS+NMzWA4oU99vQn071xZ7ckAdyB/hqrLtspQ3P4cdetZSSK9GvUfs6/pJ7Hh2638aors8YiZfnYjA5EYGzxTIWNmuBfa9V9jEkjSy2PPIwR0Zg+KBI/K6kWmSFwLo52fmOka2LoVzxCWIBqgtOOSpJFcY4g9yCSa78DHTNtDwMR2GABs4qCfIOfms0Sbsg6bF090Y/itx+WSKMiyQSFZBE9Wb5JPJJF9lJPKCLhDjsSki3/0SBB29A7fqLOkI3AoTOsSFdvIUsHAgAD5i3lVT/dLstgfu6knUKGSKNmGLYhM2xprDHw+FNqKIGQYUO16h3e680asky5ODwofiP8Wz4LOfnRBwQebogHVHf7yMWGn2yA1+FKHSit0SZCrKQpNEUQMQLrUjGmBKFbdGDMGRQyVJ2GVh6tg3I8iLIBzfgDkg8lxssp5WLDsi0PSlBtj6tyf0I0K2ECyLJHt2ixbymQMJFZXHmIxx49AxJJs9ifLe6Lvg7MqkMKBVscSy4qQStWCCcSOw8v64+2aD3UX1GnQRHESDv6buSmpOgqTcbcp35Hoa1S2neU+8p/8AhjijP/xIf0rRfqDeT9RoP057Qtd5STHjt/bSKK+lKNcTRJ7Jzug9z9lpscXZZ5oX8R782sQZqHmYWas9hX8/1Gg2R9z/AB1c61CVna/zUw+3b/CtCt1v0j+Y8+w5J/T/AD1r0GdwBq6nCUwKbQ0TKsZH3P8AHSLn3P8AHVGHrETcZFT/AHhX8+Rq7qYscw3Vh7CLOCsfDW7KOg9GJjPsQjtEp+h8gP6ka2232xbm6GsP8O7YvItdlkkY/ZZ5f8SNeg9OPlP3/wABrL2octQka/tc5jSGhpbrAQHr58AeIBbpwo7eIGB8jH2vzg+jL7FrzMMhmcGzk7USeCDljRA7UeK+nr31tPibpplTjuCKvtYv+oJ1mem9IkSdMxS+ISO15EPJxR5BYHvyCQOboTYSox1AknvD24fPwn4SqylTNSbmZ+37RXdbFI4sUUZkqENWxksGMkn2YBj6BVb0B0M6v0cxMSgAjLUtkLiWNBSXI9eBz9NaDwhM6IjMvh/iPImN2VkjCAkEXRe+OKHYnggvR05Mlykgi5TlwRiQFrEAjg0ObN99M/iBRAzmTqRvvp0tcciqNPG1KdQubeeKynSOi5XJIQV5CqOQwoqXzvkG2xquMWs2KOf7GXw/MZSpoYmRyCPZiSXKk9wTyOOxrRcbRbvEfz/pqDqvVYYI2MzqKHylgCb7DntfYE+taXC16uKxDQ0EtkSOA/POxVavV7SXO1KGbBMMoyWJUlwXORdAFUMSTyEAEbnk+TI8uCe9U3IVayQO+CgSUpAMgBejyVWyxNdkbkCjofFuI9xbTBZEHPhxgyiIBbyzjBGfc+JlYoBCBk72dnbefb7MBJArBnaFOPS8DIxKgAUw4s+vGu4qV6VBud1o8BPjCzQ0lFukxcFwuEZWNIlI8wSJSFLXzZvgH0C3RJ1P1ESmNhAY1lrymRWZL/vBWU9uLB4u6PbUDQbh+8kUd+iKXb/qYgX9Snr21xei3/ayyy/RiFX/AKYwgI/4r/jzrgcXXFfEGu946AE2G7QA+attECAs78M7SSDew/tG0hRmfceEYHtIzLHCXZIiOIwsIBe1OUxGBvI+mrryHrnSim9VNoJxuMhLEU234MdKEJaRmEVAMbbFjchBJLDXrq9telYKr2tBj5mRwj0JPuVTcIMJ2lpaWraauEaw/W+k/skpljCDbzSBpFrEQS15ZQQKWN2RFckcFsrouDudQb7ZrLE8bi0kVkYe4YFSP4HSETZCxniANTLICCQpa3Ayw+UhQV7AH0sUD6asB+SPUGiDYIPaqPOqHR90z7e3fIq0qlif7TwJpEDMflLOkfLDjJyRQ4E+3U5Fvysi4kim55xPI8o7i14D1es541T1UdJBuIwD+H4jyLzVfgzB1HPbxZEkWxfmkHZBZNCGAZWtSOLFVVgrRAOQIIIJ7g6pP+LMAKA28gLE2SWfbnyrRoDw5hZN3lwBjbWTFwx8uR7cUD5RkCTfDEEkUeK9e4TIAKRSkfbn27e/pxfOlrmXcck9/wAx5PYGwSOKvj2PbjXSeCbFC75Xy13yF2K+uoyOCWVUmhDTKT8qwygjgg+MUUcHucYpB9MvW9Wo5GDKVasGIItgDjYZaBAvMLz2rIE0eauymyaY+gkEY54IjRST/wDyPKv/AC16amkWmUBgmRGS48yGrHm9OxJ9CLv6Sg3A4IQ3cwXEGdQ2KwAsQn7pMjq9GhciCx3xo2AdE4OiqFXygjIBuWUHuhxFnm8eLHY/Qa4WLoB+Rjl2FkLiVB79zRv2BqrOrqnGMmzbH+HJHH07mvQk1rP2ni+woTJkmLc1JSZmdCz2+jA3DrnvMBHGRhJu5KZnmDHysxsBF4N+po6G/t23hACS77gUEC7ggfpJEVH6g6j6p1EtLMqtSZhDRoMVjjuzfPmyFfTnVPH6awBJA7Qu0G/lvkHfK6PC7NztDnGOUfsJkm8MrF2kl8vo6opUcn88IJHfmuTesXv90SxZmcljdeTt/wBPtxrTdVlxSSvVUX+LS3/IHWP6iOQfof8AX89a+DaAdLdBwngt/DUslB1QWIMWJG+OK7HviTTEAe9f5sQP4H7a1Hw+xKspdvLRApOx/wCQ8WNYsa3Hw1smCWAWLYgAXyFNfwJ49PuNTYwgM3eQTpz0nB5NovmP5Wp+GA6xNiiMTK9s8uBOTllHEbAfP9B5gfXWj2m8mDFVig599ywN+3/q/J+1jg6pdE25TOwAwYfLdrcMdqDbErQA5P1vRGRvQ5Ag/vGru75JP6399Y1d2GaHOc0EnjO8T4ari3h9R5g2m3SYT5m3JFGHb1/+4k/j/wCraBb6Xx4ZIQI/EZmhIL5KCFzZg2N8AEXiCHFVa8m23L/vHQaPcReO5yjDR5R4DHxGZ8JJGKDzNyAOB3EhPodZmHILy5lP6biJ9RJ3pCxzBBOqI7CGZ7FwwC+0AycgAAeZ0Cj0F4HhRRHpZm6GX+bcbnj92QJ/NFUn7HQ+TqyJRPiC2CiopibY0BwnqSB+unHr7hqEO4f6+FiP/mMlfc1qJzMSTLRHUR6n8prmMmxV6bpEKrbq8osDGSSSSyTQX8RyKPt6+x7aj26Q7UK8iosjXSxRWVsWVRI1Yk0OWHBr0Fajbq7vJHGYMLycGVgVuNlqxGHF2QwGQ+Un8p1CemzvKWDRBXXzMYpGsEhqUmdGBsLxjQCiuddBgWllL/UPtqbzO6Jvbd1sqj9bBSGOTdK3js0cBW/DRgFIN+WSXkv5PmwYJziC2JZp3+IYbVUdWLEAEWVJPYBx5SSeKvvx341X2m3DOF3QBlFYKT+C1D/cR3Xlr8y5LwbqtEupbMSIQQGBFFTyGB7gg99Yu0MUyrVDXTl3AQAOe+fTgpqTbqxBNkLojTppAqlmNKoJY+wHJP6DnWf23wtt1tjDhQsMCysCObBBsEd703YbCfe+In7Qy7dC0YlWKLOY5PHIDlkFKY45qihsyQOwCYHZAxlX+W45Qe8SI8BBMnyRVdkt7JvQOj7nebnb77cI21EaPUSbiXKQMwK+LGUVQtDKj5iSMuAFHoAGo9vtwiqi3SgKLJJoChZPJ49TqXXpdOm2k0MYIA0CokylpaWlqRIlrhGu6WhCza/A8SG4ZtzCtUEV1eNb9ESVXCDtSrQFcAc2M+IOnbnbgSxuk0YdRIrbdi6oaydfBYFq9ghNMTzVa2+uEaaWNOoQsJ0kgxKQ0bhi7ho2DK2cjteQVbbnk4jzBuBq3q71X4YNtJtCscjNm6NfhTGqOQHMchofiqL/AHg9DQnab7MlHR4ZlFvDJjmousgVJWSO+PEXj0OJ8uqNWkQSdyeCrDqDV8DzXyQSSeRkvONd1Hc8H202Xao5XJQceFLeYr7HLm+as8nk1pzKfQ1/DmgRyO5Hm/Q1yPWp1GzFMAeTG6DjnNxit+9mWOqHP66Y0kwEQodtOfDVhw05yUmyqB1MxYVVMqsoAJPyDk1qdKDYeJI7kMptrK0RbViFDfi3xz5bAN6tKAi0ig4AhRZ7BaVbHI/Lz34HtqLbqVAF8sWLWbNsCWxFUQTxz2F/TTswKF3EIyAfnQULPAjtRRqixsAi/wAt2bNS9Q3Hhwhv3VZ/4Cx/XVHqK1NCaoeHwbUEESEO3JqgKv3B5vtoj1Tb5w12BQqb9Ml9f11z237MpA6E38B+1bwkdoM2i8P6xvz4jDvTyfb5zZ+5Oj/w/uM4vtwPsRdfpzoZ1D4feQq6/mAZhYsMwDNwa/MT9u3pox0fYGJMSPMSOBzXFAfU6lxLqZpQNV31N38gAkRAjrF/2outwsULAAjyluTdLn2FUfn9xVHv6ZmZQwo2PYmu/wDHXoU3TpUFtGwA7nggfeia/XWY6x0wKM0HlPBHoL/+k+2o8LiWnunzUmFc0g0w6QekdOPqs9FsqYEkd+PrWt18Jb2MBMnUYEg8ksth6bEA2tsByO5HpesBP5XNAD2oce/PHPP+etB8LsGNFVoqTVAgEeWxf0JH21exLA5mZyirN7Sm+iBEczPDhzXq8CkNLZ5Dr3IN/gpzwKq/au/auNTt347en+v+w1keldSWGRc2KI5KnzHA+Q4+Q2FIwHKVweQdHD16H3c/UQzsP0KxkH9Drm8cKtVwyNJEDQE6W3dFyXZfw7ix5uP7q3vJykbOBbAeUE1bEgKt+lsQOx76dt4fDRUB4UAccA0OTX1Nk/UnVJt+jmLHxKMgstFKimlYi2dAv9oFq/zY1zWrB6hGGCeImRNVfN+x9AfvWqD6b20w3KZuT85fdKzvvJF4UfVO0X/v4P8A/VdXoQK59vp/T1/z/XVPqMdrGf8A9RAP/mqdF59mApK3xz99IKoptYTzURcMxb0Qzq03hp4gFmJlf7KCVkK0PSFnAv0Xiu4tJMyE/fken+vrqJkBBBFg8Ee4PBH8NAN11OZEjF0VLxsSAcjGQA3/ADpi/H7/ANNWHOdi2BvA/PL7hS0qOapkG/7LWSLHOuDj61ZBBHZlYUQR6EURqDabiSI4TnJSQEm4GV0AsoFASE8AgYsa7EhTR6bvvEjDjgg0foR/q/10V38kZgdpQpTw2LhiApAUlgxPAHHc6oNBa7siJBMRvB5fIO/dFevS7Mof1HrBkZYdoVlmY1YBeKKgTnO6gqoWjSEhmOIAokjUdC6Ou1hESFiAXYlqtmkcuxoAKLZiaUADsBoZ8A9M8Dp+2jKMhwDFDlcZkJkwIbkFcseefKdaPXqGBwdPB0hSZ57yVlOcXGSlpaWlq8mpaWlpaELmWuZjWa+KOuSwPGsari0cryMwJ8IRvtwZKDDJVV3JUcmh6A6E7b4wnKTyXC5ikx8IABgpllhFkSu3zeG1si2A1XYITMJhTNovc3NaDz+R4reZa7qttVYKuZBahkVBAJoWQCTQv0s6s6VQpaG9Z6FHuUCuCCpyR0OMkbfvRt+U/wAj2II0S0tCFkV+DZlPl3eYogGWBS4VqsB4Xi9lN1di71R33Q96tfgQTKWUv4czK/lo+VJFArJF/wB6Dwt3WWt5paZkbwQsP0v4KmaJZJd1u4Z2ydlV43RCzsyoEkR1GKFUpSFON+tmDqnRptr4bSbhpYcljLYpG8RchUkYgGN1LVGbQUHDG6Ynf6h3e1WRGR1DK6lWVhYZWFEEeoINaUsB3IWKmj3DWkckdGgQ0ZsFxj3WZAB5j2Unt7+WRW3Mm2FLAS8XBLOtErwWXFqo91s/fUT5QTPt3JYRoJIpCSXMbhxUvq7o8eOfmJVoiTkGLXoJjH5QCVs0TQFWxH2oeTi+QPTk8/tbCPrUwGNBc0yJ+D8Kam6Cqu7+E43qrFULHBNCueCCfrWmbT4ZERsAufckcfbgaJSb1j2ofz/r/lpg3be9/cD/AA1zbdmY9zO84dCb+YH3WgMe8NyTZQMpHBHP11mOudKCHJQPDfgj0Un0r2Iv/Va3DIJFHp/h6fw0H323yjdD6gj7Ecj+Y1l0ajqNTKbEGCr+ExJa4OHivL978Pm/JTL7MQCP499EeidEdATgSTx5FLBR3qwKv/LV1D2vtwf01tNl1vbhAoKih2NCv49tbOIxlVrMsSuhxeOq02ABsz8usedm+SWrKMwpZgVC5nBbJruzAfcj3sbVjyT73qKfbiRShNBhWXHlvs6+lqaYH0Kg+mm7LceJGjkUXRGr2yUN/DnWbWqGtTDo0t53/K5+rWNSpfr7D7Kl1/dBYiosPIr4kflKLmHu7tSAwrnJR2FkZlvv9f8AX11rd5sWdrDgDEpRjyoN82JyWi1KDd8IKqzeP3iGPxCNzt2EThXBtCAZVjJOTjgeYZra2pHNEa0MGwPphrNd9jqfC27xUuExFOiXF+p6aLVybzOGFru5tvdejCRbH3/7aN7neWtC69SeNedw9RZAWSOZqxdU/Z9zUjRuJEVW8EgFipQN7k+mtOIt7I6D9hmQFCGy3EUaLJak5SREymMLkAwXkgeUXlpzti16obDTYnl7rNxD6NOqS0g8IROuPWvcC/6aoLtFkSRW5qZufzKSqOP1AbH/AIVA9NU5eniNVO/2ZtqzkC/tMQ81EuzMzIiimyk4oE8EYi5vdrHHIkO3gMk7D5InbbqiKCcp5Ih5U7hQwNs1AfMRH/l1WjU7ENdmdpYbt85ojx3pn8Vo8bvnBS9N6d4KEAlrNk1+nbS+IJ1/Y5YhbySRyKscas7MceVpOQKIBPFZjmyNKDabaR/C3G2Ky45YbgCUuAQCY5CzrIqkjgHy5LYWxqo2720EnljRGAC3HEoxHBC2ouuxoarmkaWIHaB2ZpBggDpcE26KWamMmPFb7pm5jkijeIho3RWQi+VKgqeeexHfVvWN+DepiNjtbTwzcm1IPzISWeOv3omNV+4yHuGrYhtekUararA9uhWM5paS07l3S0tLUqalpaWloQgPxHLKGiWGWKI2ztmwUsq4oQAVIPmkU8kebAXRI0KMvUXDYT7MtS4hSCA5Ul05WyoOVcAlYwbstq58ZwghbiD+R+SzqF/EgNtiPkFZsbBAjNdyRlCkeSCPZNUYjazJJeXhkMj4ryxOW3F0fEVge1AQtFs+qbuSR2WXb+CJJgPMhtSBHAVK+njK6m7JIYV2A7NNvfJW522JRiWyQEgSPbqMCOIinPIBuwfUFCm3EavNs5mfOZhTFhcTK5LZVwTSsapfD9ONMG52jrDGNtumQxYqgIq5S7KS5IBNEsDeIEq2OeBCNbZ+o4+bcbTlmLMCGx8lnGwBiGs0bPAs0eCe3mnXdSGaeHwAsmADKG4EVlxiPlprN8ZexAXO759s23jvZzhFXdjw6CkVTuTX5qL0v7xI4I0zp/hPlCNtuImnLIZBRVPFNlkVz2/BT0I8reiGxC3675CcQ6k+wYX2y7Xfbn7asaD9M+FoIJDJElOQVsmzRwsWefyKf4++jGhCWlpaWhCznxR0R3eOeJc5I1eMpljnHLiSFYkAMHRGFkAgMLFhhmn6spiWVF/EtUaJhjLmQxTbMpBZXaVhyeMVLWV16Rqg/Q4TOJzDEZgMRKUXxAKIoPVgUSP1Oo3Uw4yULODoO9TkvtZQ3JSpIinHyxyW4Zb9XQHjk88Q7LdrKDXDKSroSC0bBipVwpNEUT9RyO+tvWsh8WbMQTJu8QI/DePcOq8gExNHLJQtkTBlJ5xEpPyhtR1KLSJAulBVzY9j9/8AAWNCuoz4pK3sHP8AX/PRjaHyD9f1s3Y9wff10HnhDoyngMCL9r9deY4szjKhcI73tZbGEgROlljAtaRH66Iz9DdLLPEqfvs2Kgd7o/T01a+H/hrczIkhgSBZFUh5pM5UDAWVgEeGVE4l3NeUsvdNbuGw9TE3piRxXQYjaVCiNZPAfLKj0rruSS7ZY5pJQrhFj8MlgxljtG8SlCsjHJ8a4AslQx+V9zHGry7N6ZLqFzK0bVwjxqgYDsLjEgBu+Bkdl0no0W3iSKJAqRoqLwLpe1n1N8k+pJPrq5jroBsXCxDmz4kexXIvxdR7y+blefbTqTB4Y93Gds25XOG2sMfKfBcEBlnUOAVqmIOP7oB9fO0cKu0eWactKYfAkkdduzoZGk8OMlkjcvyyqTT+WqFer73YJNG0cqI6MKZXUMpH1B4OnJtFByCrlWN0LxHON/u36dtOpbJo0avaUi5vIG359VE6s5wh10K+EusJutsroXOFRtmQWyVVu3W1ewQclNc+hBANBdMggVBSqqiyaUACybJoepJJ1JrWhQql1XpUe4hkhlXKORSrCyLB7iwQR+moOi/DsG1UiCMJlRY2zMxAoZO5LNQ4FnjRTS0QhDer9Bh3KYTRq4BtSeGRvRo3HmRx6MpBGvHvimdtruZYgfFCuPO4AZso0lIcLQJHiL5xV88cW3uevLv/ABQ+FLlXdZsEfw45aHClBKEkYk1iS6xkkcWDY7ipi6DalMyNFpbLxIw+Ja5/0mx8fwbrP7XdGeEosnh5spDUG8GVWBWUX6hqs8eUnXrXw11j9ogRnAEoAWZKI8OUKC60eas2D6qykEgg68c2Ow8BXzb78HjG7sdwfca1/QuoPt5lkktF8RdruVbErfIglyBNMGZYibohxfyA6ydn1jSeWR3CdeDj+fwtTbtGjn7Smb+44+Gi9L0tNVr07XRLmUtLS0tCFlPiT4meHcpF4+1gUxB8pwCXJkwpbnjHA5PfuO3qJ2vxXuCgKNtAXiicRuwjSPxNsrlrsEgzOoIskLX72jHxCJTuAL3Ii8MEGBcvPm2WVKT8uOhW36ZumVGm2MMzskWZfw1Yt4CqSWDWWvNTaivKBYsiJj8z3Ng2jUWM8Dv58EsWRPp3xI5fLcSbNIWVmV1mU5YiPgecjyszBjyOF9wdN678TCHwhDuNpGhEoLPTIDE0S+GtSxqCMmsX+Xtolsvh6FokMm1iR8bKhVIUtjkAefVF9fyjQX4r2s8PhLs0kVPxS4hQHzEx42CDXd+1D+Wm4jN2Zykg8hJ8jqn0m5ngW8TA81LH8V7gCFxD48Th8mgRyfIZAGWiy0QgoE/m4J4BJ7Hr8krYttZ4vKxJcDEFSOLB5u749v4CNhL1FcG8LxEC8q7Ro54mbzeWweI1HK0W5UjIjRbGaZoz48axyWwARsgQOxB/z+/F0Jm6BRlee/CX/ijuNy7+Km3YJA0mMdobDwryzSMAoDkkkenf31a/Hi45Hb7nhgppBX5efMVYL5l5YCwbrWS+Ep+tNIwnEg/DGJljiChvGgBPAU34Rl9fT1Na2nSN7vrRZ9ugBIycSJYBDEnFTXfEcX+vJDWTF/VWcUGiqcoAFvpOYacSinR+qDcRiQJIl/lkADDgEXRI5BB7+tHkEavaWlp6rJaWlpaEJaZLEGBBAIIogiwb9x7afpaELHfsJ2m6EcSDwNwGZVUkCF4xb0nyiNwV4WqYdiG8rp4CGr3PHtzol8U9NkkjWSAEzQsHQAgZjtJGbIUhkurIAYIbFXoK3xJFiRuKgYfMm4KxMt2B8xwa6NFGYa43bWyqtSuK9BsgjvaAzxueCuYevksVV+FdhDv5m3Tr4sURKbfOICPzJE0jBZEyZ1lQrldDkAAg636rWsx8F3G24hPNytuEP70e5LOP1WQSJ9lU/m1qddThqTadJrWiAB80VVxLiSUtLS0tWU1LS0tLQhLS0tLQhLS0tLQhLUU0AYFWAKkEEEAggiiCDwQR6al0tCF5X1b4ci2u4dHZYYpWaWF/KseTnKSF7pcgaKci0OPPh3qz/sKOPazRDEBkcs1BADhw/HC44qb9Mb16NNCGBDAEEUQQCCDwQR6itYXp3wVvfNFJuIU24ZwnhR5y+C2QWO5VKp4a0oNPYYj8oOsDHbLqVaoqUXRcEjpvH4V5mMd2fZvuBp84LZ9M3RkijcgqXRWIPcZKGo8DtddvTVzUG02ixoiLeKKFFmzSgAWfXgan1vKilpaWlpULmOlWu6WkhC5WuMl6dpaVC4F0iuu6WhCaErTtLS0IS0tLS0ITWOsnD8ZyKgaWFrNXjHMipaqcWMickMcSR7rQJJA1j6aVvvzoQs2vxkzIzrtpaQDOxyrEZYEV6fmYXia4N6l6X8UvKyD9ncLIrMr+YqQLxF40GIUnkgVRvmtHGhUjEqCpuwQKN97HrekEA4AAA4AHYVoQgsfXJzA8ngjJStLjKMgayABTIsORY4v14OgTfFW6ZDnsw3zijFJTVGG7E8KCcb5yo8JrdPrg/wANCFjtpvHggSSDYxRMxZJBHCU4QOUZVUAlKBNMRywUHzZa43xhvAD/AOVb5Vb+zc91U0fOPMzEivy4921sh/j/AI6QGhCy27+LNwk7r+yuyKzDyxylgFVSHLBcWVix4XkBD3PZ8XxjKbvZzAL5SSrjzcAEDCynPJqwBfm1pn1ytCFnpvjCRUL/ALFuCMQQKORJLADHHj5D/wBSfvcdn+JZlnKiFiloKEU2dMkbF8sfDoFyuN3anvyBoV/z0h/r+OhCzr/FsvYbObI5VeQXgNVtga8y124BB57aR+LnuxtZStkfJIGPtQKDkgHg1yyWRZx0Z7j/AF6jTSf9fw0IWai+NmYMV28jAZAFAxUkBeAwQ+pN2BVdjp0nxROPBb9ncJJkXUxyGRBmVWxwAQgDHv8AQVR1o4oVQYqoVR2AAAHr2H104aELPyfFjhA37JuDl8oxa6GIYuMbSi3rZIViAaI05/ilmgkeKCRpI5BH4ZBJLcE2UBoBTyfcV7WfOmKgHYD3/jyf5m/10IWan+J9ziGj2zFc34MbhsF8IqSGKkMQ57ZEYkYmjTR8ayHLDayMIw2fDWCCALUKxH5uOTQBF8jWp01YFW8VAs2aAFnjk+5+uhCAbv4knKBoduxp3DAo/wAqqrAi8O+VWufIIAatRj4zegf2Tcc1xg19z3GHAqhye7VVAsNINcU6EIE/xXIpVTs9zbFeQLADglSWqg3DAqaogXWQJJdD6k08Zd0MZyYYkMDQNA+YC7HPbVwDTl76EL//2Q=="/>
          <p:cNvSpPr>
            <a:spLocks noChangeAspect="1" noChangeArrowheads="1"/>
          </p:cNvSpPr>
          <p:nvPr/>
        </p:nvSpPr>
        <p:spPr bwMode="auto">
          <a:xfrm>
            <a:off x="117475" y="-858838"/>
            <a:ext cx="2571750" cy="17716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6" name="AutoShape 4" descr="data:image/jpg;base64,/9j/4AAQSkZJRgABAQAAAQABAAD/2wCEAAkGBhQSERUUEhMTFRUVFxgYGBgWFxgaGBcdFxcYGBwaFxgcHCYeHBokGRsbHzAgJCgpLS4tGB4xNTAqNSYrLCkBCQoKDgwOGg8PGi0kHiArLDAsLSksLSwsLCovLywqLCwvLCwpLCwsLCwtLDI1LDQsKSksLCwsLyosLCwsKSwsLP/AABEIALoBDgMBIgACEQEDEQH/xAAbAAABBQEBAAAAAAAAAAAAAAAFAAIDBAYBB//EAEgQAAICAQMCBAQDBQUGAgkFAAECAxESAAQhBTETIkFRBjJhcSNCgRRSkaGxM2LB0fAVQ3KCkuEHJBY0Y3Oio8LS8WR0k7Kz/8QAGwEAAQUBAQAAAAAAAAAAAAAAAAECAwQFBgf/xAA3EQABAwIDBQcEAAQHAAAAAAABAAIRAyEEEjEFQVFhcRMigZGhsfAywdHhFCPS8QYVJDNCUpL/2gAMAwEAAhEDEQA/APcdQb6/CejRwajdUaPr6ffU+s58f9Z/ZtjK9oMgI7diABIcWbygs2KZPioJIQ1oQst0f4hfYR7fxC88O6jhejLlNHI6AyFczckbG5D5hhbH5TxzYbN220c6SSwyy1I7RTOqXMwYnwjnHIx8TAZLd8k3qTr3w9HvU24JiMK0wqJHZ4vJSwy2PBVglZKDYPFVyT3keQdRQkvFcRyjllPFXgQKa/QGxyRdU1ZhLCZs+t7xEP4m3naNirCZTA3FlvxY8k47f2a/IdE4/jqJUVtzHLtgTVuucf38aLOML35YjsfbVHbwhAFTso47nubPfv3PJ9K9qEO9l8KKRhQIU1d8uaCWfmJMhT1s3Xrpra5mEsLYdP6pFOucMscq/vRurj+KkjVknXmQ6VD4oz28cipt4Wpo43kORmoggWT+BEooAjK6HOpN10iOJSytPA6qSx2+4kRMkXNwIg5j7JIR5SpN3fbU/ajRJC0/xjHNJGsMAe5W8zoSmCoC39oAcSWCAWORkPqBn+0OoMOIyD4JlpkFB0jaNoe3OU2Ein1XKjWlBuNyoOG7ZiCy/jxRSA03/s/BNV257EHj1enxBv1PMeymHurzwn7lTHKB9rNe50zOwn6lYbWysDcoMcfnTyVbb73flQx8WlinfywDOQqyBFYPGlNbMQAFsL2uzofvfiTeRxLmxjYCRhca5v54woZXRSFwY8hQSRRFjE6eP4plAt9o3AN+FNC/b90O0bG/Ti+Ow1BL8Z7S1M6TxMpJXxtrNwRx5HCMhP1Vj30uXNo5StxLAb0x5dU/oe63TyzidWVR8gwIAOT0EfBcxhj6tz68kDO9Ii30HgmQbhwm3gs4s5KtLE0iMlE+KimRe2WIWub1s9n8WbOQDDdbdiQDXiplzXdSbB5HBF86ILvoyaEiEn0DLf8AC9PLJGqY3EhpJyCDFuixke66gzJfioCY1b8BDXiS7pXbleMEWI+3Kk2DzBsNzvhNnjMTKsJKNF+ESNpb2xrwyJaFCrJIo84+g65Y+mjJzS/xIv3BfksV0Xcb6RoRKzqtyM5MNEhBCQjZRrjbGRQwAsA1dBtLr0+9LblIhLWEoULH5QogJR45QLaVphhhdgMSB5Qx2uQ+mq+/6hHDG0krqiILZj2AurP00ZLRKaMQA/MGDy5zKzXV/h+4tmgErYPFG5VpFOBBzL4sKFgWfTVRd3v6KjxFJeNWJhBENy4kREr+KgiJYuSaKjnzEDbQzKyhlIIIBBBBBBFggjuK9dPrSll0jcQQ2HAHqsPu97vowx/GcHxwAsK2mG5VEIpDeURLfK/C2FNG6rbnfyNtxIkwp9uxCxEI2MrCQyOB5KAXy9iGJxIvH0KtLjSZOaeMS2PoE8fnzxXn8vUuo+FarJZK5s0FOjlJM0WMIc4w4jAfFryPmoZKX6JvN026dJ1fw8SQcMY1NrQVittYvnNz7iPsdTY00roawjeU2pXa4EZAJXn8fWt86yNHm65MrN4I/DC7h0qIqjeKfDHmpXK12vub6C+6eRjuCQgiiGPhhVZ3S3IasuCKoHjI+w1pIogBQAA54Arub/rqStK1hGpRUrtcCGsAlefbjb7yFGaLxnKy+ApZWcrDGrNGwUq+RaQgNJXIVflosLE3Ud+ZZVCyKKUK3hZKreJt1JTyeZcHlblm+U/JjWtxWlWk7PmlOJBMlgJUG2jKqqsxdgACxABYgC2IHAs80OOdWNLS1IqiWuXrusf8Xx+NudvAzOqKsm4YxuyOCpjhSmRg1DxXbgj5VuxYKExcoWqg3qOWCOjFTTBWBxPs1Hg/fU2vNuoxJs4fH20aRnahStAeaMEB45GHLKyWSSTTKr9wb9Eg3CuLRlYWRakEWOCOPXTWPDxIQpDrG9X34n3IxK+HtCylxZLbiVDF4aV6ojnLg+aRBxi1aTrPVV28RdgTyFVB3kdjiiL9WYgX2Hc0ATrH9O2JSONXIMmRmlIB5eR5JGp6Hl8UmqHKoLsNptV0NShNyMXitjgjv4i4ugEeYRcDbhsjIGa0sFpO450ttuVQEMJQSSaG33GKj0UYRFOOeVJB5OTXerMhuRBdhVdyB2DnBBZ/eEb3VH5jzwKlYVyR+p4Heu9duD6Htqo524hOVba9Sim8sciuSD5QaYiuaU01V61WlvCGKRnnN1bknkRlpr78jOIKRz3rjirUrI+Sk5hWNg2ygiuGs8OPegRR4WtC4dmqbrHKRqif52d+WeHIZNZGCeGKLXUo7kMdIGgXCJU25bw5hKRaypHDdgFSGlZWNkBgxcrwSQQgFh2qaImixFgupUX2RgidueVBax6+YnuRpnWEBifJQSwemLkAnhlKUQxIdcjgQRyeDru33ISJfENtjiuR88lAgNWNsxochQCWvy9tPgwCEi70yNhGA1luLu7+ROD7sOxruQTxdCfPzEUflBB9CSWBHYAEUpqz8411lsEN2KkEA3wwKsAftdf8pquNNBNKLyIYK5HbhXDGr/er3NkdgSdQm8lKpT9q/j7D9Pc/r68a4prtrrEEVVcg2PSq4F2eeQfcEjm9c008kqqdactFifMHkhjp/MKknjRuDx8hbvxwLvsZYvhrayg57XbFe1eBEL7HuEvjjXN2vEf/AL1SPuscrA/oyhvuoPpotsh5P1P9dZW2cTUoYSaZgkxY3+WT6YBddCG+BtmOY4FhNVcDSQ32+bwXXIcet1ZrvqbbfDgUV426A9AN3uSBz9ZLrRnS1yFPbWNYw0xUMHjcjodVYNNusIB1TpmCpjuN2CZY1r9qn8wZwGUefvgWN+mN+mo36SLAeTctiyti+4nZSUYMLUyEMLANGxol16L8FnFZRfirfvGCa+xFqfox1cADqLHcXR9Na2E27Wo0gapLgSd9xp881G6kCbIJ02bc7VBFA23aFBUYlEokRbNIzgsHCilDUpoCwe5IbD42o4bqGSFwSDIqO+3avzLKoJRao/iBPXvWpZNj+6a+h7fx7/11R3cpiGRD3YChASzEkABAO5s33FAEkgA66jB7WpYq1MyeBsfL8SoXUy3VEI/jzakAs7xq1YtNBPEjWLGLSRqCT6Ad+K0I3fWG3M7L4jLHFwYlzQsWyAMzYDjGz4av3IDgFSCzbdzK5UObFhwwjAPKK/AsEeZvVhzwqAVt5vZSrfs6hgq3kUZwxNALCodcyB5mIyAChQGY0OjawMaH1T4Kg6oXktYPFXolaMhoiVYc1k2D/wB2Qcij2urW7HqCd2nxMGkSNopELkgMfDZbCs1WjkiwrUSBdaz+33KtwC1qASJEaN6NgMyMqkA0eQoW7rtqvu95kh8Oz5cllA/BRhTIxl7UHC2UyoXkKB1NVZSLcwICipVKgOUiV6EDrugWw+M9rIpJmRCuWQchaKmmAJ4ajXKkjzKfzC7H/pPt6JMqrVcMGVuSFBCMAxBYgWB3Nd9UlfRXS1Dtd4ki5Rurr7qQw/iONTaEJaWlof1fr0G1TPcSpECaXI0WPsg7s30AJ0IV8nWR61Le/wARxjtbe8eQ0xCY/m7rJfpygN2KbuvjaVvE/Z9qcYrzfcv4PZUYYwhXmPDL8yp8w780D6SnhbiQOwMs8lSyjI5sskrIAWLFUMDBADVGMju96gr1GspkuKUC6OFbBBAIIIIIsEEUQQeCCOKOgJ8cyvD0iSJJEYtOhAG3jJCqAcEtZjjeANcSFgDjqTqe9E8qbPbyEzGVPEMLkCJI2V5TI6m1OHlCEglmXkVrd9E6Om2hSGMHFBVmsm7kliALYkkk166iwzZAfuKV3BA/iVy+826WAkUcs/c2WOMC2APlCyv68kj6g144yoOXeyTQ81DgWACcsFUdu/pqpLvDPPLOCY47SGO1RvGEbSLkV+fFppCqqGUkLfY8SDduCBInBJxaNjIGoXwuKyE4i/IJBz350Vu8bICmgQjK6GTswH7oJNC/4n9QPTUzcg2XHb5WIBq+4uiKsdv6ag2m6SUExMr13x5Irg5Duv2YA8DTpD279+wIBPDMBZ9DjR78H7kQS7MlXJJTGrSM0jlELAKFFBFLUgAAyNCu/pzWoNpsxGPd5CuTqTQNM4Edf7tTVHkuWJb5iT3qDDFYyf7Y+F5bBxwd3ojm/CSTnvddtTmMccLa9iB8tqV8ooeWvSq4HatODoEnekUW8UOpVqIbGx5+3fGwQEDqEA5F482Dy3bIAZAEso5Ck2WKmNGAvzMQSxUctxHQFihcS/8AiPNegN1kApJANk8jnlODV6p73Y+I4YPIhQYlkIBb93llJBFuGXy3kCQaGnAiIKE7cb5UpmBCt8pJCljya81BbUZZElRTkkAAGt0zeo9LHJFI2ZLiOQSYl8iEWiS1BVW6rhvXVb9jaGdHEjtUcjZERob8WFBkUQBifFcFyMgPXlsr8+1jaZslSSwpIkRWKNXyrkCTkgz7k+Xk3oIbCFZdwpAN8i7/AC91FFqoMSwGPe+9Du52AauAeTV+gPf7cgXqpJ0wFSqNImKlkCyPSsqnEqjMU/u/LxfFEXrvQumSeErjcTLmBQKwHjmgW8EMas0bPfWfjMTTwtIVDpMfIBT2guMJbuQiSIBJGNu1KFsBY2Qk5Mo+aRRV6vxdWAFNFuFr08Jm/nHkv871U2O3cbzFmDiLb8EJRAkk4zORBP4XcBex0crXJ7Vx4rljXt7sSIJGvUfbxU7GwqP+2U9VmA9zDMB/EpqCXrqX5W4+scl//wBdFa0M3a05/j/LWPTOHJ+k/wDof0qzTaSf1+1R3fxAmDgzwjynhnRT29VaiNXvhl//ACsAIIKxRA37+Gv89QOmalCWxYFSAxHDeU1XY0dWugEnbRMe7xo7VwLZFJoeg1PWLBhyGCO8PYxuHP0S1Gwb+iInQLc7eHdTlWCTJEjA8BlV2deL5GYCHjuATfDclZ94F7cn6Ht9zoT0jqCI8kQKrTlhECLjUhOQvfBic+OB4mPcVpmED2NdUZOYaRu4lRlhPRc3fQQTkAQclIKlilqqouUJPhkAKvGIoqpBBAOu+JILzVX78qSuXsCr3R9Pne+e3Ym1kB7EaWYPYg626X+IqoAbVZPOY+eyhNELNbiVJFW9uJWVmqN1jJTw5AjkM/kBqivIzyTsCSrepTSrGX8bB6xCqENuwoKrshdpO+JFC1HkIDXCuxP7fI7qARGMKxPlZmjBY42CVQ8WbFWaUKpHpmyEszyOD+E3hx80AGhjLn7szMt96Uela7R2Iw2HwQxdS4Onj9/HcqBL3VezaYjVVhIUJzilQM2TSGbxAGpUtn8TxFGKqMwMRXJXnUR6QkZzVXZkOYHkMjFea8Z1Mpv5TbksCVN3RL/ECBdtLioyKlF/4pPw1uzyMmFj2vVeDdJI3kJbkHzBgWDE4t5gCVaj5hYNHnVjZG0ae0KZfEQYE258eahxNN1IjKddUzZ9YEYO4T2IdSQpbHko1kASrZqz3NXTBhtdruM0VsWXJQcWFMti6YejDsR76CfCmwjba7eVoozK0Ubs5VS2TDMnKr+ck/0rQzqfxNnK0aTeGquUAj5mlZeGKqMmwVrXhDkUYk4jzXHOzmdFI0dmIN1peqdXSBMmskkKij5nY8BVH3PJ7AWSQAdZHaSvNNLuH+fJo4xat4SxO4IUgEAsws13MaE3QAgeNg2UW3zk5yklOLWfQysryPxfy2tCgew1d2e2wU2S7McnPbJqVDQ5xXFVUL6ACyxsmriXMa2A6TyT2FxNxATECDdGMgfj7eTzYjEhPC9yARjKLFf7taI5Aq9P6fdR+a0eVGINlTK/7SpBsjNHblvUrfsNFet7YfszuApkjHjJYvExVIpFkcEqQSKNGrGhW4lhV5C00s7fM8cVkHFKFrH8opAv4r15RZ4GsTE1S9j2N4Eabx/fldWGi6Nf+HLE7QhihI3G6vEVRO5kYh1s4uCe1niuT31qteUdO62+UydLSZvxJBJEBF4aPI0aq/i4nwyGDeQ5rirngBb9J6KJvAj/AGkoZsR4hjvAt642LrW7SuwGItpw5KIrGbA4xBhZi8aZvQVGN05VabkjFlPvXA9KvtDyCbyGQPPBLYGwBwSAvf0D0Ks2O6RCBs4wcrSHwio81GIFHIJI/wB5GbHrx350Rl23icWbDhxQBtlJrg+h5s8cEcizqo83jqlCqb9VkkijcBqDyc91VMVpTYZbkkQ2vohB9tPj2BXiN5eKAzJlVm9R+JclX6BwTfsBrmwn8TNxyC5RD7pFak/rKZvY1V9hqzh9L7Dge+VAn6kV+umZiO6lVExTF0ZvBdUzK4ZoxzAW8XLA+XIfOAchyApyl/2kt0wkT1t42C/rIuUQ45+f/GrQAPI5HexwDdAdhQ/Xjn+LlJvgtZ57t3NG+/cnHn6jSFwOoQo1cEWpDLQ8yEMpybGshweR/D+GlJJ2PJJIr1u6PckflvkkDj340Lh6WktyukZLNI6PhUnmdwmRUglVjwIAbknLy+UanniMaN4crpSu9vjIBhTH5hnyXHZvTiibK5GzAKE034krsQwhVLBsDgvIM0X5qjlXk8XzVg6vyoDiGJLnxACzBTwyuRkBwWA+lqhA7WBfS9ifCkBOLO7AkCvkC7esSxK+WEg+a/M1ECgCc8QcENdkggqaKmm5Br+97ciwe+nOcAYQmM2YYAMAQRlRFckHG+W7VdAeY8+mrfTTicAPLRrntVccm7Nk+vbk6i9Oe9e3qPYfXtXpp213FSTD5lQIA3HOQBI4PJv7V2r1OTtUB2DqSLR6zZSU/qELmX40zWwC+CpxXLhA8vbuTcnZefloaIbQtgudZYjKrq65786zu2Ad5pCGtpSKE0yD8NI478hrkoT2vtzonF09CLaaX9J5OPpy13+g+w1y2MLX0mMc4AtAGhnTlP23Kw1pF4RR2oWew0D3m5xV5D6An/t/Qa7PBXEcsw9yWD39hKrj9QBoT17bP4LHxnNFeGSGjyO4SNG9fRh21SoYenmAz68ir2HacwBGqq/+kr8+RR3rG8ga4IuwaP00Q6P1iP8AZoB48XEMQx8RL4jUVjlkTfp31k5M6NBDYNDzCjRqzRy9PRf8i/SRuY4k8LMx4qVDEGxiKOOQIONdq1sVMPSFPdqN8ceR4rRxOHa5wyQ0x/y3o2OrxXWfPtR4/StR7jqMTirkNGwY45XKnmiCkbAHk8HggkEEEjQHf7uV2qUtY/KQQP8Ap/x1J0feeHKo/K5Ckf0P8f5ahGHptGYAz1H9KR2AqdmXZgfD7ytFsdz4iAkcglWBVkIIP7jjJbXF6Po45Pco76MSeHlT+go+vpfa9V93IYM5QpdDTOAVBQhQuYLEDDBRkL4wyHdtZzqTOZXJVRbdi5yHAr5UZe3sx1EzCis4ub9J0uNd4jl81VfDNa8ljyZA3AlasEmWS/VIh9ePE7n27ene/fVjpu9xMyEfK+an94TFm5+0gkH2UaC9F37SSPnVmOMAA3ZjLhjeIPmDx0P7rfXTN/10JK4QZMqql4uyg3Ix+QHtkB6c5DupGuvxeGbW2IxmpbERxmD6SsBlN4x7mEddyPzvmKcBlsHEjjymx/MD/G9Q9UmUybfA4yyPgCFyOBK+J9PKSj2e2N1WWgOz+JznUinH3EUoIskLdrVEgjk+nfjVuSVvGzLSQgqIVuEl2UnxGEUqHKN3IKkCyRGpC8XrC2RhKjMWzOcobJF4nlfjv5BXsexrGaA9L+y0adY/Z/wIIQ0cKKgZpKJKryq+Q3jwCzMOSR3B0C3fUcp0MssQZPEZscI41LphiFJLvK3sWJAWyFLIGsbeB2pIo2jjA5kYY4i+0aN5y/JILBQDycvlJL4dhXwIqUKVUqa9GBqSj63IpN3z3POuk2htejQinRh7rAwbCZ/Hh6LKpMqPMusOCorvMrwjmPIotGY1o2e8uJq7+XLt2NjTl207G8tuiUOaeRrv0bJAT9ApH3BA0R38GK3a+YkLlfLPdChQ70eOaU8+uoPMGOTM3eiR5R6Hw1ACjixdOa4vnUNXFtFMOZAJG/d89+KnawkwmbTfYy+DIy3wUIQgSj5AHb5Q4YFcfUBSPzAZzZdfP7MIkzSFaRHjU+JIhfyLGB5YyUKKJCcmJJjViysTfUtqMpInJvdR4KyqDgY0YnymwFF5KDdtYJ5GrvwR0eH9njlEcYcGUKVWggErrUaksIxQFhav+QZs7D0q4NR1xboTvO6byL8OgA8kWRb4b6asECIsKQdyY0OQUlifm/Mfc++iulpa6JQrzPo7qu53KKNwI1sx+KwdMY9xuEbwyBSgP+VvPWPJAFH4FGXPoCe1njngepv0PHe9C4m/8xu1UkRx7nFUsMcmjjnlot8qSNJwvociPbV6K6GVZVR7nmqNdrN/6rvQq/7kpw0VfpTXGEJ80P4b1zZQKwYGhkJEIe6/PzZBOrI7X7V/2789vpx66qdVm8KdZWICt+HICfMMSWjkxN8IxYEgt5Xu/JWruNfQjLg9wRXpXft+qi+3DKjYPVC4Vrj2+3peq/UdyYondfmVWKf8Xyp7cl8O371WdWQv9P1JN1/QH9Sfrqn1KRaRCOHdDzXaMiQH/rWMUavMD1B01ouEqtLCFGK9lpR9lGIJrg3wbr+vEUw8yk0FTJjZ4LEACxXYKrNzfNe3EiEVx2BYcG/lfDkgV6c/X31DLIpB5PnbD2JWN3L0OePKciK4cf3aG3KFTVCTcR3SRAcf2BB5uxHKrMF575jgE+5Mu33UrFwEVsWxXLOMmlQtbKJUJDsUoeq+vOJJYyzV3JJ7Wf6f9tDunSKIQxJGZlmYkEDGWVpRTCqYCRRfNAdgTxJJcCSEijn3cqgF41QZJZSdWNFwpBEkUYFkqLsfUm6MM3VMY5pVikXM5LYVhSqqKTg7Wbu659Oa1fnlZhiCPOVUt3475Y498oyACCBnY7ldRPB4gmWsA/AW7xtQQfYXwSq8A366y9rPY3DgEWkSOU/PRWsIP5olAvhzq5HiCUvReRwTFL38QgX+HQBTFrPY32uhottvEkvBgxFWBYIyuuCAaNH+B1kgzwyDurqfb+VeoOjsW9C7iVpMwWSAUI5XApXc8ohANy1X90H11zeJotqlzmAzEiL7wNI4FbeKpdgWkEQfD7otrKfGvXcAI1om7PtY9/tf8SPbR6TrMKqWLrwCaNq32xYAg/Qj11guqxLMwbxUBs3bD8xs+vvpmAwju0zVGmByKtbONA1Q+o4QOe9Xum7vII9diCR74nt+v+Otd0vchjIFNoGDJ/wyDOq9AHzUf8Nd1N42GWNFCh0of3l/nzqzs+uGF/I0ZVxTXTY4FmBH4igfM4+5Ueti7VwzqocAOk6cfafNSbR7KpD6ZEg6SNCtludqsgpwCPS+4+x7jVXa9EiRshkT6ZEED7AAc/fT4CZFyEzf8ixAD6FXR2B+7aeNj/7Wb/rX/wCzWOB2fdL/ACn7gLNFWo0FoBHKVX6ifEEsJGCeH55CecZA6nwwO5pWGRoAjs3bWd3c/iSM9AZEmvb2/lrQwbcOJ43Ys2QBbsxUorR9gBQsihwWSQ92bQDe7QxOUJBqjY9Qf6HV6kQ3uDcB6gSfH28Ve2ZllxP1H2VHdOVwIJHmolSQaZHUiwQRkSF/5tCtl1vlVZVCcAYisB6UO1DRbc1S2ap4z/CVNA+o9LZWtFJU9qF19OP5a16MOphr+cLcwjKRqvDhcgX8960EG2Mk3hqOXTv+6EY2ft+KD+n11u/t/wDn76xvwspWaHLgmJ4zdWSTEyr96Rzx7a2SLZA9zrC2i45mjcB+vsuexbz2rmHRp94Kt9OXg+2hvTOvxRCcO6qwnlMak00gJDWqgFiMiwsA/Ke3YWuodTxuGCjLQ5pikQI4ZyOL9ksFiV7Alg/by+GiRr8kaKoF8tgAAPYt/dHtq3srB1HNNR7O66CLxpv+eKwK1QF0qlvfiBXlgaJJZeGwQeTMsF5piHAog5YUA3Jxe9V+o9aYbWTcSeFCkCsGQW7AoSPDyYooYtSgUbsUeRpR7OLcyeHEsaxo6yy4FaciRmEfC+enW2JsLZRbN4g/jborxSmaHbqYBtJonx8MYFzk0vmdQGRVDZEG8a8pphp1W0+3p4d3dPONP+usSdBY+qjBIBcFQ6Z12cSmZVlnG7wjgZihEczRLKiMLCKMayxUB6joFkYH17oPSxtttDApyEMaRg++Chb7mrq6vXkvQVzbYxugX9p3PjpJG7NxG80joAWAEqOFiaRR8khq+49oXXU0GZG5YiPtp6KuSu6WlpanSLD9V2mG+mAJ/wDMRRymmxIMbLA1UORiY3HPDR1+bUkbmyfUm6qsclUkfa75/T01J8XwYbqDcSAmJYpo8sWIiZ2ibJiqnFWSNlLGgKAvzHVeCZT5lK4vypDoytZ5KlDiQcr49KvnVLEC6cEuooTC4Cg0FbEg4N4bBzlyTiVsHgWHIIK2BHtXwLReZzGBWRq4zn4bAkN+IMfCY82EsjzKNSb9Q0EgP5lwB5JDShkX0bnJie371g2K5vw3Dxi2Qk4irdDWaA88kKrL/ejS+NMzWA4oU99vQn071xZ7ckAdyB/hqrLtspQ3P4cdetZSSK9GvUfs6/pJ7Hh2638aors8YiZfnYjA5EYGzxTIWNmuBfa9V9jEkjSy2PPIwR0Zg+KBI/K6kWmSFwLo52fmOka2LoVzxCWIBqgtOOSpJFcY4g9yCSa78DHTNtDwMR2GABs4qCfIOfms0Sbsg6bF090Y/itx+WSKMiyQSFZBE9Wb5JPJJF9lJPKCLhDjsSki3/0SBB29A7fqLOkI3AoTOsSFdvIUsHAgAD5i3lVT/dLstgfu6knUKGSKNmGLYhM2xprDHw+FNqKIGQYUO16h3e680asky5ODwofiP8Wz4LOfnRBwQebogHVHf7yMWGn2yA1+FKHSit0SZCrKQpNEUQMQLrUjGmBKFbdGDMGRQyVJ2GVh6tg3I8iLIBzfgDkg8lxssp5WLDsi0PSlBtj6tyf0I0K2ECyLJHt2ixbymQMJFZXHmIxx49AxJJs9ifLe6Lvg7MqkMKBVscSy4qQStWCCcSOw8v64+2aD3UX1GnQRHESDv6buSmpOgqTcbcp35Hoa1S2neU+8p/8AhjijP/xIf0rRfqDeT9RoP057Qtd5STHjt/bSKK+lKNcTRJ7Jzug9z9lpscXZZ5oX8R782sQZqHmYWas9hX8/1Gg2R9z/AB1c61CVna/zUw+3b/CtCt1v0j+Y8+w5J/T/AD1r0GdwBq6nCUwKbQ0TKsZH3P8AHSLn3P8AHVGHrETcZFT/AHhX8+Rq7qYscw3Vh7CLOCsfDW7KOg9GJjPsQjtEp+h8gP6ka2232xbm6GsP8O7YvItdlkkY/ZZ5f8SNeg9OPlP3/wABrL2octQka/tc5jSGhpbrAQHr58AeIBbpwo7eIGB8jH2vzg+jL7FrzMMhmcGzk7USeCDljRA7UeK+nr31tPibpplTjuCKvtYv+oJ1mem9IkSdMxS+ISO15EPJxR5BYHvyCQOboTYSox1AknvD24fPwn4SqylTNSbmZ+37RXdbFI4sUUZkqENWxksGMkn2YBj6BVb0B0M6v0cxMSgAjLUtkLiWNBSXI9eBz9NaDwhM6IjMvh/iPImN2VkjCAkEXRe+OKHYnggvR05Mlykgi5TlwRiQFrEAjg0ObN99M/iBRAzmTqRvvp0tcciqNPG1KdQubeeKynSOi5XJIQV5CqOQwoqXzvkG2xquMWs2KOf7GXw/MZSpoYmRyCPZiSXKk9wTyOOxrRcbRbvEfz/pqDqvVYYI2MzqKHylgCb7DntfYE+taXC16uKxDQ0EtkSOA/POxVavV7SXO1KGbBMMoyWJUlwXORdAFUMSTyEAEbnk+TI8uCe9U3IVayQO+CgSUpAMgBejyVWyxNdkbkCjofFuI9xbTBZEHPhxgyiIBbyzjBGfc+JlYoBCBk72dnbefb7MBJArBnaFOPS8DIxKgAUw4s+vGu4qV6VBud1o8BPjCzQ0lFukxcFwuEZWNIlI8wSJSFLXzZvgH0C3RJ1P1ESmNhAY1lrymRWZL/vBWU9uLB4u6PbUDQbh+8kUd+iKXb/qYgX9Snr21xei3/ayyy/RiFX/AKYwgI/4r/jzrgcXXFfEGu946AE2G7QA+attECAs78M7SSDew/tG0hRmfceEYHtIzLHCXZIiOIwsIBe1OUxGBvI+mrryHrnSim9VNoJxuMhLEU234MdKEJaRmEVAMbbFjchBJLDXrq9telYKr2tBj5mRwj0JPuVTcIMJ2lpaWraauEaw/W+k/skpljCDbzSBpFrEQS15ZQQKWN2RFckcFsrouDudQb7ZrLE8bi0kVkYe4YFSP4HSETZCxniANTLICCQpa3Ayw+UhQV7AH0sUD6asB+SPUGiDYIPaqPOqHR90z7e3fIq0qlif7TwJpEDMflLOkfLDjJyRQ4E+3U5Fvysi4kim55xPI8o7i14D1es541T1UdJBuIwD+H4jyLzVfgzB1HPbxZEkWxfmkHZBZNCGAZWtSOLFVVgrRAOQIIIJ7g6pP+LMAKA28gLE2SWfbnyrRoDw5hZN3lwBjbWTFwx8uR7cUD5RkCTfDEEkUeK9e4TIAKRSkfbn27e/pxfOlrmXcck9/wAx5PYGwSOKvj2PbjXSeCbFC75Xy13yF2K+uoyOCWVUmhDTKT8qwygjgg+MUUcHucYpB9MvW9Wo5GDKVasGIItgDjYZaBAvMLz2rIE0eauymyaY+gkEY54IjRST/wDyPKv/AC16amkWmUBgmRGS48yGrHm9OxJ9CLv6Sg3A4IQ3cwXEGdQ2KwAsQn7pMjq9GhciCx3xo2AdE4OiqFXygjIBuWUHuhxFnm8eLHY/Qa4WLoB+Rjl2FkLiVB79zRv2BqrOrqnGMmzbH+HJHH07mvQk1rP2ni+woTJkmLc1JSZmdCz2+jA3DrnvMBHGRhJu5KZnmDHysxsBF4N+po6G/t23hACS77gUEC7ggfpJEVH6g6j6p1EtLMqtSZhDRoMVjjuzfPmyFfTnVPH6awBJA7Qu0G/lvkHfK6PC7NztDnGOUfsJkm8MrF2kl8vo6opUcn88IJHfmuTesXv90SxZmcljdeTt/wBPtxrTdVlxSSvVUX+LS3/IHWP6iOQfof8AX89a+DaAdLdBwngt/DUslB1QWIMWJG+OK7HviTTEAe9f5sQP4H7a1Hw+xKspdvLRApOx/wCQ8WNYsa3Hw1smCWAWLYgAXyFNfwJ49PuNTYwgM3eQTpz0nB5NovmP5Wp+GA6xNiiMTK9s8uBOTllHEbAfP9B5gfXWj2m8mDFVig599ywN+3/q/J+1jg6pdE25TOwAwYfLdrcMdqDbErQA5P1vRGRvQ5Ag/vGru75JP6399Y1d2GaHOc0EnjO8T4ari3h9R5g2m3SYT5m3JFGHb1/+4k/j/wCraBb6Xx4ZIQI/EZmhIL5KCFzZg2N8AEXiCHFVa8m23L/vHQaPcReO5yjDR5R4DHxGZ8JJGKDzNyAOB3EhPodZmHILy5lP6biJ9RJ3pCxzBBOqI7CGZ7FwwC+0AycgAAeZ0Cj0F4HhRRHpZm6GX+bcbnj92QJ/NFUn7HQ+TqyJRPiC2CiopibY0BwnqSB+unHr7hqEO4f6+FiP/mMlfc1qJzMSTLRHUR6n8prmMmxV6bpEKrbq8osDGSSSSyTQX8RyKPt6+x7aj26Q7UK8iosjXSxRWVsWVRI1Yk0OWHBr0Fajbq7vJHGYMLycGVgVuNlqxGHF2QwGQ+Un8p1CemzvKWDRBXXzMYpGsEhqUmdGBsLxjQCiuddBgWllL/UPtqbzO6Jvbd1sqj9bBSGOTdK3js0cBW/DRgFIN+WSXkv5PmwYJziC2JZp3+IYbVUdWLEAEWVJPYBx5SSeKvvx341X2m3DOF3QBlFYKT+C1D/cR3Xlr8y5LwbqtEupbMSIQQGBFFTyGB7gg99Yu0MUyrVDXTl3AQAOe+fTgpqTbqxBNkLojTppAqlmNKoJY+wHJP6DnWf23wtt1tjDhQsMCysCObBBsEd703YbCfe+In7Qy7dC0YlWKLOY5PHIDlkFKY45qihsyQOwCYHZAxlX+W45Qe8SI8BBMnyRVdkt7JvQOj7nebnb77cI21EaPUSbiXKQMwK+LGUVQtDKj5iSMuAFHoAGo9vtwiqi3SgKLJJoChZPJ49TqXXpdOm2k0MYIA0CokylpaWlqRIlrhGu6WhCza/A8SG4ZtzCtUEV1eNb9ESVXCDtSrQFcAc2M+IOnbnbgSxuk0YdRIrbdi6oaydfBYFq9ghNMTzVa2+uEaaWNOoQsJ0kgxKQ0bhi7ho2DK2cjteQVbbnk4jzBuBq3q71X4YNtJtCscjNm6NfhTGqOQHMchofiqL/AHg9DQnab7MlHR4ZlFvDJjmousgVJWSO+PEXj0OJ8uqNWkQSdyeCrDqDV8DzXyQSSeRkvONd1Hc8H202Xao5XJQceFLeYr7HLm+as8nk1pzKfQ1/DmgRyO5Hm/Q1yPWp1GzFMAeTG6DjnNxit+9mWOqHP66Y0kwEQodtOfDVhw05yUmyqB1MxYVVMqsoAJPyDk1qdKDYeJI7kMptrK0RbViFDfi3xz5bAN6tKAi0ig4AhRZ7BaVbHI/Lz34HtqLbqVAF8sWLWbNsCWxFUQTxz2F/TTswKF3EIyAfnQULPAjtRRqixsAi/wAt2bNS9Q3Hhwhv3VZ/4Cx/XVHqK1NCaoeHwbUEESEO3JqgKv3B5vtoj1Tb5w12BQqb9Ml9f11z237MpA6E38B+1bwkdoM2i8P6xvz4jDvTyfb5zZ+5Oj/w/uM4vtwPsRdfpzoZ1D4feQq6/mAZhYsMwDNwa/MT9u3pox0fYGJMSPMSOBzXFAfU6lxLqZpQNV31N38gAkRAjrF/2outwsULAAjyluTdLn2FUfn9xVHv6ZmZQwo2PYmu/wDHXoU3TpUFtGwA7nggfeia/XWY6x0wKM0HlPBHoL/+k+2o8LiWnunzUmFc0g0w6QekdOPqs9FsqYEkd+PrWt18Jb2MBMnUYEg8ksth6bEA2tsByO5HpesBP5XNAD2oce/PHPP+etB8LsGNFVoqTVAgEeWxf0JH21exLA5mZyirN7Sm+iBEczPDhzXq8CkNLZ5Dr3IN/gpzwKq/au/auNTt347en+v+w1keldSWGRc2KI5KnzHA+Q4+Q2FIwHKVweQdHD16H3c/UQzsP0KxkH9Drm8cKtVwyNJEDQE6W3dFyXZfw7ix5uP7q3vJykbOBbAeUE1bEgKt+lsQOx76dt4fDRUB4UAccA0OTX1Nk/UnVJt+jmLHxKMgstFKimlYi2dAv9oFq/zY1zWrB6hGGCeImRNVfN+x9AfvWqD6b20w3KZuT85fdKzvvJF4UfVO0X/v4P8A/VdXoQK59vp/T1/z/XVPqMdrGf8A9RAP/mqdF59mApK3xz99IKoptYTzURcMxb0Qzq03hp4gFmJlf7KCVkK0PSFnAv0Xiu4tJMyE/fken+vrqJkBBBFg8Ee4PBH8NAN11OZEjF0VLxsSAcjGQA3/ADpi/H7/ANNWHOdi2BvA/PL7hS0qOapkG/7LWSLHOuDj61ZBBHZlYUQR6EURqDabiSI4TnJSQEm4GV0AsoFASE8AgYsa7EhTR6bvvEjDjgg0foR/q/10V38kZgdpQpTw2LhiApAUlgxPAHHc6oNBa7siJBMRvB5fIO/dFevS7Mof1HrBkZYdoVlmY1YBeKKgTnO6gqoWjSEhmOIAokjUdC6Ou1hESFiAXYlqtmkcuxoAKLZiaUADsBoZ8A9M8Dp+2jKMhwDFDlcZkJkwIbkFcseefKdaPXqGBwdPB0hSZ57yVlOcXGSlpaWlq8mpaWlpaELmWuZjWa+KOuSwPGsari0cryMwJ8IRvtwZKDDJVV3JUcmh6A6E7b4wnKTyXC5ikx8IABgpllhFkSu3zeG1si2A1XYITMJhTNovc3NaDz+R4reZa7qttVYKuZBahkVBAJoWQCTQv0s6s6VQpaG9Z6FHuUCuCCpyR0OMkbfvRt+U/wAj2II0S0tCFkV+DZlPl3eYogGWBS4VqsB4Xi9lN1di71R33Q96tfgQTKWUv4czK/lo+VJFArJF/wB6Dwt3WWt5paZkbwQsP0v4KmaJZJd1u4Z2ydlV43RCzsyoEkR1GKFUpSFON+tmDqnRptr4bSbhpYcljLYpG8RchUkYgGN1LVGbQUHDG6Ynf6h3e1WRGR1DK6lWVhYZWFEEeoINaUsB3IWKmj3DWkckdGgQ0ZsFxj3WZAB5j2Unt7+WRW3Mm2FLAS8XBLOtErwWXFqo91s/fUT5QTPt3JYRoJIpCSXMbhxUvq7o8eOfmJVoiTkGLXoJjH5QCVs0TQFWxH2oeTi+QPTk8/tbCPrUwGNBc0yJ+D8Kam6Cqu7+E43qrFULHBNCueCCfrWmbT4ZERsAufckcfbgaJSb1j2ofz/r/lpg3be9/cD/AA1zbdmY9zO84dCb+YH3WgMe8NyTZQMpHBHP11mOudKCHJQPDfgj0Un0r2Iv/Va3DIJFHp/h6fw0H323yjdD6gj7Ecj+Y1l0ajqNTKbEGCr+ExJa4OHivL978Pm/JTL7MQCP499EeidEdATgSTx5FLBR3qwKv/LV1D2vtwf01tNl1vbhAoKih2NCv49tbOIxlVrMsSuhxeOq02ABsz8usedm+SWrKMwpZgVC5nBbJruzAfcj3sbVjyT73qKfbiRShNBhWXHlvs6+lqaYH0Kg+mm7LceJGjkUXRGr2yUN/DnWbWqGtTDo0t53/K5+rWNSpfr7D7Kl1/dBYiosPIr4kflKLmHu7tSAwrnJR2FkZlvv9f8AX11rd5sWdrDgDEpRjyoN82JyWi1KDd8IKqzeP3iGPxCNzt2EThXBtCAZVjJOTjgeYZra2pHNEa0MGwPphrNd9jqfC27xUuExFOiXF+p6aLVybzOGFru5tvdejCRbH3/7aN7neWtC69SeNedw9RZAWSOZqxdU/Z9zUjRuJEVW8EgFipQN7k+mtOIt7I6D9hmQFCGy3EUaLJak5SREymMLkAwXkgeUXlpzti16obDTYnl7rNxD6NOqS0g8IROuPWvcC/6aoLtFkSRW5qZufzKSqOP1AbH/AIVA9NU5eniNVO/2ZtqzkC/tMQ81EuzMzIiimyk4oE8EYi5vdrHHIkO3gMk7D5InbbqiKCcp5Ih5U7hQwNs1AfMRH/l1WjU7ENdmdpYbt85ojx3pn8Vo8bvnBS9N6d4KEAlrNk1+nbS+IJ1/Y5YhbySRyKscas7MceVpOQKIBPFZjmyNKDabaR/C3G2Ky45YbgCUuAQCY5CzrIqkjgHy5LYWxqo2720EnljRGAC3HEoxHBC2ouuxoarmkaWIHaB2ZpBggDpcE26KWamMmPFb7pm5jkijeIho3RWQi+VKgqeeexHfVvWN+DepiNjtbTwzcm1IPzISWeOv3omNV+4yHuGrYhtekUararA9uhWM5paS07l3S0tLUqalpaWloQgPxHLKGiWGWKI2ztmwUsq4oQAVIPmkU8kebAXRI0KMvUXDYT7MtS4hSCA5Ul05WyoOVcAlYwbstq58ZwghbiD+R+SzqF/EgNtiPkFZsbBAjNdyRlCkeSCPZNUYjazJJeXhkMj4ryxOW3F0fEVge1AQtFs+qbuSR2WXb+CJJgPMhtSBHAVK+njK6m7JIYV2A7NNvfJW522JRiWyQEgSPbqMCOIinPIBuwfUFCm3EavNs5mfOZhTFhcTK5LZVwTSsapfD9ONMG52jrDGNtumQxYqgIq5S7KS5IBNEsDeIEq2OeBCNbZ+o4+bcbTlmLMCGx8lnGwBiGs0bPAs0eCe3mnXdSGaeHwAsmADKG4EVlxiPlprN8ZexAXO759s23jvZzhFXdjw6CkVTuTX5qL0v7xI4I0zp/hPlCNtuImnLIZBRVPFNlkVz2/BT0I8reiGxC3675CcQ6k+wYX2y7Xfbn7asaD9M+FoIJDJElOQVsmzRwsWefyKf4++jGhCWlpaWhCznxR0R3eOeJc5I1eMpljnHLiSFYkAMHRGFkAgMLFhhmn6spiWVF/EtUaJhjLmQxTbMpBZXaVhyeMVLWV16Rqg/Q4TOJzDEZgMRKUXxAKIoPVgUSP1Oo3Uw4yULODoO9TkvtZQ3JSpIinHyxyW4Zb9XQHjk88Q7LdrKDXDKSroSC0bBipVwpNEUT9RyO+tvWsh8WbMQTJu8QI/DePcOq8gExNHLJQtkTBlJ5xEpPyhtR1KLSJAulBVzY9j9/8AAWNCuoz4pK3sHP8AX/PRjaHyD9f1s3Y9wff10HnhDoyngMCL9r9deY4szjKhcI73tZbGEgROlljAtaRH66Iz9DdLLPEqfvs2Kgd7o/T01a+H/hrczIkhgSBZFUh5pM5UDAWVgEeGVE4l3NeUsvdNbuGw9TE3piRxXQYjaVCiNZPAfLKj0rruSS7ZY5pJQrhFj8MlgxljtG8SlCsjHJ8a4AslQx+V9zHGry7N6ZLqFzK0bVwjxqgYDsLjEgBu+Bkdl0no0W3iSKJAqRoqLwLpe1n1N8k+pJPrq5jroBsXCxDmz4kexXIvxdR7y+blefbTqTB4Y93Gds25XOG2sMfKfBcEBlnUOAVqmIOP7oB9fO0cKu0eWactKYfAkkdduzoZGk8OMlkjcvyyqTT+WqFer73YJNG0cqI6MKZXUMpH1B4OnJtFByCrlWN0LxHON/u36dtOpbJo0avaUi5vIG359VE6s5wh10K+EusJutsroXOFRtmQWyVVu3W1ewQclNc+hBANBdMggVBSqqiyaUACybJoepJJ1JrWhQql1XpUe4hkhlXKORSrCyLB7iwQR+moOi/DsG1UiCMJlRY2zMxAoZO5LNQ4FnjRTS0QhDer9Bh3KYTRq4BtSeGRvRo3HmRx6MpBGvHvimdtruZYgfFCuPO4AZso0lIcLQJHiL5xV88cW3uevLv/ABQ+FLlXdZsEfw45aHClBKEkYk1iS6xkkcWDY7ipi6DalMyNFpbLxIw+Ja5/0mx8fwbrP7XdGeEosnh5spDUG8GVWBWUX6hqs8eUnXrXw11j9ogRnAEoAWZKI8OUKC60eas2D6qykEgg68c2Ow8BXzb78HjG7sdwfca1/QuoPt5lkktF8RdruVbErfIglyBNMGZYibohxfyA6ydn1jSeWR3CdeDj+fwtTbtGjn7Smb+44+Gi9L0tNVr07XRLmUtLS0tCFlPiT4meHcpF4+1gUxB8pwCXJkwpbnjHA5PfuO3qJ2vxXuCgKNtAXiicRuwjSPxNsrlrsEgzOoIskLX72jHxCJTuAL3Ii8MEGBcvPm2WVKT8uOhW36ZumVGm2MMzskWZfw1Yt4CqSWDWWvNTaivKBYsiJj8z3Ng2jUWM8Dv58EsWRPp3xI5fLcSbNIWVmV1mU5YiPgecjyszBjyOF9wdN678TCHwhDuNpGhEoLPTIDE0S+GtSxqCMmsX+Xtolsvh6FokMm1iR8bKhVIUtjkAefVF9fyjQX4r2s8PhLs0kVPxS4hQHzEx42CDXd+1D+Wm4jN2Zykg8hJ8jqn0m5ngW8TA81LH8V7gCFxD48Th8mgRyfIZAGWiy0QgoE/m4J4BJ7Hr8krYttZ4vKxJcDEFSOLB5u749v4CNhL1FcG8LxEC8q7Ro54mbzeWweI1HK0W5UjIjRbGaZoz48axyWwARsgQOxB/z+/F0Jm6BRlee/CX/ijuNy7+Km3YJA0mMdobDwryzSMAoDkkkenf31a/Hi45Hb7nhgppBX5efMVYL5l5YCwbrWS+Ep+tNIwnEg/DGJljiChvGgBPAU34Rl9fT1Na2nSN7vrRZ9ugBIycSJYBDEnFTXfEcX+vJDWTF/VWcUGiqcoAFvpOYacSinR+qDcRiQJIl/lkADDgEXRI5BB7+tHkEavaWlp6rJaWlpaEJaZLEGBBAIIogiwb9x7afpaELHfsJ2m6EcSDwNwGZVUkCF4xb0nyiNwV4WqYdiG8rp4CGr3PHtzol8U9NkkjWSAEzQsHQAgZjtJGbIUhkurIAYIbFXoK3xJFiRuKgYfMm4KxMt2B8xwa6NFGYa43bWyqtSuK9BsgjvaAzxueCuYevksVV+FdhDv5m3Tr4sURKbfOICPzJE0jBZEyZ1lQrldDkAAg636rWsx8F3G24hPNytuEP70e5LOP1WQSJ9lU/m1qddThqTadJrWiAB80VVxLiSUtLS0tWU1LS0tLQhLS0tLQhLS0tLQhLUU0AYFWAKkEEEAggiiCDwQR6al0tCF5X1b4ci2u4dHZYYpWaWF/KseTnKSF7pcgaKci0OPPh3qz/sKOPazRDEBkcs1BADhw/HC44qb9Mb16NNCGBDAEEUQQCCDwQR6itYXp3wVvfNFJuIU24ZwnhR5y+C2QWO5VKp4a0oNPYYj8oOsDHbLqVaoqUXRcEjpvH4V5mMd2fZvuBp84LZ9M3RkijcgqXRWIPcZKGo8DtddvTVzUG02ixoiLeKKFFmzSgAWfXgan1vKilpaWlpULmOlWu6WkhC5WuMl6dpaVC4F0iuu6WhCaErTtLS0IS0tLS0ITWOsnD8ZyKgaWFrNXjHMipaqcWMickMcSR7rQJJA1j6aVvvzoQs2vxkzIzrtpaQDOxyrEZYEV6fmYXia4N6l6X8UvKyD9ncLIrMr+YqQLxF40GIUnkgVRvmtHGhUjEqCpuwQKN97HrekEA4AAA4AHYVoQgsfXJzA8ngjJStLjKMgayABTIsORY4v14OgTfFW6ZDnsw3zijFJTVGG7E8KCcb5yo8JrdPrg/wANCFjtpvHggSSDYxRMxZJBHCU4QOUZVUAlKBNMRywUHzZa43xhvAD/AOVb5Vb+zc91U0fOPMzEivy4921sh/j/AI6QGhCy27+LNwk7r+yuyKzDyxylgFVSHLBcWVix4XkBD3PZ8XxjKbvZzAL5SSrjzcAEDCynPJqwBfm1pn1ytCFnpvjCRUL/ALFuCMQQKORJLADHHj5D/wBSfvcdn+JZlnKiFiloKEU2dMkbF8sfDoFyuN3anvyBoV/z0h/r+OhCzr/FsvYbObI5VeQXgNVtga8y124BB57aR+LnuxtZStkfJIGPtQKDkgHg1yyWRZx0Z7j/AF6jTSf9fw0IWai+NmYMV28jAZAFAxUkBeAwQ+pN2BVdjp0nxROPBb9ncJJkXUxyGRBmVWxwAQgDHv8AQVR1o4oVQYqoVR2AAAHr2H104aELPyfFjhA37JuDl8oxa6GIYuMbSi3rZIViAaI05/ilmgkeKCRpI5BH4ZBJLcE2UBoBTyfcV7WfOmKgHYD3/jyf5m/10IWan+J9ziGj2zFc34MbhsF8IqSGKkMQ57ZEYkYmjTR8ayHLDayMIw2fDWCCALUKxH5uOTQBF8jWp01YFW8VAs2aAFnjk+5+uhCAbv4knKBoduxp3DAo/wAqqrAi8O+VWufIIAatRj4zegf2Tcc1xg19z3GHAqhye7VVAsNINcU6EIE/xXIpVTs9zbFeQLADglSWqg3DAqaogXWQJJdD6k08Zd0MZyYYkMDQNA+YC7HPbVwDTl76EL//2Q=="/>
          <p:cNvSpPr>
            <a:spLocks noChangeAspect="1" noChangeArrowheads="1"/>
          </p:cNvSpPr>
          <p:nvPr/>
        </p:nvSpPr>
        <p:spPr bwMode="auto">
          <a:xfrm>
            <a:off x="117475" y="-858838"/>
            <a:ext cx="2571750" cy="17716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8" name="AutoShape 6" descr="data:image/jpg;base64,/9j/4AAQSkZJRgABAQAAAQABAAD/2wCEAAkGBhQSERUUEhMTFRUVFxgYGBgWFxgaGBcdFxcYGBwaFxgcHCYeHBokGRsbHzAgJCgpLS4tGB4xNTAqNSYrLCkBCQoKDgwOGg8PGi0kHiArLDAsLSksLSwsLCovLywqLCwvLCwpLCwsLCwtLDI1LDQsKSksLCwsLyosLCwsKSwsLP/AABEIALoBDgMBIgACEQEDEQH/xAAbAAABBQEBAAAAAAAAAAAAAAAFAAIDBAYBB//EAEgQAAICAQMCBAQDBQUGAgkFAAECAxESAAQhBTETIkFRBjJhcSNCgRRSkaGxM2LB0fAVQ3KCkuEHJBY0Y3Oio8LS8WR0k7Kz/8QAGwEAAQUBAQAAAAAAAAAAAAAAAAECAwQFBgf/xAA3EQABAwIDBQcEAAQHAAAAAAABAAIRAyEEEjEFQVFhcRMigZGhsfAywdHhFCPS8QYVJDNCUpL/2gAMAwEAAhEDEQA/APcdQb6/CejRwajdUaPr6ffU+s58f9Z/ZtjK9oMgI7diABIcWbygs2KZPioJIQ1oQst0f4hfYR7fxC88O6jhejLlNHI6AyFczckbG5D5hhbH5TxzYbN220c6SSwyy1I7RTOqXMwYnwjnHIx8TAZLd8k3qTr3w9HvU24JiMK0wqJHZ4vJSwy2PBVglZKDYPFVyT3keQdRQkvFcRyjllPFXgQKa/QGxyRdU1ZhLCZs+t7xEP4m3naNirCZTA3FlvxY8k47f2a/IdE4/jqJUVtzHLtgTVuucf38aLOML35YjsfbVHbwhAFTso47nubPfv3PJ9K9qEO9l8KKRhQIU1d8uaCWfmJMhT1s3Xrpra5mEsLYdP6pFOucMscq/vRurj+KkjVknXmQ6VD4oz28cipt4Wpo43kORmoggWT+BEooAjK6HOpN10iOJSytPA6qSx2+4kRMkXNwIg5j7JIR5SpN3fbU/ajRJC0/xjHNJGsMAe5W8zoSmCoC39oAcSWCAWORkPqBn+0OoMOIyD4JlpkFB0jaNoe3OU2Ein1XKjWlBuNyoOG7ZiCy/jxRSA03/s/BNV257EHj1enxBv1PMeymHurzwn7lTHKB9rNe50zOwn6lYbWysDcoMcfnTyVbb73flQx8WlinfywDOQqyBFYPGlNbMQAFsL2uzofvfiTeRxLmxjYCRhca5v54woZXRSFwY8hQSRRFjE6eP4plAt9o3AN+FNC/b90O0bG/Ti+Ow1BL8Z7S1M6TxMpJXxtrNwRx5HCMhP1Vj30uXNo5StxLAb0x5dU/oe63TyzidWVR8gwIAOT0EfBcxhj6tz68kDO9Ii30HgmQbhwm3gs4s5KtLE0iMlE+KimRe2WIWub1s9n8WbOQDDdbdiQDXiplzXdSbB5HBF86ILvoyaEiEn0DLf8AC9PLJGqY3EhpJyCDFuixke66gzJfioCY1b8BDXiS7pXbleMEWI+3Kk2DzBsNzvhNnjMTKsJKNF+ESNpb2xrwyJaFCrJIo84+g65Y+mjJzS/xIv3BfksV0Xcb6RoRKzqtyM5MNEhBCQjZRrjbGRQwAsA1dBtLr0+9LblIhLWEoULH5QogJR45QLaVphhhdgMSB5Qx2uQ+mq+/6hHDG0krqiILZj2AurP00ZLRKaMQA/MGDy5zKzXV/h+4tmgErYPFG5VpFOBBzL4sKFgWfTVRd3v6KjxFJeNWJhBENy4kREr+KgiJYuSaKjnzEDbQzKyhlIIIBBBBBBFggjuK9dPrSll0jcQQ2HAHqsPu97vowx/GcHxwAsK2mG5VEIpDeURLfK/C2FNG6rbnfyNtxIkwp9uxCxEI2MrCQyOB5KAXy9iGJxIvH0KtLjSZOaeMS2PoE8fnzxXn8vUuo+FarJZK5s0FOjlJM0WMIc4w4jAfFryPmoZKX6JvN026dJ1fw8SQcMY1NrQVittYvnNz7iPsdTY00roawjeU2pXa4EZAJXn8fWt86yNHm65MrN4I/DC7h0qIqjeKfDHmpXK12vub6C+6eRjuCQgiiGPhhVZ3S3IasuCKoHjI+w1pIogBQAA54Arub/rqStK1hGpRUrtcCGsAlefbjb7yFGaLxnKy+ApZWcrDGrNGwUq+RaQgNJXIVflosLE3Ud+ZZVCyKKUK3hZKreJt1JTyeZcHlblm+U/JjWtxWlWk7PmlOJBMlgJUG2jKqqsxdgACxABYgC2IHAs80OOdWNLS1IqiWuXrusf8Xx+NudvAzOqKsm4YxuyOCpjhSmRg1DxXbgj5VuxYKExcoWqg3qOWCOjFTTBWBxPs1Hg/fU2vNuoxJs4fH20aRnahStAeaMEB45GHLKyWSSTTKr9wb9Eg3CuLRlYWRakEWOCOPXTWPDxIQpDrG9X34n3IxK+HtCylxZLbiVDF4aV6ojnLg+aRBxi1aTrPVV28RdgTyFVB3kdjiiL9WYgX2Hc0ATrH9O2JSONXIMmRmlIB5eR5JGp6Hl8UmqHKoLsNptV0NShNyMXitjgjv4i4ugEeYRcDbhsjIGa0sFpO450ttuVQEMJQSSaG33GKj0UYRFOOeVJB5OTXerMhuRBdhVdyB2DnBBZ/eEb3VH5jzwKlYVyR+p4Heu9duD6Htqo524hOVba9Sim8sciuSD5QaYiuaU01V61WlvCGKRnnN1bknkRlpr78jOIKRz3rjirUrI+Sk5hWNg2ygiuGs8OPegRR4WtC4dmqbrHKRqif52d+WeHIZNZGCeGKLXUo7kMdIGgXCJU25bw5hKRaypHDdgFSGlZWNkBgxcrwSQQgFh2qaImixFgupUX2RgidueVBax6+YnuRpnWEBifJQSwemLkAnhlKUQxIdcjgQRyeDru33ISJfENtjiuR88lAgNWNsxochQCWvy9tPgwCEi70yNhGA1luLu7+ROD7sOxruQTxdCfPzEUflBB9CSWBHYAEUpqz8411lsEN2KkEA3wwKsAftdf8pquNNBNKLyIYK5HbhXDGr/er3NkdgSdQm8lKpT9q/j7D9Pc/r68a4prtrrEEVVcg2PSq4F2eeQfcEjm9c008kqqdactFifMHkhjp/MKknjRuDx8hbvxwLvsZYvhrayg57XbFe1eBEL7HuEvjjXN2vEf/AL1SPuscrA/oyhvuoPpotsh5P1P9dZW2cTUoYSaZgkxY3+WT6YBddCG+BtmOY4FhNVcDSQ32+bwXXIcet1ZrvqbbfDgUV426A9AN3uSBz9ZLrRnS1yFPbWNYw0xUMHjcjodVYNNusIB1TpmCpjuN2CZY1r9qn8wZwGUefvgWN+mN+mo36SLAeTctiyti+4nZSUYMLUyEMLANGxol16L8FnFZRfirfvGCa+xFqfox1cADqLHcXR9Na2E27Wo0gapLgSd9xp881G6kCbIJ02bc7VBFA23aFBUYlEokRbNIzgsHCilDUpoCwe5IbD42o4bqGSFwSDIqO+3avzLKoJRao/iBPXvWpZNj+6a+h7fx7/11R3cpiGRD3YChASzEkABAO5s33FAEkgA66jB7WpYq1MyeBsfL8SoXUy3VEI/jzakAs7xq1YtNBPEjWLGLSRqCT6Ad+K0I3fWG3M7L4jLHFwYlzQsWyAMzYDjGz4av3IDgFSCzbdzK5UObFhwwjAPKK/AsEeZvVhzwqAVt5vZSrfs6hgq3kUZwxNALCodcyB5mIyAChQGY0OjawMaH1T4Kg6oXktYPFXolaMhoiVYc1k2D/wB2Qcij2urW7HqCd2nxMGkSNopELkgMfDZbCs1WjkiwrUSBdaz+33KtwC1qASJEaN6NgMyMqkA0eQoW7rtqvu95kh8Oz5cllA/BRhTIxl7UHC2UyoXkKB1NVZSLcwICipVKgOUiV6EDrugWw+M9rIpJmRCuWQchaKmmAJ4ajXKkjzKfzC7H/pPt6JMqrVcMGVuSFBCMAxBYgWB3Nd9UlfRXS1Dtd4ki5Rurr7qQw/iONTaEJaWlof1fr0G1TPcSpECaXI0WPsg7s30AJ0IV8nWR61Le/wARxjtbe8eQ0xCY/m7rJfpygN2KbuvjaVvE/Z9qcYrzfcv4PZUYYwhXmPDL8yp8w780D6SnhbiQOwMs8lSyjI5sskrIAWLFUMDBADVGMju96gr1GspkuKUC6OFbBBAIIIIIsEEUQQeCCOKOgJ8cyvD0iSJJEYtOhAG3jJCqAcEtZjjeANcSFgDjqTqe9E8qbPbyEzGVPEMLkCJI2V5TI6m1OHlCEglmXkVrd9E6Om2hSGMHFBVmsm7kliALYkkk166iwzZAfuKV3BA/iVy+826WAkUcs/c2WOMC2APlCyv68kj6g144yoOXeyTQ81DgWACcsFUdu/pqpLvDPPLOCY47SGO1RvGEbSLkV+fFppCqqGUkLfY8SDduCBInBJxaNjIGoXwuKyE4i/IJBz350Vu8bICmgQjK6GTswH7oJNC/4n9QPTUzcg2XHb5WIBq+4uiKsdv6ag2m6SUExMr13x5Irg5Duv2YA8DTpD279+wIBPDMBZ9DjR78H7kQS7MlXJJTGrSM0jlELAKFFBFLUgAAyNCu/pzWoNpsxGPd5CuTqTQNM4Edf7tTVHkuWJb5iT3qDDFYyf7Y+F5bBxwd3ojm/CSTnvddtTmMccLa9iB8tqV8ooeWvSq4HatODoEnekUW8UOpVqIbGx5+3fGwQEDqEA5F482Dy3bIAZAEso5Ck2WKmNGAvzMQSxUctxHQFihcS/8AiPNegN1kApJANk8jnlODV6p73Y+I4YPIhQYlkIBb93llJBFuGXy3kCQaGnAiIKE7cb5UpmBCt8pJCljya81BbUZZElRTkkAAGt0zeo9LHJFI2ZLiOQSYl8iEWiS1BVW6rhvXVb9jaGdHEjtUcjZERob8WFBkUQBifFcFyMgPXlsr8+1jaZslSSwpIkRWKNXyrkCTkgz7k+Xk3oIbCFZdwpAN8i7/AC91FFqoMSwGPe+9Du52AauAeTV+gPf7cgXqpJ0wFSqNImKlkCyPSsqnEqjMU/u/LxfFEXrvQumSeErjcTLmBQKwHjmgW8EMas0bPfWfjMTTwtIVDpMfIBT2guMJbuQiSIBJGNu1KFsBY2Qk5Mo+aRRV6vxdWAFNFuFr08Jm/nHkv871U2O3cbzFmDiLb8EJRAkk4zORBP4XcBex0crXJ7Vx4rljXt7sSIJGvUfbxU7GwqP+2U9VmA9zDMB/EpqCXrqX5W4+scl//wBdFa0M3a05/j/LWPTOHJ+k/wDof0qzTaSf1+1R3fxAmDgzwjynhnRT29VaiNXvhl//ACsAIIKxRA37+Gv89QOmalCWxYFSAxHDeU1XY0dWugEnbRMe7xo7VwLZFJoeg1PWLBhyGCO8PYxuHP0S1Gwb+iInQLc7eHdTlWCTJEjA8BlV2deL5GYCHjuATfDclZ94F7cn6Ht9zoT0jqCI8kQKrTlhECLjUhOQvfBic+OB4mPcVpmED2NdUZOYaRu4lRlhPRc3fQQTkAQclIKlilqqouUJPhkAKvGIoqpBBAOu+JILzVX78qSuXsCr3R9Pne+e3Ym1kB7EaWYPYg626X+IqoAbVZPOY+eyhNELNbiVJFW9uJWVmqN1jJTw5AjkM/kBqivIzyTsCSrepTSrGX8bB6xCqENuwoKrshdpO+JFC1HkIDXCuxP7fI7qARGMKxPlZmjBY42CVQ8WbFWaUKpHpmyEszyOD+E3hx80AGhjLn7szMt96Uela7R2Iw2HwQxdS4Onj9/HcqBL3VezaYjVVhIUJzilQM2TSGbxAGpUtn8TxFGKqMwMRXJXnUR6QkZzVXZkOYHkMjFea8Z1Mpv5TbksCVN3RL/ECBdtLioyKlF/4pPw1uzyMmFj2vVeDdJI3kJbkHzBgWDE4t5gCVaj5hYNHnVjZG0ae0KZfEQYE258eahxNN1IjKddUzZ9YEYO4T2IdSQpbHko1kASrZqz3NXTBhtdruM0VsWXJQcWFMti6YejDsR76CfCmwjba7eVoozK0Ubs5VS2TDMnKr+ck/0rQzqfxNnK0aTeGquUAj5mlZeGKqMmwVrXhDkUYk4jzXHOzmdFI0dmIN1peqdXSBMmskkKij5nY8BVH3PJ7AWSQAdZHaSvNNLuH+fJo4xat4SxO4IUgEAsws13MaE3QAgeNg2UW3zk5yklOLWfQysryPxfy2tCgew1d2e2wU2S7McnPbJqVDQ5xXFVUL6ACyxsmriXMa2A6TyT2FxNxATECDdGMgfj7eTzYjEhPC9yARjKLFf7taI5Aq9P6fdR+a0eVGINlTK/7SpBsjNHblvUrfsNFet7YfszuApkjHjJYvExVIpFkcEqQSKNGrGhW4lhV5C00s7fM8cVkHFKFrH8opAv4r15RZ4GsTE1S9j2N4Eabx/fldWGi6Nf+HLE7QhihI3G6vEVRO5kYh1s4uCe1niuT31qteUdO62+UydLSZvxJBJEBF4aPI0aq/i4nwyGDeQ5rirngBb9J6KJvAj/AGkoZsR4hjvAt642LrW7SuwGItpw5KIrGbA4xBhZi8aZvQVGN05VabkjFlPvXA9KvtDyCbyGQPPBLYGwBwSAvf0D0Ks2O6RCBs4wcrSHwio81GIFHIJI/wB5GbHrx350Rl23icWbDhxQBtlJrg+h5s8cEcizqo83jqlCqb9VkkijcBqDyc91VMVpTYZbkkQ2vohB9tPj2BXiN5eKAzJlVm9R+JclX6BwTfsBrmwn8TNxyC5RD7pFak/rKZvY1V9hqzh9L7Dge+VAn6kV+umZiO6lVExTF0ZvBdUzK4ZoxzAW8XLA+XIfOAchyApyl/2kt0wkT1t42C/rIuUQ45+f/GrQAPI5HexwDdAdhQ/Xjn+LlJvgtZ57t3NG+/cnHn6jSFwOoQo1cEWpDLQ8yEMpybGshweR/D+GlJJ2PJJIr1u6PckflvkkDj340Lh6WktyukZLNI6PhUnmdwmRUglVjwIAbknLy+UanniMaN4crpSu9vjIBhTH5hnyXHZvTiibK5GzAKE034krsQwhVLBsDgvIM0X5qjlXk8XzVg6vyoDiGJLnxACzBTwyuRkBwWA+lqhA7WBfS9ifCkBOLO7AkCvkC7esSxK+WEg+a/M1ECgCc8QcENdkggqaKmm5Br+97ciwe+nOcAYQmM2YYAMAQRlRFckHG+W7VdAeY8+mrfTTicAPLRrntVccm7Nk+vbk6i9Oe9e3qPYfXtXpp213FSTD5lQIA3HOQBI4PJv7V2r1OTtUB2DqSLR6zZSU/qELmX40zWwC+CpxXLhA8vbuTcnZefloaIbQtgudZYjKrq65786zu2Ad5pCGtpSKE0yD8NI478hrkoT2vtzonF09CLaaX9J5OPpy13+g+w1y2MLX0mMc4AtAGhnTlP23Kw1pF4RR2oWew0D3m5xV5D6An/t/Qa7PBXEcsw9yWD39hKrj9QBoT17bP4LHxnNFeGSGjyO4SNG9fRh21SoYenmAz68ir2HacwBGqq/+kr8+RR3rG8ga4IuwaP00Q6P1iP8AZoB48XEMQx8RL4jUVjlkTfp31k5M6NBDYNDzCjRqzRy9PRf8i/SRuY4k8LMx4qVDEGxiKOOQIONdq1sVMPSFPdqN8ceR4rRxOHa5wyQ0x/y3o2OrxXWfPtR4/StR7jqMTirkNGwY45XKnmiCkbAHk8HggkEEEjQHf7uV2qUtY/KQQP8Ap/x1J0feeHKo/K5Ckf0P8f5ahGHptGYAz1H9KR2AqdmXZgfD7ytFsdz4iAkcglWBVkIIP7jjJbXF6Po45Pco76MSeHlT+go+vpfa9V93IYM5QpdDTOAVBQhQuYLEDDBRkL4wyHdtZzqTOZXJVRbdi5yHAr5UZe3sx1EzCis4ub9J0uNd4jl81VfDNa8ljyZA3AlasEmWS/VIh9ePE7n27ene/fVjpu9xMyEfK+an94TFm5+0gkH2UaC9F37SSPnVmOMAA3ZjLhjeIPmDx0P7rfXTN/10JK4QZMqql4uyg3Ix+QHtkB6c5DupGuvxeGbW2IxmpbERxmD6SsBlN4x7mEddyPzvmKcBlsHEjjymx/MD/G9Q9UmUybfA4yyPgCFyOBK+J9PKSj2e2N1WWgOz+JznUinH3EUoIskLdrVEgjk+nfjVuSVvGzLSQgqIVuEl2UnxGEUqHKN3IKkCyRGpC8XrC2RhKjMWzOcobJF4nlfjv5BXsexrGaA9L+y0adY/Z/wIIQ0cKKgZpKJKryq+Q3jwCzMOSR3B0C3fUcp0MssQZPEZscI41LphiFJLvK3sWJAWyFLIGsbeB2pIo2jjA5kYY4i+0aN5y/JILBQDycvlJL4dhXwIqUKVUqa9GBqSj63IpN3z3POuk2htejQinRh7rAwbCZ/Hh6LKpMqPMusOCorvMrwjmPIotGY1o2e8uJq7+XLt2NjTl207G8tuiUOaeRrv0bJAT9ApH3BA0R38GK3a+YkLlfLPdChQ70eOaU8+uoPMGOTM3eiR5R6Hw1ACjixdOa4vnUNXFtFMOZAJG/d89+KnawkwmbTfYy+DIy3wUIQgSj5AHb5Q4YFcfUBSPzAZzZdfP7MIkzSFaRHjU+JIhfyLGB5YyUKKJCcmJJjViysTfUtqMpInJvdR4KyqDgY0YnymwFF5KDdtYJ5GrvwR0eH9njlEcYcGUKVWggErrUaksIxQFhav+QZs7D0q4NR1xboTvO6byL8OgA8kWRb4b6asECIsKQdyY0OQUlifm/Mfc++iulpa6JQrzPo7qu53KKNwI1sx+KwdMY9xuEbwyBSgP+VvPWPJAFH4FGXPoCe1njngepv0PHe9C4m/8xu1UkRx7nFUsMcmjjnlot8qSNJwvociPbV6K6GVZVR7nmqNdrN/6rvQq/7kpw0VfpTXGEJ80P4b1zZQKwYGhkJEIe6/PzZBOrI7X7V/2789vpx66qdVm8KdZWICt+HICfMMSWjkxN8IxYEgt5Xu/JWruNfQjLg9wRXpXft+qi+3DKjYPVC4Vrj2+3peq/UdyYondfmVWKf8Xyp7cl8O371WdWQv9P1JN1/QH9Sfrqn1KRaRCOHdDzXaMiQH/rWMUavMD1B01ouEqtLCFGK9lpR9lGIJrg3wbr+vEUw8yk0FTJjZ4LEACxXYKrNzfNe3EiEVx2BYcG/lfDkgV6c/X31DLIpB5PnbD2JWN3L0OePKciK4cf3aG3KFTVCTcR3SRAcf2BB5uxHKrMF575jgE+5Mu33UrFwEVsWxXLOMmlQtbKJUJDsUoeq+vOJJYyzV3JJ7Wf6f9tDunSKIQxJGZlmYkEDGWVpRTCqYCRRfNAdgTxJJcCSEijn3cqgF41QZJZSdWNFwpBEkUYFkqLsfUm6MM3VMY5pVikXM5LYVhSqqKTg7Wbu659Oa1fnlZhiCPOVUt3475Y498oyACCBnY7ldRPB4gmWsA/AW7xtQQfYXwSq8A366y9rPY3DgEWkSOU/PRWsIP5olAvhzq5HiCUvReRwTFL38QgX+HQBTFrPY32uhottvEkvBgxFWBYIyuuCAaNH+B1kgzwyDurqfb+VeoOjsW9C7iVpMwWSAUI5XApXc8ohANy1X90H11zeJotqlzmAzEiL7wNI4FbeKpdgWkEQfD7otrKfGvXcAI1om7PtY9/tf8SPbR6TrMKqWLrwCaNq32xYAg/Qj11guqxLMwbxUBs3bD8xs+vvpmAwju0zVGmByKtbONA1Q+o4QOe9Xum7vII9diCR74nt+v+Otd0vchjIFNoGDJ/wyDOq9AHzUf8Nd1N42GWNFCh0of3l/nzqzs+uGF/I0ZVxTXTY4FmBH4igfM4+5Ueti7VwzqocAOk6cfafNSbR7KpD6ZEg6SNCtludqsgpwCPS+4+x7jVXa9EiRshkT6ZEED7AAc/fT4CZFyEzf8ixAD6FXR2B+7aeNj/7Wb/rX/wCzWOB2fdL/ACn7gLNFWo0FoBHKVX6ifEEsJGCeH55CecZA6nwwO5pWGRoAjs3bWd3c/iSM9AZEmvb2/lrQwbcOJ43Ys2QBbsxUorR9gBQsihwWSQ92bQDe7QxOUJBqjY9Qf6HV6kQ3uDcB6gSfH28Ve2ZllxP1H2VHdOVwIJHmolSQaZHUiwQRkSF/5tCtl1vlVZVCcAYisB6UO1DRbc1S2ap4z/CVNA+o9LZWtFJU9qF19OP5a16MOphr+cLcwjKRqvDhcgX8960EG2Mk3hqOXTv+6EY2ft+KD+n11u/t/wDn76xvwspWaHLgmJ4zdWSTEyr96Rzx7a2SLZA9zrC2i45mjcB+vsuexbz2rmHRp94Kt9OXg+2hvTOvxRCcO6qwnlMak00gJDWqgFiMiwsA/Ke3YWuodTxuGCjLQ5pikQI4ZyOL9ksFiV7Alg/by+GiRr8kaKoF8tgAAPYt/dHtq3srB1HNNR7O66CLxpv+eKwK1QF0qlvfiBXlgaJJZeGwQeTMsF5piHAog5YUA3Jxe9V+o9aYbWTcSeFCkCsGQW7AoSPDyYooYtSgUbsUeRpR7OLcyeHEsaxo6yy4FaciRmEfC+enW2JsLZRbN4g/jborxSmaHbqYBtJonx8MYFzk0vmdQGRVDZEG8a8pphp1W0+3p4d3dPONP+usSdBY+qjBIBcFQ6Z12cSmZVlnG7wjgZihEczRLKiMLCKMayxUB6joFkYH17oPSxtttDApyEMaRg++Chb7mrq6vXkvQVzbYxugX9p3PjpJG7NxG80joAWAEqOFiaRR8khq+49oXXU0GZG5YiPtp6KuSu6WlpanSLD9V2mG+mAJ/wDMRRymmxIMbLA1UORiY3HPDR1+bUkbmyfUm6qsclUkfa75/T01J8XwYbqDcSAmJYpo8sWIiZ2ibJiqnFWSNlLGgKAvzHVeCZT5lK4vypDoytZ5KlDiQcr49KvnVLEC6cEuooTC4Cg0FbEg4N4bBzlyTiVsHgWHIIK2BHtXwLReZzGBWRq4zn4bAkN+IMfCY82EsjzKNSb9Q0EgP5lwB5JDShkX0bnJie371g2K5vw3Dxi2Qk4irdDWaA88kKrL/ejS+NMzWA4oU99vQn071xZ7ckAdyB/hqrLtspQ3P4cdetZSSK9GvUfs6/pJ7Hh2638aors8YiZfnYjA5EYGzxTIWNmuBfa9V9jEkjSy2PPIwR0Zg+KBI/K6kWmSFwLo52fmOka2LoVzxCWIBqgtOOSpJFcY4g9yCSa78DHTNtDwMR2GABs4qCfIOfms0Sbsg6bF090Y/itx+WSKMiyQSFZBE9Wb5JPJJF9lJPKCLhDjsSki3/0SBB29A7fqLOkI3AoTOsSFdvIUsHAgAD5i3lVT/dLstgfu6knUKGSKNmGLYhM2xprDHw+FNqKIGQYUO16h3e680asky5ODwofiP8Wz4LOfnRBwQebogHVHf7yMWGn2yA1+FKHSit0SZCrKQpNEUQMQLrUjGmBKFbdGDMGRQyVJ2GVh6tg3I8iLIBzfgDkg8lxssp5WLDsi0PSlBtj6tyf0I0K2ECyLJHt2ixbymQMJFZXHmIxx49AxJJs9ifLe6Lvg7MqkMKBVscSy4qQStWCCcSOw8v64+2aD3UX1GnQRHESDv6buSmpOgqTcbcp35Hoa1S2neU+8p/8AhjijP/xIf0rRfqDeT9RoP057Qtd5STHjt/bSKK+lKNcTRJ7Jzug9z9lpscXZZ5oX8R782sQZqHmYWas9hX8/1Gg2R9z/AB1c61CVna/zUw+3b/CtCt1v0j+Y8+w5J/T/AD1r0GdwBq6nCUwKbQ0TKsZH3P8AHSLn3P8AHVGHrETcZFT/AHhX8+Rq7qYscw3Vh7CLOCsfDW7KOg9GJjPsQjtEp+h8gP6ka2232xbm6GsP8O7YvItdlkkY/ZZ5f8SNeg9OPlP3/wABrL2octQka/tc5jSGhpbrAQHr58AeIBbpwo7eIGB8jH2vzg+jL7FrzMMhmcGzk7USeCDljRA7UeK+nr31tPibpplTjuCKvtYv+oJ1mem9IkSdMxS+ISO15EPJxR5BYHvyCQOboTYSox1AknvD24fPwn4SqylTNSbmZ+37RXdbFI4sUUZkqENWxksGMkn2YBj6BVb0B0M6v0cxMSgAjLUtkLiWNBSXI9eBz9NaDwhM6IjMvh/iPImN2VkjCAkEXRe+OKHYnggvR05Mlykgi5TlwRiQFrEAjg0ObN99M/iBRAzmTqRvvp0tcciqNPG1KdQubeeKynSOi5XJIQV5CqOQwoqXzvkG2xquMWs2KOf7GXw/MZSpoYmRyCPZiSXKk9wTyOOxrRcbRbvEfz/pqDqvVYYI2MzqKHylgCb7DntfYE+taXC16uKxDQ0EtkSOA/POxVavV7SXO1KGbBMMoyWJUlwXORdAFUMSTyEAEbnk+TI8uCe9U3IVayQO+CgSUpAMgBejyVWyxNdkbkCjofFuI9xbTBZEHPhxgyiIBbyzjBGfc+JlYoBCBk72dnbefb7MBJArBnaFOPS8DIxKgAUw4s+vGu4qV6VBud1o8BPjCzQ0lFukxcFwuEZWNIlI8wSJSFLXzZvgH0C3RJ1P1ESmNhAY1lrymRWZL/vBWU9uLB4u6PbUDQbh+8kUd+iKXb/qYgX9Snr21xei3/ayyy/RiFX/AKYwgI/4r/jzrgcXXFfEGu946AE2G7QA+attECAs78M7SSDew/tG0hRmfceEYHtIzLHCXZIiOIwsIBe1OUxGBvI+mrryHrnSim9VNoJxuMhLEU234MdKEJaRmEVAMbbFjchBJLDXrq9telYKr2tBj5mRwj0JPuVTcIMJ2lpaWraauEaw/W+k/skpljCDbzSBpFrEQS15ZQQKWN2RFckcFsrouDudQb7ZrLE8bi0kVkYe4YFSP4HSETZCxniANTLICCQpa3Ayw+UhQV7AH0sUD6asB+SPUGiDYIPaqPOqHR90z7e3fIq0qlif7TwJpEDMflLOkfLDjJyRQ4E+3U5Fvysi4kim55xPI8o7i14D1es541T1UdJBuIwD+H4jyLzVfgzB1HPbxZEkWxfmkHZBZNCGAZWtSOLFVVgrRAOQIIIJ7g6pP+LMAKA28gLE2SWfbnyrRoDw5hZN3lwBjbWTFwx8uR7cUD5RkCTfDEEkUeK9e4TIAKRSkfbn27e/pxfOlrmXcck9/wAx5PYGwSOKvj2PbjXSeCbFC75Xy13yF2K+uoyOCWVUmhDTKT8qwygjgg+MUUcHucYpB9MvW9Wo5GDKVasGIItgDjYZaBAvMLz2rIE0eauymyaY+gkEY54IjRST/wDyPKv/AC16amkWmUBgmRGS48yGrHm9OxJ9CLv6Sg3A4IQ3cwXEGdQ2KwAsQn7pMjq9GhciCx3xo2AdE4OiqFXygjIBuWUHuhxFnm8eLHY/Qa4WLoB+Rjl2FkLiVB79zRv2BqrOrqnGMmzbH+HJHH07mvQk1rP2ni+woTJkmLc1JSZmdCz2+jA3DrnvMBHGRhJu5KZnmDHysxsBF4N+po6G/t23hACS77gUEC7ggfpJEVH6g6j6p1EtLMqtSZhDRoMVjjuzfPmyFfTnVPH6awBJA7Qu0G/lvkHfK6PC7NztDnGOUfsJkm8MrF2kl8vo6opUcn88IJHfmuTesXv90SxZmcljdeTt/wBPtxrTdVlxSSvVUX+LS3/IHWP6iOQfof8AX89a+DaAdLdBwngt/DUslB1QWIMWJG+OK7HviTTEAe9f5sQP4H7a1Hw+xKspdvLRApOx/wCQ8WNYsa3Hw1smCWAWLYgAXyFNfwJ49PuNTYwgM3eQTpz0nB5NovmP5Wp+GA6xNiiMTK9s8uBOTllHEbAfP9B5gfXWj2m8mDFVig599ywN+3/q/J+1jg6pdE25TOwAwYfLdrcMdqDbErQA5P1vRGRvQ5Ag/vGru75JP6399Y1d2GaHOc0EnjO8T4ari3h9R5g2m3SYT5m3JFGHb1/+4k/j/wCraBb6Xx4ZIQI/EZmhIL5KCFzZg2N8AEXiCHFVa8m23L/vHQaPcReO5yjDR5R4DHxGZ8JJGKDzNyAOB3EhPodZmHILy5lP6biJ9RJ3pCxzBBOqI7CGZ7FwwC+0AycgAAeZ0Cj0F4HhRRHpZm6GX+bcbnj92QJ/NFUn7HQ+TqyJRPiC2CiopibY0BwnqSB+unHr7hqEO4f6+FiP/mMlfc1qJzMSTLRHUR6n8prmMmxV6bpEKrbq8osDGSSSSyTQX8RyKPt6+x7aj26Q7UK8iosjXSxRWVsWVRI1Yk0OWHBr0Fajbq7vJHGYMLycGVgVuNlqxGHF2QwGQ+Un8p1CemzvKWDRBXXzMYpGsEhqUmdGBsLxjQCiuddBgWllL/UPtqbzO6Jvbd1sqj9bBSGOTdK3js0cBW/DRgFIN+WSXkv5PmwYJziC2JZp3+IYbVUdWLEAEWVJPYBx5SSeKvvx341X2m3DOF3QBlFYKT+C1D/cR3Xlr8y5LwbqtEupbMSIQQGBFFTyGB7gg99Yu0MUyrVDXTl3AQAOe+fTgpqTbqxBNkLojTppAqlmNKoJY+wHJP6DnWf23wtt1tjDhQsMCysCObBBsEd703YbCfe+In7Qy7dC0YlWKLOY5PHIDlkFKY45qihsyQOwCYHZAxlX+W45Qe8SI8BBMnyRVdkt7JvQOj7nebnb77cI21EaPUSbiXKQMwK+LGUVQtDKj5iSMuAFHoAGo9vtwiqi3SgKLJJoChZPJ49TqXXpdOm2k0MYIA0CokylpaWlqRIlrhGu6WhCza/A8SG4ZtzCtUEV1eNb9ESVXCDtSrQFcAc2M+IOnbnbgSxuk0YdRIrbdi6oaydfBYFq9ghNMTzVa2+uEaaWNOoQsJ0kgxKQ0bhi7ho2DK2cjteQVbbnk4jzBuBq3q71X4YNtJtCscjNm6NfhTGqOQHMchofiqL/AHg9DQnab7MlHR4ZlFvDJjmousgVJWSO+PEXj0OJ8uqNWkQSdyeCrDqDV8DzXyQSSeRkvONd1Hc8H202Xao5XJQceFLeYr7HLm+as8nk1pzKfQ1/DmgRyO5Hm/Q1yPWp1GzFMAeTG6DjnNxit+9mWOqHP66Y0kwEQodtOfDVhw05yUmyqB1MxYVVMqsoAJPyDk1qdKDYeJI7kMptrK0RbViFDfi3xz5bAN6tKAi0ig4AhRZ7BaVbHI/Lz34HtqLbqVAF8sWLWbNsCWxFUQTxz2F/TTswKF3EIyAfnQULPAjtRRqixsAi/wAt2bNS9Q3Hhwhv3VZ/4Cx/XVHqK1NCaoeHwbUEESEO3JqgKv3B5vtoj1Tb5w12BQqb9Ml9f11z237MpA6E38B+1bwkdoM2i8P6xvz4jDvTyfb5zZ+5Oj/w/uM4vtwPsRdfpzoZ1D4feQq6/mAZhYsMwDNwa/MT9u3pox0fYGJMSPMSOBzXFAfU6lxLqZpQNV31N38gAkRAjrF/2outwsULAAjyluTdLn2FUfn9xVHv6ZmZQwo2PYmu/wDHXoU3TpUFtGwA7nggfeia/XWY6x0wKM0HlPBHoL/+k+2o8LiWnunzUmFc0g0w6QekdOPqs9FsqYEkd+PrWt18Jb2MBMnUYEg8ksth6bEA2tsByO5HpesBP5XNAD2oce/PHPP+etB8LsGNFVoqTVAgEeWxf0JH21exLA5mZyirN7Sm+iBEczPDhzXq8CkNLZ5Dr3IN/gpzwKq/au/auNTt347en+v+w1keldSWGRc2KI5KnzHA+Q4+Q2FIwHKVweQdHD16H3c/UQzsP0KxkH9Drm8cKtVwyNJEDQE6W3dFyXZfw7ix5uP7q3vJykbOBbAeUE1bEgKt+lsQOx76dt4fDRUB4UAccA0OTX1Nk/UnVJt+jmLHxKMgstFKimlYi2dAv9oFq/zY1zWrB6hGGCeImRNVfN+x9AfvWqD6b20w3KZuT85fdKzvvJF4UfVO0X/v4P8A/VdXoQK59vp/T1/z/XVPqMdrGf8A9RAP/mqdF59mApK3xz99IKoptYTzURcMxb0Qzq03hp4gFmJlf7KCVkK0PSFnAv0Xiu4tJMyE/fken+vrqJkBBBFg8Ee4PBH8NAN11OZEjF0VLxsSAcjGQA3/ADpi/H7/ANNWHOdi2BvA/PL7hS0qOapkG/7LWSLHOuDj61ZBBHZlYUQR6EURqDabiSI4TnJSQEm4GV0AsoFASE8AgYsa7EhTR6bvvEjDjgg0foR/q/10V38kZgdpQpTw2LhiApAUlgxPAHHc6oNBa7siJBMRvB5fIO/dFevS7Mof1HrBkZYdoVlmY1YBeKKgTnO6gqoWjSEhmOIAokjUdC6Ou1hESFiAXYlqtmkcuxoAKLZiaUADsBoZ8A9M8Dp+2jKMhwDFDlcZkJkwIbkFcseefKdaPXqGBwdPB0hSZ57yVlOcXGSlpaWlq8mpaWlpaELmWuZjWa+KOuSwPGsari0cryMwJ8IRvtwZKDDJVV3JUcmh6A6E7b4wnKTyXC5ikx8IABgpllhFkSu3zeG1si2A1XYITMJhTNovc3NaDz+R4reZa7qttVYKuZBahkVBAJoWQCTQv0s6s6VQpaG9Z6FHuUCuCCpyR0OMkbfvRt+U/wAj2II0S0tCFkV+DZlPl3eYogGWBS4VqsB4Xi9lN1di71R33Q96tfgQTKWUv4czK/lo+VJFArJF/wB6Dwt3WWt5paZkbwQsP0v4KmaJZJd1u4Z2ydlV43RCzsyoEkR1GKFUpSFON+tmDqnRptr4bSbhpYcljLYpG8RchUkYgGN1LVGbQUHDG6Ynf6h3e1WRGR1DK6lWVhYZWFEEeoINaUsB3IWKmj3DWkckdGgQ0ZsFxj3WZAB5j2Unt7+WRW3Mm2FLAS8XBLOtErwWXFqo91s/fUT5QTPt3JYRoJIpCSXMbhxUvq7o8eOfmJVoiTkGLXoJjH5QCVs0TQFWxH2oeTi+QPTk8/tbCPrUwGNBc0yJ+D8Kam6Cqu7+E43qrFULHBNCueCCfrWmbT4ZERsAufckcfbgaJSb1j2ofz/r/lpg3be9/cD/AA1zbdmY9zO84dCb+YH3WgMe8NyTZQMpHBHP11mOudKCHJQPDfgj0Un0r2Iv/Va3DIJFHp/h6fw0H323yjdD6gj7Ecj+Y1l0ajqNTKbEGCr+ExJa4OHivL978Pm/JTL7MQCP499EeidEdATgSTx5FLBR3qwKv/LV1D2vtwf01tNl1vbhAoKih2NCv49tbOIxlVrMsSuhxeOq02ABsz8usedm+SWrKMwpZgVC5nBbJruzAfcj3sbVjyT73qKfbiRShNBhWXHlvs6+lqaYH0Kg+mm7LceJGjkUXRGr2yUN/DnWbWqGtTDo0t53/K5+rWNSpfr7D7Kl1/dBYiosPIr4kflKLmHu7tSAwrnJR2FkZlvv9f8AX11rd5sWdrDgDEpRjyoN82JyWi1KDd8IKqzeP3iGPxCNzt2EThXBtCAZVjJOTjgeYZra2pHNEa0MGwPphrNd9jqfC27xUuExFOiXF+p6aLVybzOGFru5tvdejCRbH3/7aN7neWtC69SeNedw9RZAWSOZqxdU/Z9zUjRuJEVW8EgFipQN7k+mtOIt7I6D9hmQFCGy3EUaLJak5SREymMLkAwXkgeUXlpzti16obDTYnl7rNxD6NOqS0g8IROuPWvcC/6aoLtFkSRW5qZufzKSqOP1AbH/AIVA9NU5eniNVO/2ZtqzkC/tMQ81EuzMzIiimyk4oE8EYi5vdrHHIkO3gMk7D5InbbqiKCcp5Ih5U7hQwNs1AfMRH/l1WjU7ENdmdpYbt85ojx3pn8Vo8bvnBS9N6d4KEAlrNk1+nbS+IJ1/Y5YhbySRyKscas7MceVpOQKIBPFZjmyNKDabaR/C3G2Ky45YbgCUuAQCY5CzrIqkjgHy5LYWxqo2720EnljRGAC3HEoxHBC2ouuxoarmkaWIHaB2ZpBggDpcE26KWamMmPFb7pm5jkijeIho3RWQi+VKgqeeexHfVvWN+DepiNjtbTwzcm1IPzISWeOv3omNV+4yHuGrYhtekUararA9uhWM5paS07l3S0tLUqalpaWloQgPxHLKGiWGWKI2ztmwUsq4oQAVIPmkU8kebAXRI0KMvUXDYT7MtS4hSCA5Ul05WyoOVcAlYwbstq58ZwghbiD+R+SzqF/EgNtiPkFZsbBAjNdyRlCkeSCPZNUYjazJJeXhkMj4ryxOW3F0fEVge1AQtFs+qbuSR2WXb+CJJgPMhtSBHAVK+njK6m7JIYV2A7NNvfJW522JRiWyQEgSPbqMCOIinPIBuwfUFCm3EavNs5mfOZhTFhcTK5LZVwTSsapfD9ONMG52jrDGNtumQxYqgIq5S7KS5IBNEsDeIEq2OeBCNbZ+o4+bcbTlmLMCGx8lnGwBiGs0bPAs0eCe3mnXdSGaeHwAsmADKG4EVlxiPlprN8ZexAXO759s23jvZzhFXdjw6CkVTuTX5qL0v7xI4I0zp/hPlCNtuImnLIZBRVPFNlkVz2/BT0I8reiGxC3675CcQ6k+wYX2y7Xfbn7asaD9M+FoIJDJElOQVsmzRwsWefyKf4++jGhCWlpaWhCznxR0R3eOeJc5I1eMpljnHLiSFYkAMHRGFkAgMLFhhmn6spiWVF/EtUaJhjLmQxTbMpBZXaVhyeMVLWV16Rqg/Q4TOJzDEZgMRKUXxAKIoPVgUSP1Oo3Uw4yULODoO9TkvtZQ3JSpIinHyxyW4Zb9XQHjk88Q7LdrKDXDKSroSC0bBipVwpNEUT9RyO+tvWsh8WbMQTJu8QI/DePcOq8gExNHLJQtkTBlJ5xEpPyhtR1KLSJAulBVzY9j9/8AAWNCuoz4pK3sHP8AX/PRjaHyD9f1s3Y9wff10HnhDoyngMCL9r9deY4szjKhcI73tZbGEgROlljAtaRH66Iz9DdLLPEqfvs2Kgd7o/T01a+H/hrczIkhgSBZFUh5pM5UDAWVgEeGVE4l3NeUsvdNbuGw9TE3piRxXQYjaVCiNZPAfLKj0rruSS7ZY5pJQrhFj8MlgxljtG8SlCsjHJ8a4AslQx+V9zHGry7N6ZLqFzK0bVwjxqgYDsLjEgBu+Bkdl0no0W3iSKJAqRoqLwLpe1n1N8k+pJPrq5jroBsXCxDmz4kexXIvxdR7y+blefbTqTB4Y93Gds25XOG2sMfKfBcEBlnUOAVqmIOP7oB9fO0cKu0eWactKYfAkkdduzoZGk8OMlkjcvyyqTT+WqFer73YJNG0cqI6MKZXUMpH1B4OnJtFByCrlWN0LxHON/u36dtOpbJo0avaUi5vIG359VE6s5wh10K+EusJutsroXOFRtmQWyVVu3W1ewQclNc+hBANBdMggVBSqqiyaUACybJoepJJ1JrWhQql1XpUe4hkhlXKORSrCyLB7iwQR+moOi/DsG1UiCMJlRY2zMxAoZO5LNQ4FnjRTS0QhDer9Bh3KYTRq4BtSeGRvRo3HmRx6MpBGvHvimdtruZYgfFCuPO4AZso0lIcLQJHiL5xV88cW3uevLv/ABQ+FLlXdZsEfw45aHClBKEkYk1iS6xkkcWDY7ipi6DalMyNFpbLxIw+Ja5/0mx8fwbrP7XdGeEosnh5spDUG8GVWBWUX6hqs8eUnXrXw11j9ogRnAEoAWZKI8OUKC60eas2D6qykEgg68c2Ow8BXzb78HjG7sdwfca1/QuoPt5lkktF8RdruVbErfIglyBNMGZYibohxfyA6ydn1jSeWR3CdeDj+fwtTbtGjn7Smb+44+Gi9L0tNVr07XRLmUtLS0tCFlPiT4meHcpF4+1gUxB8pwCXJkwpbnjHA5PfuO3qJ2vxXuCgKNtAXiicRuwjSPxNsrlrsEgzOoIskLX72jHxCJTuAL3Ii8MEGBcvPm2WVKT8uOhW36ZumVGm2MMzskWZfw1Yt4CqSWDWWvNTaivKBYsiJj8z3Ng2jUWM8Dv58EsWRPp3xI5fLcSbNIWVmV1mU5YiPgecjyszBjyOF9wdN678TCHwhDuNpGhEoLPTIDE0S+GtSxqCMmsX+Xtolsvh6FokMm1iR8bKhVIUtjkAefVF9fyjQX4r2s8PhLs0kVPxS4hQHzEx42CDXd+1D+Wm4jN2Zykg8hJ8jqn0m5ngW8TA81LH8V7gCFxD48Th8mgRyfIZAGWiy0QgoE/m4J4BJ7Hr8krYttZ4vKxJcDEFSOLB5u749v4CNhL1FcG8LxEC8q7Ro54mbzeWweI1HK0W5UjIjRbGaZoz48axyWwARsgQOxB/z+/F0Jm6BRlee/CX/ijuNy7+Km3YJA0mMdobDwryzSMAoDkkkenf31a/Hi45Hb7nhgppBX5efMVYL5l5YCwbrWS+Ep+tNIwnEg/DGJljiChvGgBPAU34Rl9fT1Na2nSN7vrRZ9ugBIycSJYBDEnFTXfEcX+vJDWTF/VWcUGiqcoAFvpOYacSinR+qDcRiQJIl/lkADDgEXRI5BB7+tHkEavaWlp6rJaWlpaEJaZLEGBBAIIogiwb9x7afpaELHfsJ2m6EcSDwNwGZVUkCF4xb0nyiNwV4WqYdiG8rp4CGr3PHtzol8U9NkkjWSAEzQsHQAgZjtJGbIUhkurIAYIbFXoK3xJFiRuKgYfMm4KxMt2B8xwa6NFGYa43bWyqtSuK9BsgjvaAzxueCuYevksVV+FdhDv5m3Tr4sURKbfOICPzJE0jBZEyZ1lQrldDkAAg636rWsx8F3G24hPNytuEP70e5LOP1WQSJ9lU/m1qddThqTadJrWiAB80VVxLiSUtLS0tWU1LS0tLQhLS0tLQhLS0tLQhLUU0AYFWAKkEEEAggiiCDwQR6al0tCF5X1b4ci2u4dHZYYpWaWF/KseTnKSF7pcgaKci0OPPh3qz/sKOPazRDEBkcs1BADhw/HC44qb9Mb16NNCGBDAEEUQQCCDwQR6itYXp3wVvfNFJuIU24ZwnhR5y+C2QWO5VKp4a0oNPYYj8oOsDHbLqVaoqUXRcEjpvH4V5mMd2fZvuBp84LZ9M3RkijcgqXRWIPcZKGo8DtddvTVzUG02ixoiLeKKFFmzSgAWfXgan1vKilpaWlpULmOlWu6WkhC5WuMl6dpaVC4F0iuu6WhCaErTtLS0IS0tLS0ITWOsnD8ZyKgaWFrNXjHMipaqcWMickMcSR7rQJJA1j6aVvvzoQs2vxkzIzrtpaQDOxyrEZYEV6fmYXia4N6l6X8UvKyD9ncLIrMr+YqQLxF40GIUnkgVRvmtHGhUjEqCpuwQKN97HrekEA4AAA4AHYVoQgsfXJzA8ngjJStLjKMgayABTIsORY4v14OgTfFW6ZDnsw3zijFJTVGG7E8KCcb5yo8JrdPrg/wANCFjtpvHggSSDYxRMxZJBHCU4QOUZVUAlKBNMRywUHzZa43xhvAD/AOVb5Vb+zc91U0fOPMzEivy4921sh/j/AI6QGhCy27+LNwk7r+yuyKzDyxylgFVSHLBcWVix4XkBD3PZ8XxjKbvZzAL5SSrjzcAEDCynPJqwBfm1pn1ytCFnpvjCRUL/ALFuCMQQKORJLADHHj5D/wBSfvcdn+JZlnKiFiloKEU2dMkbF8sfDoFyuN3anvyBoV/z0h/r+OhCzr/FsvYbObI5VeQXgNVtga8y124BB57aR+LnuxtZStkfJIGPtQKDkgHg1yyWRZx0Z7j/AF6jTSf9fw0IWai+NmYMV28jAZAFAxUkBeAwQ+pN2BVdjp0nxROPBb9ncJJkXUxyGRBmVWxwAQgDHv8AQVR1o4oVQYqoVR2AAAHr2H104aELPyfFjhA37JuDl8oxa6GIYuMbSi3rZIViAaI05/ilmgkeKCRpI5BH4ZBJLcE2UBoBTyfcV7WfOmKgHYD3/jyf5m/10IWan+J9ziGj2zFc34MbhsF8IqSGKkMQ57ZEYkYmjTR8ayHLDayMIw2fDWCCALUKxH5uOTQBF8jWp01YFW8VAs2aAFnjk+5+uhCAbv4knKBoduxp3DAo/wAqqrAi8O+VWufIIAatRj4zegf2Tcc1xg19z3GHAqhye7VVAsNINcU6EIE/xXIpVTs9zbFeQLADglSWqg3DAqaogXWQJJdD6k08Zd0MZyYYkMDQNA+YC7HPbVwDTl76EL//2Q=="/>
          <p:cNvSpPr>
            <a:spLocks noChangeAspect="1" noChangeArrowheads="1"/>
          </p:cNvSpPr>
          <p:nvPr/>
        </p:nvSpPr>
        <p:spPr bwMode="auto">
          <a:xfrm>
            <a:off x="117475" y="-858838"/>
            <a:ext cx="2571750" cy="17716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00" name="AutoShape 8" descr="data:image/jpg;base64,/9j/4AAQSkZJRgABAQAAAQABAAD/2wCEAAkGBhQRERQUExIVFRUUFxUXGBgXFxgbGxkcGhsYHR8XGRsaHCYeGRwjGhgaIC8gJCcpLSwsFx8xNTAqNiYrLCoBCQoKDgwOFw8PGiwdHxwsKSkpLCkpKSkpKSk1LSksKSkpKSk1KSwsLCk0KSkwKSwpKTQpLDUpLDApKTUpKSksKf/AABEIALYBFQMBIgACEQEDEQH/xAAbAAACAwEBAQAAAAAAAAAAAAAABQEDBAYCB//EAEcQAAIBAgQDBgIGBwQJBQEAAAECEQADBBIhMQUTQSIyUWFxgQaRFCNCUqGxBxUzYnKCklOiwdEkNENUg5Oy0vAWY7PT4Rf/xAAaAQEBAQEBAQEAAAAAAAAAAAAAAQIDBQQG/8QAKREBAQACAgEDAgUFAAAAAAAAAAECEQMSMQQFIUFRE0JhcZEiMlKBsf/aAAwDAQACEQMRAD8A+xUUUV9DmrvYhUALMFBIAkxqdhUYrErbRnYwFEnSfw8ay4q0HxFhWAIIvSDqCMoER77+R8awcYtMjfRkLOLiqQrmWHa7qMTLDKjE5u6ANTMVm5fOl0bYbHpckK2o3UyGHqpgj5Voq7GcNt3f2iBo2OxHow1HsaxNwV1/ZX2A+7c+sHzJDj+o1mZnVfRWG/jrlkTetHLIGa0c4kmB2dHEkjYHevVnjFlzAupm2ylgG9CpgityyppsoooqgooooCiiigKKKKAooooCiiigKKKKAooooCiiigKKKKAooooCiiigKKiamgKmoFTUEUUVTjMULaM5Ex0G5JMAD1JAqjHbxyriXdwwS2ot547ALlWOc9IhAOmpmmy8KtC8b2Qc0jKW6xWazwlvoz2ywD3Q5ZgJAZ5mAdwJj0FCXMRbAm1bdRAi25zQOozgA+kiuFu63DSiln69A71m+vj9UxA91kH1BNe7XHbROUsUY/ZuKyH2zAT7VFeMb28TZToga63yyr+LMf5ar4PhluWnNxFZnuPzAwBhgYymfBQoHjAPWrOFDPcv3ejPkX+G32T/AH89RZHKxLL9i+C4n+0HeAPmuUgfumKAPw8g/ZvcteSN2fZWlR8qrOAxC927bueToVP9SGPfKacUVd1NEn0m6vfw7+ttlcfiVP4V5bjVsd7On8dt1HzKxpT2itd6nUpsY+2/cuI3XRgf8avFW3+FWbnftI066qPzik+H4FZbE3hy8oRLQAUsoBOcloUiG21HgKvc6mcUVT/6ctDZroPQi9c0+bRU/qIf2+I/5h/yq906raKx4vhTpbdvpd4ZVY92yYgE/wBnrXnBcKuvaRmxV0MyKSAtmASATH1dO8OrdRXOcDxyK1yxhpv27R6SGBPe1uKqXBnkkqxjPttTQ8T5Zy305R0gyWQg+DAaR1kCJFWZSppvorGeM2ASpvWwRuCwH/nrXjC2TijnJIsjMEKsQXYGBdBGyiDG8zPhVt0SN9FZMXwlra8y3cuuyGcjPmDL9pY2mNj4xU4fiSO2UZwYJGZGWQCAYzATBIn1qTLZZpqooorQKKKKAooooCsfFrhFvKphrjJbB8C7AT7CT7VsrDxAS+HA1POUgdIAbMT6KSfUCpfBE3fhW2LbZMxuBYtOzEsmWSiqfug7j7X2pq/B4nmW1eIzCSPA9R7GR7U1rn8ehwhN3MPo5JLqxANssZLoYlgSTKk+nhXPGtWGIqahTNFdGRWOyvPvLGtuySWPRrmwA8cmpPgY6gxfi7uS27D7KsfkCau4JbVcPaCkEZF1BBkkSTI3kmfes51ZG6iiiuTYqvEIpU5wpWNc0RHnOlWUp42md7FvcM5LpJAZFUkkxuA2XsnQzBoPXw/Zy22yrlts7PaWIIVtduksWYDoGA8hVxbGKuIsB5CCWnKSC57K6jbLJJJ0GZfZzWTi2EN2zcQd4qcsmBmGqz5ZgKDXRWLh3FUu2w2YA65lkSpHeUidCDNZrXxPYYSpcrJAdbbsrRoSrKpBE9aBtRS+18QYdtr9vUwAWAJ9AYJrclwHYg+hoPVK+Ea3MS3jej+m2gppSDhYv5Xa2bLK928wzBwYzkAkic2gHQQAKB/RSw4rFf7vbP8Axj/9dR+sMR/uvyupHtMH8KBmyyIOoNL+A6WAszy2uWwT1Ft2QH5KK8frDEf7of8Am2/868/Dtxit4MhSL1yBIbvQxgjQ9tm95FByfwnh/o/FcRa5hdmS4TPJ2DqVg2oLMc5J5igiAFJArv7zgKSxAUAzO0edcTine1xxINlUuIpbW0jtKugABXPdIZJJVjlGUEAanouLKMSThgAR2Gume6syFEa5my79Br4UFOHsW8RmzZVtW+yLIhYWJ+tA1AOvYOkbiZiMXxdmRhhBK2wAXVJUagZbY2eBqYmAIGp02Yv4fs3FC5ckCAU7MCc0GNGGbWGBG+mpqDhcQncvI/gLiRHvbj026+UELbXGbRt5zcCgSDn7BBG4KtBB8vMUl47xm0eXcGdTbYEXCjKrLIzWwzDqDmjrkPUVc2JF50y4W218SXL5fqihKg5spZu0GyxEgE6VPELOIlF+kTduMQAihEVAJJy9pjsBmndhtQbMNi0uCbbq4BiVM617uXlXVmCjzIH50nXBFLoN5rtt7hFtbi3VZHMSoIKgg7wCvQjaKt4ngjZZLt0HEokiGW2OWGiXOnaOgGwifeuvdjqagzqKmllrEItxBaYNavFoWdbbKCTAOy6QV3BOgiYZ1qXaUVmxXErVogXLiqSJAJ1I8QN6px3GbdvSc7yFCJ2mzMQAGjugkjUxW/hPD+WkvDXXgu3n91dNFGwH+JNTLLSybL7XEnusVtWWOWJNw8saiQYILkHxy9D4VgRWTF57pzNbe2NCcq27y5BlUsYi4veOpzN0p3i/q8RacbXQbTeoDMh/6x/NVGBwQvWb8mGvPek9VysUUeqhBp4zXO5WtSN/FMdyrTNIzQcgM9poMLA1MnoKX2bDXMty8QSBKoBCoSN4JJLQSJJ01iqOGO113u3FhkItAdAUAzlfIuTr1AHhTOt44/Vm0CigVNaQv4uS6iyurXuxv3U+2/sPxIrdc4HbnMoNtj9q2Sp9SB2W9way4ZsuMga8yzJHUctgAfQ8wj1FOq5ZX5bhZycTb7rpeHg4yN7MunzWo/X6q2W8rWWie0JWJic6yANRvG9NKW8M+suXb3Qty0/htyCfdy/sB4VlW6xiVcZkYMPFSCPwrBZ7eLc9LVtUHq5zN+AT5+VW4jg1pzmyZW+8hKN7lCCfeazWeFXrJY2rwbO2Yi6skmAO8sHYAbHagb0Us/WlxP2thgB9q2RcX1gQw/pr3heP2LkZbqyQCA3ZJkToGgnTWg94vhdhgWe1bOhJJUT47xNU/DdrLhbWkSuaBsMxLaR01qzjl/LhrpG+QgR4toI9zSL4jfG2WtLhELW+WC2VU7PI7Rtiet9fqx92J03oOpuWVbvKD01ANY34Bhz/ALC37KB+VcbgvifihtSMKtx0fltodXyh2XQgIo5gt59QrWHkGRGhuLcW7INi3JdBKoQoVkuSzA3CSAxTQEarvrQdP/6fsjUC4D4i7dBHp2q8fDS5cJa1MZSZJkwSSJJ6wdaQfDnxbir1+/Zv2lQ2bOZgEcZXhYBcsVIYFiFGoA3O9MMDjrL4JbPMK5rASWRx3kiQCBMTUuUxm78BG3C8aXxN7C4i0EuOzB+fnmGciCbbW0CykgoxgFQ0QQYz4e4pevW2uYlURDE27uWZvBs+U2iJyAKFJMec1g4h8GtdSF4hatZgVdbdt0RhyhaBKc/U5ZnNMggCI11X/gq85H+nswDq4zc0lirKwzAXwu4LSoXtMYhYWvmy9Xw4/mXVd5w1bgs2xeIN0IouFdi0DMRoNJnoKycPfLexC7KGRgPAustHqRPqTS74V4ZdwmHFq7iDfYM5znNsxnL2mYwNetXC+RdukIzSUBIy7hfMjxr5s/ccJvrN/wDF6uf+NuMPZxuHcEraULJdX5Us++Y3bdpboCwAc5IbRfHp714LiEuHRSjWyfdSsnp1+dKuK8FtYl0e7YvFrYISLrIBO5hLoE9J8KYm88RydIjvrXy5+v5Lqz4+/wAfDXU7BqaT8FvsLj2mBACoyKTmgHMDr4SNAfOnFezxZ98Jl92KTYPDFcdfIbsult2GUTmMoO1uQFtkx0zeel3A0zK106vcd5J6BWZVVfBQBt4knc0cO1xGJPnaWPRAZ9Dm/A1PAjCNbPet3Lgb+Zi4I8irA10Rm+J8SoW0p7xuI40kqEYEsI6nRB4m4B1rxxXiHNw7gqUh0t3UaMwV2UEaEjtIw2OzU5vYRHKsyKxQypIBKnyPSud4w689yWy2baq+IkaFkhra+ZgyY3hBVnlKZHDopL5FDAasFEwBtIExA2pUmN+kbF3U7WrI1gifrbvdQkEHKCCAa2PdvlcxVLCRJd3llHmmWM3lm089qw8ExVm3cuPzLnaJm22dnZp1uPbUHlyAIAA01O+m8svskjc2EuOnJTDrYQ6M2ZTA3lAu7T1MQddaeW1gASTAAk7n1peeKXD+zw1w+blUHyY5vmBXm5dxcEhLAMaKXcyfDMFA19NK5tPPxO2XDlwQDba26ltgQ66nygmfKlK37aI04i/eUFnIsIVWWYse2vSWOhf51uxfGbF+zctsxRirqVZSGzAEELI7ZDDTLMkabUoxPxUcQi2kCfXLkLauZIAYog0IUmT2pA1gCrobOF4xbKpaYBFZ7i2zI1OdibZWZVlkr1BjfUU6rDw7hnLLuxD3bhl3ChZiAABrAAAG8nc1urtPDnQKmoFTQZMNpizm+3aAT+ViWB8+0CPKfCnNc/xhmQW7iAF0uKFU7MbnYgnp3t/KugFcsp8tzwycUxfKtMwEtEKPFmIVR/URXrh2E5VpLY+yoE+J6n3MmvHFMIblvs99SHSdsy6gHyO3vVmBxguoHGk6EHdSNCp8wdKyrRRRRQLuPueQyje4Vtj/AIjBfyJrZdwqMuVlVl2hgCPkaw8ROa/h06AvdP8AIIH9559vKmdBznHOF2LQtkAWs160CQxVYDZzIBy7J4bwKf2cQriVZW9CD+VeyJpF8QcIslFi0gZ7lpJUZWgsJAKwR2QfagfV5ZoE0uPAEHde8n8N1/lBJAFQ/DbijTEXGHgwtkfgoJ+dc+XK4YZZT6RYniOJPLuRp2H/ACNL+M8R+i2M62zcytYtqgME57lu0ACeozzHWI61bfwlxlK80a+Kec9CKsZbnUW22PUagyD1gyAfavzeXLlnd53bppyNn9KFi4oKWbjkso0ACkNcCCLjwubKVaGIGpEyK8Xv0k4ER9RcIdHdCttJYLOwDZlkqwEgaqfOuss4KzcQMbFvtLBBRTpM5dtRm19daufh1pjJtWyYIkop0MyNtjJn1Na7cX+N/kcTY/SPhPsi6gNxEGRkIIcKVbKW8zOSQI1OtdnhkKXHVjOYKwJ3IGhB6aaf1V7PDbRj6q3pt2F09NNKjGaNbYfey+zafPauedxv9s0Of4l8aNYvva5BuRcyplYKSOVh20Dd8hrxJiMqISdjVHDv0jLev2LYwt1RfbKGaARIkHKRqMpQmDpnHhXaWB2hWp7gUSSAPEmK9L0np+Pmx7ZT9PLNumDiPDm/aWTlvIpAnuuN8jjwnYjUT6g58Ct+/bW4MQFDgMAtlQRPSWZtK98Rui9ctWVclXDm4EaDlAA1YbAkxAgmfI01t2woCgQAAAB0A6V68kk1GCMAYS+bl66WW8ipnfKIZC5C9kDvBzA11UjrXnh+OfNecYa8TceQCoQZVAQftCDJCzt1rbx3QWT1F+1HuYP4Ej3pnVCi1xm65ZVwzZ0MNLoFEgMO1ueyeg0OlLcFw+6jlnwma4zFywvA2y5PeynUZVgBspOgpvhdMVfH3kst/wBax/dn3plQc/xThrco3rrZ7lpluqo7iBGDEKOpygjMQTqYA2p+viOtLPia3mwt1D9tcmn75C/41jtfEIs2bYe1dzLFtjlyqGErJe4QsEjedZHjQdBRXMN8UXWOUWDb7OaWW5cJBmCEReuViJIkDSrcVeAS293E3HS46qBaARe11MduAJmW0HpQYr6FcM1gjKcNdtEsmzAuGDKdcryQSpk+oYGm+G4cltiwkudC7MWaPCTsOsDSkmAvXHtfRGRVKsAz8yS2RwWeCJYkiCZOpk6EV0ldcIxkKKKK2gFTUCpqDBxkgWixJBQq6kAE5gRl0Oh1Ma+PTenGGLZFzgB4GYDYGNY8prDiLAdGU7MCD7irOCYovZXN317D/wAS6H5xPoRWM2sW+ll/6i7zNrd0hbngr6BX8ge6fPKfE0zrxesh1KsJVgQQeoPSubT3RS/hd4rNlzL2wIY/bQ7P6/ZPmPMUwNAswhz4q839mtu2Pftt+a/Kmdc9wjjKKjNcW4nNe5czFGKkEkKQyyIyKu8eNOMLxK1d7lxG8gwJ9xuKDTSziZm9hk/fdz6Ih1/qZaZ0tuDNjF/9uyx93ZQCPZG/Cg1DiFvmm1zE5oXMbeZc+X72WZjzirUuq0wQYJUwQYPgfA6jTzrmeJ/BjXTdC31VLlzmwbIZs5ySrXM4JtMqZSoysVbLniBSi1+ithczHG3GUqyspUy2ZMhDEXBIMA6gnsiCOodji4SJIAJAEkDU7AT1PhVdzY+hrj3/AEVNBBx1yOY9wQhlMwQBrX1pCP2O9BHaMKtPeG8MOGwpt58xUXTIBAGYs2VQWYhRMAFjtXges4MeLLcvn6Oku12Csvy0i4IyrugPTyIq/Ld8bf8AS3/dVthYVQPAflXOD9IGHAdnDoiXjYLFS31gZgQQoJCgANnOhzaTBr48cMsvEU+i742/6W/7qrv4e46lSbcH91vmO1Sdf0g4Q6Z7gOVng2boMKqvtl6oysPEEU3+H/ijC4tmWw7OVRHMo6iHEiCwAJgiR0mvo4fS58t14/dLdI4dw23d5iXbSsbbBdSxk5QZCttv/wCRW5Ph3DgyLFv3UH86re2PpyHqbDg+cOkSNjEmPCT401r3+LjnHjMcfoxbsm5C4W8XCBbV0IrFQAEcEgFgPskNE9CNd5Dmq8RYDqysJVgVPoRFLOAPHNtlmJS40K5YsE0AMtqwaC0696K6Is+I/wDV3bqmVx6qwI/KmdJ/ifEqttEaYvXFtmAWMQWMBQTMLHlM17bjLNItYe65AmWHLU76AvEmen40FHEcZysWjBS/1NwOFIlFVkOYiZO50GpjStY+IsPp9cmpAAnWToJG496s4Zw8Wlkwbj9q40d5jv7DYDwFansqQQQCCCD5g7g0CmxY+k3TceeXZYrbSTlLKdbpGzGRC7xBO5038RxotKCVLFiFVVGrMdgJ06TPSDSzA8SXDjkMGYWgERkRmDQNLZgRzAAJG2s+IGmwr3rq3GQpbthsit3mZoGYr9mACB17R2oLOEYFkUvdbNduQz7QNICLH2V289T1rFxbAIl1LuXsNnS4PszcgC4V2nTIW3h96dXLyr3mA9TFYsZxXDwyPdtmRBXMCSD0yjUz4CrBz/B8LN7Qt9SbgbXs5iSigaf2SKST+7469DSzhWJOZ7bBwBDWzcXKzIdIImSVIiTBIK0zrrj4c6KKKK0AVNQKmoIrDg8Yli7e5pKC46lSQchGVR3u6GkHeDtvW6oInSlmyXRhRSGxiGwrKrHNhzoDlM2tozNOtvcSR2dJMU+rjZp0YeKYZjluWxNy3JUfeB71v+YAR5gVjuY65iHC2LiqnLV2YoWPbLKABIgjK3jqNadUowNhbWLvDbmojr7FgwA6dpg3q5qBlhMMLaKi7IoUegEVXiuGWrvftI3qoP41pooFv6gtjuG5b/guOB/TJUx4ERS/CYG99IvlcS3ZFpPrERuhbdcv3/zroqW8E15zffv3P7sJoes5J96AK4pdmsP6h0PrILfKKj6biBvhg3ml1dfQOF09TWz6dbzZOYmYELlzCZKlgImZKgmPAE1fQK24u0Q2Gvg9YCEfMPrWLFY4MjqFfNBEZG3I22jrT68OyaRYPChgXlwWZzoxHU9NtgPlXi+5X+vH9m8Vwx6D7w8irf5UtxXCsBdjmWcO5G2a2pjVm6j7zsfVj40zOEPS5cHuD+Ypbgfiew2VGvDmEldQwDMGKkK2XK5B0bKTlO8V52Pb8rTze4TgHjNZwzQCBNtTAKhI1H3FC+gArXw65w7DtmtfRrbZQmZFVTlEdmQJjQaeQqRx/DlVfnW8rEAHMNySB6AlSATppTdsfaXvXEEaGWUQQJIOu8Ga9X27e8t/ozkWLxO1dxlnlXFY8u8GgzpNsj8ae0h4sQ96wUvZSGZGNsoSOYsrIIO+Tw61sHBye9iL7H+JV/BVAr1mDKl3GsGzKr245lpg66xmA71snoGWR4TB6UfqNT3rl5vW64/6SKU8R4SVvW7drRLwIuzccsVBBYtM5hlGSZB+soPdjiEm3iMTcREKKbSBmkM+4ybu2Vo6+IApkPiC0e7zG/htXDHr2avwvCrNrW3atoYAlUUHTzAmtdAsPGp7li+38mQT4HmFfntVOKv4q4pW3ZW0THae4JAnWAgaCRMGdN6bu4AkkAedIeIcdVrj2xiLdpEAztmBuEmCVQToMpHbg76bSApz3cy2LV+2rAjMtq3mFtQe0Xdye0dRBEkkGImmn6oY9/E3m8QCqD+4oYexqjCYligGFsKLUdl3YqD+8Fgsw8zE+e9Xc/Ep3raXc2wtnLlPmXOoPiNtoO9BZb4DYXXkoT4sMx+bSa1WcIiCFRVA8FA/KsacUZSOfa5QYgK2YMs+DEDsmfbznSvfE8aUyokcy5MTsoEZnPjEjTqSKBficQb2IUJbKiw7BrhK69nVAs5oJIMkR2Z8K31mwuCyMzF2d3ygs0bLMABQAO8fnWmu2M1HOiiiitAFTUCpqCKKKKogid6xcC4rbS21t7iqbb3FCuwDBQxyzJ+7EeUVurw9oNuoPqAfzrOU2sum9bwIkEHSdDPyil3ABnt88wWv9uRrCnupP7qxp4zWHHfD1m4rLkVC32kGVgZmZWD7da04PiHIUW7qKirorrPL/m62/ckedc7jY1Kc0VCtOoqayqGMCfClHBsSlnBJcusEQKbjMxAVQxLEknYa1s4xfyYe63UI8T4wY/Gs+M4Gt7CfRmJCtbVDsTAjTXQ7RQc7xj4Is4y9eupiilzmFbnLI0Iw6ILbwwPZBz7g5bzjTNNW8H+B0tX7dwYq4/IjNbzMVzcoLBzOzQOy4BJgxrWex+iiyjI3PusVzauc0lrdtMxGgLEWxMghgSCIr3//AC63p/pFwwi2+0ttjCoFBBK6Fo7ZHfkg70HY33hTSrh37JPMT8yT/jVuD4YMLhRaDFggaCQBuS0ADRVEwFGgAAG1ecEsW0H7q/lXhe42/iyfo6Y+FprkG+B8PiLa2rt28wtlnW1mQC0zElssJmMlj3maAdIBrsKrvWFcQwB/86eFfDjncfCuTsfotwou8xnuuSACG5MHbcC0J1ExsCTAFb8P+irCK2Y53OkB+URpdW7/AGepLAgsZOViswAA4+isO5cy+AYZgP8AH8auXAYiADih6iyoJ+ZI/D/KvZ9vzyymW79mMnPYb4Gs4A8y09xjduYVCHNuAEuCIyop+ZNdrXP8XwmIW3m5i3gjJdIcZCOWcxClFI1AiCPentm7mVWiMwB+Yr0mXukZsPiLzXLd1ra2xykYKpzay5GYHSQonxU0x4q8WLpB1Ft4j+E164aoFm2AIARPyFAo4tg7lu3n+lXs2e2NOWB2nVTpyzGhrceA2z32uv8AxXbkT4wGAHsBUfEf7D/iWf8A5UpnQc9e4JYt4m0eUpW4rocwzdsdpSc0ySocTTxMIgXKEULqIAAGu+grJxywWtFlBLWyt1QNyUM5R6gEe9bbN4OoZTIYAg+INAsRDhSe81gx1LG106meXp/L6bNEcEAggg6gjY+deqUNc+isxOlhzIj/AGbdRH3WO0faMRrQaeNYrJaMAFn7CKRILNoJHUDc+QNYsFwpLUESzBcuZiTp4AEwo0GgjYeFTYRnbm3BDEQifcU+P756n29dddccdMWiiiitoKKKKAFTUCpqCKKKKoKKKKAqCKmigxLg2tGbDBR1tH9mfSP2Z8xp5VeOOx37N5T5IXHsUn8QKuorNxlXZVxz4gsPZKC5GdranMrLoXXN3gPszPhW0fESszC3be6ikDPbKEFoBgSw2BEmtFeVQDYAegis9Dsyt8RMbq20w9ySrMc/Y2jsqTKu0GdDsK0/rO6N8Lcjya2T8s9V4vCC4sHQggqw3Vhsw8xVvDeIMzG1dAFxQGkTldTpmXwM6Femm8is5Y6al2oxvFC1thyL6sQcspmBMHfIWj3irbaQABsAB8qZkVjvWY9K8f3Dhts5J/t0xqqiua+KONYjDXFa2ouWuW7MnLMyr2UE3M0IpF4sSVMC2d9YX4v9Ijogb6FcJL2lygsSQ6liVIQqcsZd9WBA6T5s4cspLPnbW3b2xJFb6Q/B3GDi7HNey1ls7oUMmMp3kqAZBGokTInQw+r2/RcF4sL281i3arE28yMsTKkR4yNqScE4BYbD2iVYtkUN9Zc7wEMD2twwII8q6ClnCzF3EIO4rqw8mcZmA8pMx4sa+1lRjuAYRLbF7NsLBnTXXSB5kmB5mt/ClcWLYud8Iob1j868cYwLXkVVKgq9t4YSGyMGynw1AM+VZ8UcUqMwazKqxCi2zTAncuIoPfxH/q7H7ptufRXVj7wKZ0nxPELV6wUN23nuWjpmH2l3AJ8T1pTb+JmvCzka6gKnNktZ3cwIdJBGSQ65iO8BpBBoOupb8OiMNbHVcyt5srEMfdgT70q53W82NC/eJULH7wsaj1YVfesLhwBbxLIjyVtqBcdi2pKFszGZnqKaHQUm47cDPYtSNbodhm+yiswkDU9pQddOzRg8NzlkYu+wBgr9WhBHQ5bYZSPCs+O4LylN5Szujrc7UFiqrlZQwEk5Z33gCrPKGVFeUcEAggg6gjYjxFeq7sCiiigKKKKAFTUCpqCKKKKoKKKKAooooCiiigKKKKArFjQUe3eCluXnDKNyrASVHUggGOonrW2ipZsernGLQtG9nDII1Ug6mAF9SSBHnWNeKYgathljeFuywHhBUAt5Ax50XOGWmcObalgZnzGxI2JE6E7VqrPRey3B4i3eQOhBB9QQfAjcEeBrSqAUmz8m+H2S7COfBh3G95Kn+WnVcPwscbuSfw3LsUUUrxPE2ZiljKYMNcaSqnwAHfbxEgDqelbk2PeP4wLVxbfLdyyluwAYggbEidT7dd6W8PxWIQ3WOG/aXGYjmoIAhVgaycirMkazWvDYLKxdmZ7jAAs3gDMADRRJ2A+daa6TBjszNxS8e0LEKu6s3bbxyZZXTpJ18t69n4ksEd9pP2cj5/6csirqKdIdiHgaWwDhza7klc9sDsyIzaRm1369CdafUUVqIKz4bAJbkooBPXfTwE7KPAaCtFFUZsRhjPMt6XAPZx9x/Eee46UwwGLF62jjQMAYPTxB8wZHtVFUcBMG+n3bpIHgHAbTykt7zXPOfVrFTbt8m8bQMo4a4nTJBAKDxEmR4TG0VtqeL4MugZP2ls5k8zBBU+TAke4PSqcLiRcRXXZhOu/ofMHSrjdxLFtFFFbQUUUUAKmoFTUEUUUVQUUUUBRRRQFFFFAUUUUBRRRQFFFFB5uWwwKsJBEEHrXjgWIMXLTNmNlsoJ7xUgFS3scs9cp86trJiMK3MF22wVwuUgiVcTIDdRBmCNpO9Zym1lafiC8VsNlJBYqkj7OdgpM9IB3ot2goCqIAEADoKXcW4iz2LiPYuKSuhWLi5hqAMnaIkDUqPOKY22kAkEEgGDuPI1MIV6oooraCiiigKKKKAooooCs2LsNo9vS4m3gw6o3kfwMGtNFBdgsct1cynUaMp3U9VYdCP/2lXAx9QsbS+U+K52yk+ZEGrMXw4XJIZ7bEZS1tspI8DoZ8juJ0ir8PYCKqKIVQFA8hoN6xjjqrbtZRRRW0FFFFACpqBU1BFEUUUBFEUUUBFEUUUBFEUUUBFEUUUBFEUUUBFEUUUBFEUUUBFEUUUBFEUUUBFEUUUBFEUUUBFEUUUBFEUUUBFEUUUBFEUUUBFEUUUBU0UUH/2Q=="/>
          <p:cNvSpPr>
            <a:spLocks noChangeAspect="1" noChangeArrowheads="1"/>
          </p:cNvSpPr>
          <p:nvPr/>
        </p:nvSpPr>
        <p:spPr bwMode="auto">
          <a:xfrm>
            <a:off x="117475" y="-842963"/>
            <a:ext cx="2638425" cy="17335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02" name="AutoShape 10" descr="data:image/jpg;base64,/9j/4AAQSkZJRgABAQAAAQABAAD/2wCEAAkGBhQRERQUExIVFRUUFxUXGBgXFxgbGxkcGhsYHR8XGRsaHCYeGRwjGhgaIC8gJCcpLSwsFx8xNTAqNiYrLCoBCQoKDgwOFw8PGiwdHxwsKSkpLCkpKSkpKSk1LSksKSkpKSk1KSwsLCk0KSkwKSwpKTQpLDUpLDApKTUpKSksKf/AABEIALYBFQMBIgACEQEDEQH/xAAbAAACAwEBAQAAAAAAAAAAAAAABQEDBAYCB//EAEcQAAIBAgQDBgIGBwQJBQEAAAECEQADBBIhMQUTQSIyUWFxgQaRFCNCUqGxBxUzYnKCklOiwdEkNENUg5Oy0vAWY7PT4Rf/xAAaAQEBAQEBAQEAAAAAAAAAAAAAAQIDBQQG/8QAKREBAQACAgEDAgUFAAAAAAAAAAECEQMSMQQFIUFRE0JhcZEiMlKBsf/aAAwDAQACEQMRAD8A+xUUUV9DmrvYhUALMFBIAkxqdhUYrErbRnYwFEnSfw8ay4q0HxFhWAIIvSDqCMoER77+R8awcYtMjfRkLOLiqQrmWHa7qMTLDKjE5u6ANTMVm5fOl0bYbHpckK2o3UyGHqpgj5Voq7GcNt3f2iBo2OxHow1HsaxNwV1/ZX2A+7c+sHzJDj+o1mZnVfRWG/jrlkTetHLIGa0c4kmB2dHEkjYHevVnjFlzAupm2ylgG9CpgityyppsoooqgooooCiiigKKKKAooooCiiigKKKKAooooCiiigKKKKAooooCiiigKKiamgKmoFTUEUUVTjMULaM5Ex0G5JMAD1JAqjHbxyriXdwwS2ot547ALlWOc9IhAOmpmmy8KtC8b2Qc0jKW6xWazwlvoz2ywD3Q5ZgJAZ5mAdwJj0FCXMRbAm1bdRAi25zQOozgA+kiuFu63DSiln69A71m+vj9UxA91kH1BNe7XHbROUsUY/ZuKyH2zAT7VFeMb28TZToga63yyr+LMf5ar4PhluWnNxFZnuPzAwBhgYymfBQoHjAPWrOFDPcv3ejPkX+G32T/AH89RZHKxLL9i+C4n+0HeAPmuUgfumKAPw8g/ZvcteSN2fZWlR8qrOAxC927bueToVP9SGPfKacUVd1NEn0m6vfw7+ttlcfiVP4V5bjVsd7On8dt1HzKxpT2itd6nUpsY+2/cuI3XRgf8avFW3+FWbnftI066qPzik+H4FZbE3hy8oRLQAUsoBOcloUiG21HgKvc6mcUVT/6ctDZroPQi9c0+bRU/qIf2+I/5h/yq906raKx4vhTpbdvpd4ZVY92yYgE/wBnrXnBcKuvaRmxV0MyKSAtmASATH1dO8OrdRXOcDxyK1yxhpv27R6SGBPe1uKqXBnkkqxjPttTQ8T5Zy305R0gyWQg+DAaR1kCJFWZSppvorGeM2ASpvWwRuCwH/nrXjC2TijnJIsjMEKsQXYGBdBGyiDG8zPhVt0SN9FZMXwlra8y3cuuyGcjPmDL9pY2mNj4xU4fiSO2UZwYJGZGWQCAYzATBIn1qTLZZpqooorQKKKKAooooCsfFrhFvKphrjJbB8C7AT7CT7VsrDxAS+HA1POUgdIAbMT6KSfUCpfBE3fhW2LbZMxuBYtOzEsmWSiqfug7j7X2pq/B4nmW1eIzCSPA9R7GR7U1rn8ehwhN3MPo5JLqxANssZLoYlgSTKk+nhXPGtWGIqahTNFdGRWOyvPvLGtuySWPRrmwA8cmpPgY6gxfi7uS27D7KsfkCau4JbVcPaCkEZF1BBkkSTI3kmfes51ZG6iiiuTYqvEIpU5wpWNc0RHnOlWUp42md7FvcM5LpJAZFUkkxuA2XsnQzBoPXw/Zy22yrlts7PaWIIVtduksWYDoGA8hVxbGKuIsB5CCWnKSC57K6jbLJJJ0GZfZzWTi2EN2zcQd4qcsmBmGqz5ZgKDXRWLh3FUu2w2YA65lkSpHeUidCDNZrXxPYYSpcrJAdbbsrRoSrKpBE9aBtRS+18QYdtr9vUwAWAJ9AYJrclwHYg+hoPVK+Ea3MS3jej+m2gppSDhYv5Xa2bLK928wzBwYzkAkic2gHQQAKB/RSw4rFf7vbP8Axj/9dR+sMR/uvyupHtMH8KBmyyIOoNL+A6WAszy2uWwT1Ft2QH5KK8frDEf7of8Am2/868/Dtxit4MhSL1yBIbvQxgjQ9tm95FByfwnh/o/FcRa5hdmS4TPJ2DqVg2oLMc5J5igiAFJArv7zgKSxAUAzO0edcTine1xxINlUuIpbW0jtKugABXPdIZJJVjlGUEAanouLKMSThgAR2Gume6syFEa5my79Br4UFOHsW8RmzZVtW+yLIhYWJ+tA1AOvYOkbiZiMXxdmRhhBK2wAXVJUagZbY2eBqYmAIGp02Yv4fs3FC5ckCAU7MCc0GNGGbWGBG+mpqDhcQncvI/gLiRHvbj026+UELbXGbRt5zcCgSDn7BBG4KtBB8vMUl47xm0eXcGdTbYEXCjKrLIzWwzDqDmjrkPUVc2JF50y4W218SXL5fqihKg5spZu0GyxEgE6VPELOIlF+kTduMQAihEVAJJy9pjsBmndhtQbMNi0uCbbq4BiVM617uXlXVmCjzIH50nXBFLoN5rtt7hFtbi3VZHMSoIKgg7wCvQjaKt4ngjZZLt0HEokiGW2OWGiXOnaOgGwifeuvdjqagzqKmllrEItxBaYNavFoWdbbKCTAOy6QV3BOgiYZ1qXaUVmxXErVogXLiqSJAJ1I8QN6px3GbdvSc7yFCJ2mzMQAGjugkjUxW/hPD+WkvDXXgu3n91dNFGwH+JNTLLSybL7XEnusVtWWOWJNw8saiQYILkHxy9D4VgRWTF57pzNbe2NCcq27y5BlUsYi4veOpzN0p3i/q8RacbXQbTeoDMh/6x/NVGBwQvWb8mGvPek9VysUUeqhBp4zXO5WtSN/FMdyrTNIzQcgM9poMLA1MnoKX2bDXMty8QSBKoBCoSN4JJLQSJJ01iqOGO113u3FhkItAdAUAzlfIuTr1AHhTOt44/Vm0CigVNaQv4uS6iyurXuxv3U+2/sPxIrdc4HbnMoNtj9q2Sp9SB2W9way4ZsuMga8yzJHUctgAfQ8wj1FOq5ZX5bhZycTb7rpeHg4yN7MunzWo/X6q2W8rWWie0JWJic6yANRvG9NKW8M+suXb3Qty0/htyCfdy/sB4VlW6xiVcZkYMPFSCPwrBZ7eLc9LVtUHq5zN+AT5+VW4jg1pzmyZW+8hKN7lCCfeazWeFXrJY2rwbO2Yi6skmAO8sHYAbHagb0Us/WlxP2thgB9q2RcX1gQw/pr3heP2LkZbqyQCA3ZJkToGgnTWg94vhdhgWe1bOhJJUT47xNU/DdrLhbWkSuaBsMxLaR01qzjl/LhrpG+QgR4toI9zSL4jfG2WtLhELW+WC2VU7PI7Rtiet9fqx92J03oOpuWVbvKD01ANY34Bhz/ALC37KB+VcbgvifihtSMKtx0fltodXyh2XQgIo5gt59QrWHkGRGhuLcW7INi3JdBKoQoVkuSzA3CSAxTQEarvrQdP/6fsjUC4D4i7dBHp2q8fDS5cJa1MZSZJkwSSJJ6wdaQfDnxbir1+/Zv2lQ2bOZgEcZXhYBcsVIYFiFGoA3O9MMDjrL4JbPMK5rASWRx3kiQCBMTUuUxm78BG3C8aXxN7C4i0EuOzB+fnmGciCbbW0CykgoxgFQ0QQYz4e4pevW2uYlURDE27uWZvBs+U2iJyAKFJMec1g4h8GtdSF4hatZgVdbdt0RhyhaBKc/U5ZnNMggCI11X/gq85H+nswDq4zc0lirKwzAXwu4LSoXtMYhYWvmy9Xw4/mXVd5w1bgs2xeIN0IouFdi0DMRoNJnoKycPfLexC7KGRgPAustHqRPqTS74V4ZdwmHFq7iDfYM5znNsxnL2mYwNetXC+RdukIzSUBIy7hfMjxr5s/ccJvrN/wDF6uf+NuMPZxuHcEraULJdX5Us++Y3bdpboCwAc5IbRfHp714LiEuHRSjWyfdSsnp1+dKuK8FtYl0e7YvFrYISLrIBO5hLoE9J8KYm88RydIjvrXy5+v5Lqz4+/wAfDXU7BqaT8FvsLj2mBACoyKTmgHMDr4SNAfOnFezxZ98Jl92KTYPDFcdfIbsult2GUTmMoO1uQFtkx0zeel3A0zK106vcd5J6BWZVVfBQBt4knc0cO1xGJPnaWPRAZ9Dm/A1PAjCNbPet3Lgb+Zi4I8irA10Rm+J8SoW0p7xuI40kqEYEsI6nRB4m4B1rxxXiHNw7gqUh0t3UaMwV2UEaEjtIw2OzU5vYRHKsyKxQypIBKnyPSud4w689yWy2baq+IkaFkhra+ZgyY3hBVnlKZHDopL5FDAasFEwBtIExA2pUmN+kbF3U7WrI1gifrbvdQkEHKCCAa2PdvlcxVLCRJd3llHmmWM3lm089qw8ExVm3cuPzLnaJm22dnZp1uPbUHlyAIAA01O+m8svskjc2EuOnJTDrYQ6M2ZTA3lAu7T1MQddaeW1gASTAAk7n1peeKXD+zw1w+blUHyY5vmBXm5dxcEhLAMaKXcyfDMFA19NK5tPPxO2XDlwQDba26ltgQ66nygmfKlK37aI04i/eUFnIsIVWWYse2vSWOhf51uxfGbF+zctsxRirqVZSGzAEELI7ZDDTLMkabUoxPxUcQi2kCfXLkLauZIAYog0IUmT2pA1gCrobOF4xbKpaYBFZ7i2zI1OdibZWZVlkr1BjfUU6rDw7hnLLuxD3bhl3ChZiAABrAAAG8nc1urtPDnQKmoFTQZMNpizm+3aAT+ViWB8+0CPKfCnNc/xhmQW7iAF0uKFU7MbnYgnp3t/KugFcsp8tzwycUxfKtMwEtEKPFmIVR/URXrh2E5VpLY+yoE+J6n3MmvHFMIblvs99SHSdsy6gHyO3vVmBxguoHGk6EHdSNCp8wdKyrRRRRQLuPueQyje4Vtj/AIjBfyJrZdwqMuVlVl2hgCPkaw8ROa/h06AvdP8AIIH9559vKmdBznHOF2LQtkAWs160CQxVYDZzIBy7J4bwKf2cQriVZW9CD+VeyJpF8QcIslFi0gZ7lpJUZWgsJAKwR2QfagfV5ZoE0uPAEHde8n8N1/lBJAFQ/DbijTEXGHgwtkfgoJ+dc+XK4YZZT6RYniOJPLuRp2H/ACNL+M8R+i2M62zcytYtqgME57lu0ACeozzHWI61bfwlxlK80a+Kec9CKsZbnUW22PUagyD1gyAfavzeXLlnd53bppyNn9KFi4oKWbjkso0ACkNcCCLjwubKVaGIGpEyK8Xv0k4ER9RcIdHdCttJYLOwDZlkqwEgaqfOuss4KzcQMbFvtLBBRTpM5dtRm19daufh1pjJtWyYIkop0MyNtjJn1Na7cX+N/kcTY/SPhPsi6gNxEGRkIIcKVbKW8zOSQI1OtdnhkKXHVjOYKwJ3IGhB6aaf1V7PDbRj6q3pt2F09NNKjGaNbYfey+zafPauedxv9s0Of4l8aNYvva5BuRcyplYKSOVh20Dd8hrxJiMqISdjVHDv0jLev2LYwt1RfbKGaARIkHKRqMpQmDpnHhXaWB2hWp7gUSSAPEmK9L0np+Pmx7ZT9PLNumDiPDm/aWTlvIpAnuuN8jjwnYjUT6g58Ct+/bW4MQFDgMAtlQRPSWZtK98Rui9ctWVclXDm4EaDlAA1YbAkxAgmfI01t2woCgQAAAB0A6V68kk1GCMAYS+bl66WW8ipnfKIZC5C9kDvBzA11UjrXnh+OfNecYa8TceQCoQZVAQftCDJCzt1rbx3QWT1F+1HuYP4Ej3pnVCi1xm65ZVwzZ0MNLoFEgMO1ueyeg0OlLcFw+6jlnwma4zFywvA2y5PeynUZVgBspOgpvhdMVfH3kst/wBax/dn3plQc/xThrco3rrZ7lpluqo7iBGDEKOpygjMQTqYA2p+viOtLPia3mwt1D9tcmn75C/41jtfEIs2bYe1dzLFtjlyqGErJe4QsEjedZHjQdBRXMN8UXWOUWDb7OaWW5cJBmCEReuViJIkDSrcVeAS293E3HS46qBaARe11MduAJmW0HpQYr6FcM1gjKcNdtEsmzAuGDKdcryQSpk+oYGm+G4cltiwkudC7MWaPCTsOsDSkmAvXHtfRGRVKsAz8yS2RwWeCJYkiCZOpk6EV0ldcIxkKKKK2gFTUCpqDBxkgWixJBQq6kAE5gRl0Oh1Ma+PTenGGLZFzgB4GYDYGNY8prDiLAdGU7MCD7irOCYovZXN317D/wAS6H5xPoRWM2sW+ll/6i7zNrd0hbngr6BX8ge6fPKfE0zrxesh1KsJVgQQeoPSubT3RS/hd4rNlzL2wIY/bQ7P6/ZPmPMUwNAswhz4q839mtu2Pftt+a/Kmdc9wjjKKjNcW4nNe5czFGKkEkKQyyIyKu8eNOMLxK1d7lxG8gwJ9xuKDTSziZm9hk/fdz6Ih1/qZaZ0tuDNjF/9uyx93ZQCPZG/Cg1DiFvmm1zE5oXMbeZc+X72WZjzirUuq0wQYJUwQYPgfA6jTzrmeJ/BjXTdC31VLlzmwbIZs5ySrXM4JtMqZSoysVbLniBSi1+ithczHG3GUqyspUy2ZMhDEXBIMA6gnsiCOodji4SJIAJAEkDU7AT1PhVdzY+hrj3/AEVNBBx1yOY9wQhlMwQBrX1pCP2O9BHaMKtPeG8MOGwpt58xUXTIBAGYs2VQWYhRMAFjtXges4MeLLcvn6Oku12Csvy0i4IyrugPTyIq/Ld8bf8AS3/dVthYVQPAflXOD9IGHAdnDoiXjYLFS31gZgQQoJCgANnOhzaTBr48cMsvEU+i742/6W/7qrv4e46lSbcH91vmO1Sdf0g4Q6Z7gOVng2boMKqvtl6oysPEEU3+H/ijC4tmWw7OVRHMo6iHEiCwAJgiR0mvo4fS58t14/dLdI4dw23d5iXbSsbbBdSxk5QZCttv/wCRW5Ph3DgyLFv3UH86re2PpyHqbDg+cOkSNjEmPCT401r3+LjnHjMcfoxbsm5C4W8XCBbV0IrFQAEcEgFgPskNE9CNd5Dmq8RYDqysJVgVPoRFLOAPHNtlmJS40K5YsE0AMtqwaC0696K6Is+I/wDV3bqmVx6qwI/KmdJ/ifEqttEaYvXFtmAWMQWMBQTMLHlM17bjLNItYe65AmWHLU76AvEmen40FHEcZysWjBS/1NwOFIlFVkOYiZO50GpjStY+IsPp9cmpAAnWToJG496s4Zw8Wlkwbj9q40d5jv7DYDwFansqQQQCCCD5g7g0CmxY+k3TceeXZYrbSTlLKdbpGzGRC7xBO5038RxotKCVLFiFVVGrMdgJ06TPSDSzA8SXDjkMGYWgERkRmDQNLZgRzAAJG2s+IGmwr3rq3GQpbthsit3mZoGYr9mACB17R2oLOEYFkUvdbNduQz7QNICLH2V289T1rFxbAIl1LuXsNnS4PszcgC4V2nTIW3h96dXLyr3mA9TFYsZxXDwyPdtmRBXMCSD0yjUz4CrBz/B8LN7Qt9SbgbXs5iSigaf2SKST+7469DSzhWJOZ7bBwBDWzcXKzIdIImSVIiTBIK0zrrj4c6KKKK0AVNQKmoIrDg8Yli7e5pKC46lSQchGVR3u6GkHeDtvW6oInSlmyXRhRSGxiGwrKrHNhzoDlM2tozNOtvcSR2dJMU+rjZp0YeKYZjluWxNy3JUfeB71v+YAR5gVjuY65iHC2LiqnLV2YoWPbLKABIgjK3jqNadUowNhbWLvDbmojr7FgwA6dpg3q5qBlhMMLaKi7IoUegEVXiuGWrvftI3qoP41pooFv6gtjuG5b/guOB/TJUx4ERS/CYG99IvlcS3ZFpPrERuhbdcv3/zroqW8E15zffv3P7sJoes5J96AK4pdmsP6h0PrILfKKj6biBvhg3ml1dfQOF09TWz6dbzZOYmYELlzCZKlgImZKgmPAE1fQK24u0Q2Gvg9YCEfMPrWLFY4MjqFfNBEZG3I22jrT68OyaRYPChgXlwWZzoxHU9NtgPlXi+5X+vH9m8Vwx6D7w8irf5UtxXCsBdjmWcO5G2a2pjVm6j7zsfVj40zOEPS5cHuD+Ypbgfiew2VGvDmEldQwDMGKkK2XK5B0bKTlO8V52Pb8rTze4TgHjNZwzQCBNtTAKhI1H3FC+gArXw65w7DtmtfRrbZQmZFVTlEdmQJjQaeQqRx/DlVfnW8rEAHMNySB6AlSATppTdsfaXvXEEaGWUQQJIOu8Ga9X27e8t/ozkWLxO1dxlnlXFY8u8GgzpNsj8ae0h4sQ96wUvZSGZGNsoSOYsrIIO+Tw61sHBye9iL7H+JV/BVAr1mDKl3GsGzKr245lpg66xmA71snoGWR4TB6UfqNT3rl5vW64/6SKU8R4SVvW7drRLwIuzccsVBBYtM5hlGSZB+soPdjiEm3iMTcREKKbSBmkM+4ybu2Vo6+IApkPiC0e7zG/htXDHr2avwvCrNrW3atoYAlUUHTzAmtdAsPGp7li+38mQT4HmFfntVOKv4q4pW3ZW0THae4JAnWAgaCRMGdN6bu4AkkAedIeIcdVrj2xiLdpEAztmBuEmCVQToMpHbg76bSApz3cy2LV+2rAjMtq3mFtQe0Xdye0dRBEkkGImmn6oY9/E3m8QCqD+4oYexqjCYligGFsKLUdl3YqD+8Fgsw8zE+e9Xc/Ep3raXc2wtnLlPmXOoPiNtoO9BZb4DYXXkoT4sMx+bSa1WcIiCFRVA8FA/KsacUZSOfa5QYgK2YMs+DEDsmfbznSvfE8aUyokcy5MTsoEZnPjEjTqSKBficQb2IUJbKiw7BrhK69nVAs5oJIMkR2Z8K31mwuCyMzF2d3ygs0bLMABQAO8fnWmu2M1HOiiiitAFTUCpqCKKKKogid6xcC4rbS21t7iqbb3FCuwDBQxyzJ+7EeUVurw9oNuoPqAfzrOU2sum9bwIkEHSdDPyil3ABnt88wWv9uRrCnupP7qxp4zWHHfD1m4rLkVC32kGVgZmZWD7da04PiHIUW7qKirorrPL/m62/ckedc7jY1Kc0VCtOoqayqGMCfClHBsSlnBJcusEQKbjMxAVQxLEknYa1s4xfyYe63UI8T4wY/Gs+M4Gt7CfRmJCtbVDsTAjTXQ7RQc7xj4Is4y9eupiilzmFbnLI0Iw6ILbwwPZBz7g5bzjTNNW8H+B0tX7dwYq4/IjNbzMVzcoLBzOzQOy4BJgxrWex+iiyjI3PusVzauc0lrdtMxGgLEWxMghgSCIr3//AC63p/pFwwi2+0ttjCoFBBK6Fo7ZHfkg70HY33hTSrh37JPMT8yT/jVuD4YMLhRaDFggaCQBuS0ADRVEwFGgAAG1ecEsW0H7q/lXhe42/iyfo6Y+FprkG+B8PiLa2rt28wtlnW1mQC0zElssJmMlj3maAdIBrsKrvWFcQwB/86eFfDjncfCuTsfotwou8xnuuSACG5MHbcC0J1ExsCTAFb8P+irCK2Y53OkB+URpdW7/AGepLAgsZOViswAA4+isO5cy+AYZgP8AH8auXAYiADih6iyoJ+ZI/D/KvZ9vzyymW79mMnPYb4Gs4A8y09xjduYVCHNuAEuCIyop+ZNdrXP8XwmIW3m5i3gjJdIcZCOWcxClFI1AiCPentm7mVWiMwB+Yr0mXukZsPiLzXLd1ra2xykYKpzay5GYHSQonxU0x4q8WLpB1Ft4j+E164aoFm2AIARPyFAo4tg7lu3n+lXs2e2NOWB2nVTpyzGhrceA2z32uv8AxXbkT4wGAHsBUfEf7D/iWf8A5UpnQc9e4JYt4m0eUpW4rocwzdsdpSc0ySocTTxMIgXKEULqIAAGu+grJxywWtFlBLWyt1QNyUM5R6gEe9bbN4OoZTIYAg+INAsRDhSe81gx1LG106meXp/L6bNEcEAggg6gjY+deqUNc+isxOlhzIj/AGbdRH3WO0faMRrQaeNYrJaMAFn7CKRILNoJHUDc+QNYsFwpLUESzBcuZiTp4AEwo0GgjYeFTYRnbm3BDEQifcU+P756n29dddccdMWiiiitoKKKKAFTUCpqCKKKKoKKKKAqCKmigxLg2tGbDBR1tH9mfSP2Z8xp5VeOOx37N5T5IXHsUn8QKuorNxlXZVxz4gsPZKC5GdranMrLoXXN3gPszPhW0fESszC3be6ikDPbKEFoBgSw2BEmtFeVQDYAegis9Dsyt8RMbq20w9ySrMc/Y2jsqTKu0GdDsK0/rO6N8Lcjya2T8s9V4vCC4sHQggqw3Vhsw8xVvDeIMzG1dAFxQGkTldTpmXwM6Femm8is5Y6al2oxvFC1thyL6sQcspmBMHfIWj3irbaQABsAB8qZkVjvWY9K8f3Dhts5J/t0xqqiua+KONYjDXFa2ouWuW7MnLMyr2UE3M0IpF4sSVMC2d9YX4v9Ijogb6FcJL2lygsSQ6liVIQqcsZd9WBA6T5s4cspLPnbW3b2xJFb6Q/B3GDi7HNey1ls7oUMmMp3kqAZBGokTInQw+r2/RcF4sL281i3arE28yMsTKkR4yNqScE4BYbD2iVYtkUN9Zc7wEMD2twwII8q6ClnCzF3EIO4rqw8mcZmA8pMx4sa+1lRjuAYRLbF7NsLBnTXXSB5kmB5mt/ClcWLYud8Iob1j868cYwLXkVVKgq9t4YSGyMGynw1AM+VZ8UcUqMwazKqxCi2zTAncuIoPfxH/q7H7ptufRXVj7wKZ0nxPELV6wUN23nuWjpmH2l3AJ8T1pTb+JmvCzka6gKnNktZ3cwIdJBGSQ65iO8BpBBoOupb8OiMNbHVcyt5srEMfdgT70q53W82NC/eJULH7wsaj1YVfesLhwBbxLIjyVtqBcdi2pKFszGZnqKaHQUm47cDPYtSNbodhm+yiswkDU9pQddOzRg8NzlkYu+wBgr9WhBHQ5bYZSPCs+O4LylN5Szujrc7UFiqrlZQwEk5Z33gCrPKGVFeUcEAggg6gjYjxFeq7sCiiigKKKKAFTUCpqCKKKKoKKKKAooooCiiigKKKKArFjQUe3eCluXnDKNyrASVHUggGOonrW2ipZsernGLQtG9nDII1Ug6mAF9SSBHnWNeKYgathljeFuywHhBUAt5Ax50XOGWmcObalgZnzGxI2JE6E7VqrPRey3B4i3eQOhBB9QQfAjcEeBrSqAUmz8m+H2S7COfBh3G95Kn+WnVcPwscbuSfw3LsUUUrxPE2ZiljKYMNcaSqnwAHfbxEgDqelbk2PeP4wLVxbfLdyyluwAYggbEidT7dd6W8PxWIQ3WOG/aXGYjmoIAhVgaycirMkazWvDYLKxdmZ7jAAs3gDMADRRJ2A+daa6TBjszNxS8e0LEKu6s3bbxyZZXTpJ18t69n4ksEd9pP2cj5/6csirqKdIdiHgaWwDhza7klc9sDsyIzaRm1369CdafUUVqIKz4bAJbkooBPXfTwE7KPAaCtFFUZsRhjPMt6XAPZx9x/Eee46UwwGLF62jjQMAYPTxB8wZHtVFUcBMG+n3bpIHgHAbTykt7zXPOfVrFTbt8m8bQMo4a4nTJBAKDxEmR4TG0VtqeL4MugZP2ls5k8zBBU+TAke4PSqcLiRcRXXZhOu/ofMHSrjdxLFtFFFbQUUUUAKmoFTUEUUUVQUUUUBRRRQFFFFAUUUUBRRRQFFFFB5uWwwKsJBEEHrXjgWIMXLTNmNlsoJ7xUgFS3scs9cp86trJiMK3MF22wVwuUgiVcTIDdRBmCNpO9Zym1lafiC8VsNlJBYqkj7OdgpM9IB3ot2goCqIAEADoKXcW4iz2LiPYuKSuhWLi5hqAMnaIkDUqPOKY22kAkEEgGDuPI1MIV6oooraCiiigKKKKAooooCs2LsNo9vS4m3gw6o3kfwMGtNFBdgsct1cynUaMp3U9VYdCP/2lXAx9QsbS+U+K52yk+ZEGrMXw4XJIZ7bEZS1tspI8DoZ8juJ0ir8PYCKqKIVQFA8hoN6xjjqrbtZRRRW0FFFFACpqBU1BFEUUUBFEUUUBFEUUUBFEUUUBFEUUUBFEUUUBFEUUUBFEUUUBFEUUUBFEUUUBFEUUUBFEUUUBFEUUUBFEUUUBFEUUUBFEUUUBFEUUUBU0UUH/2Q=="/>
          <p:cNvSpPr>
            <a:spLocks noChangeAspect="1" noChangeArrowheads="1"/>
          </p:cNvSpPr>
          <p:nvPr/>
        </p:nvSpPr>
        <p:spPr bwMode="auto">
          <a:xfrm>
            <a:off x="117475" y="-842963"/>
            <a:ext cx="2638425" cy="17335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4" name="Picture 12" descr="http://t2.gstatic.com/images?q=tbn:ANd9GcTxFOC2h9qZkk-VbiGE89hHqncg5ffX75p6XP-KrU0jh8YEX-O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4495800"/>
            <a:ext cx="2455330" cy="15784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Realities of Settlement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1892 ½ of the homesteaders in Nebraska had given up and gone back east. </a:t>
            </a:r>
          </a:p>
          <a:p>
            <a:r>
              <a:rPr lang="en-US" dirty="0" smtClean="0"/>
              <a:t>By 1900, 2/3rds of homesteads had failed</a:t>
            </a:r>
            <a:endParaRPr lang="en-US" dirty="0"/>
          </a:p>
        </p:txBody>
      </p:sp>
      <p:sp>
        <p:nvSpPr>
          <p:cNvPr id="7170" name="AutoShape 2" descr="data:image/jpg;base64,/9j/4AAQSkZJRgABAQAAAQABAAD/2wCEAAkGBhISEBUSExQVFRMWFhoaGBgYGBsbHBofHh4cIBsiGxgcICYgHhwjHhsXIi8gJCkpLCwtHR4xNTAtNSYrLSkBCQoKBQUFDQUFDSkYEhgpKSkpKSkpKSkpKSkpKSkpKSkpKSkpKSkpKSkpKSkpKSkpKSkpKSkpKSkpKSkpKSkpKf/AABEIALsBDQMBIgACEQEDEQH/xAAcAAACAwEBAQEAAAAAAAAAAAAEBQADBgIHAQj/xABFEAACAQIEBAMEBwUHAgYDAAABAhEDIQAEEjEFIkFRBhNhMnGBkQcVQlOTodEUI1KxsjRDcnODwcJi8SQzgpLh8DVjov/EABQBAQAAAAAAAAAAAAAAAAAAAAD/xAAUEQEAAAAAAAAAAAAAAAAAAAAA/9oADAMBAAIRAxEAPwD1fg3BsuctRJo0pNJP7tf4R6YM+pMv9xS/DX9MTgf9mo/5VP8ApGDsAD9SZf7il+Gv6Yn1Jl/uKX4a/pg7EwAP1Jl/uKX4a/pifUmX+4pfhr+mDsTAA/UmX+4pfhr+mJ9SZf7il+Gv6YOxMAD9SZf7il+Gv6Yn1Jl/uKX4a/pg7EwAP1Jl/uKX4a/pifUmX+4pfhr+mDsTAA/UmX+4pfhr+mJ9SZf7il+Gv6YOxMAD9SZf7il+Gv6Yn1Jl/uKX4a/pg7EwAP1Jl/uKX4a/pifUmX+4pfhr+mDsTAA/UmX+4pfhr+mJ9SZf7il+Gv6YOxMAD9SZf7il+Gv6Yn1Jl/uKX4a/pg7EwAP1Jl/uKX4a/pifUmX+4pfhr+mDsTAA/UmX+4pfhr+mJ9SZf7il+Gv6YOxMAD9SZf7il+Gv6Yn1Jl/uKX4a/pg7EwAP1Jl/uKX4a/pifUmX+4pfhr+mDsTAA/UmX+4pfhr+mJ9SZf7il+Gv6YOxMAD9SZf7il+Gv6Yx/wBIPDKK+TppUxPmbIo/g9Mb7GK+kf8AuP8AU/4YDT8D/s1H/Kp/0jB2AeB/2aj/AJVP+kYOwExMTEwExMTEwExMTEwExMTEwExMTGW+kvNvT4dUZHemdVMakYqwlhsRe+x9JwGpxMB8HqFsvRYkkmkhJO5lRc+uDMBMTExMBMTHycfcBMTExMBMTHJqAEDqdsTzBOmbxMemA6xMfJxx+0JbmW5gXFz2HrgLMTFBzi+YKfUqWHuBAP8AMYuBwH3ExMTATExMTATExMTATGK+kf8AuP8AU/4Y2uMV9I/9x/qf8MBp+B/2aj/lU/6Rg7APA/7NR/yqf9IwdgJiYmJgJiYmJgJiYmJgJiYmJgJjI/Sow+q6skKNSCSJjnHTGuxivpg//FVD2en/AFjAaPw2ZyWXP/6Kf9Awyxn/AAnnkThmVZ2A05WkWJ6QgB/MYB4145QUahoMDUQjSSJVhqE821xIn44DWCoJIkSIkdRO38jiM4G53x49W8cZxq/niF1KVAHskT6mSJFo7m+Km8V5uq0VasVArKVA0iG/6QJAgTNjtgNB4C4TlqHEOIVKbsERkVZc6YaS0/xc0QTMfE42tfjlNW0kztYbwTBkdgY+ePGKGZUakDMzVOUmmG2Bk3gLEwJ9LDBWazqohSr7NhzVL2O8RIk7nAeo0PEyaVDMoIJDmbLDRcb3Eel8X1/FWWVSwfVE8qglrbwu5HrjxjM+L6SEASxO2k6hPS4Fz6wTOFL+Ka9V2qCmWpDcKBBH/WTcdNux2wHqvEPHdPzUrLUCJphA45iGiZTcGbD3fAqs19IdZ1XyFbzEBBLSNUmATTuR6aox5fl3So/nOqIFaNCgqT3vJLSO7GwwRmc9UeNCuqqu1NiiiCbsYF+8WPpgH9TxBmW1KKqkPunmFC1zsEUGNzAJsBbriij4tq0mpsEVir6gQTo+17IJYiCQZIjpbqiyeVS+kEkAfa0t8GnTYnuD2nHz9mpiWhyOoBkA9APhbrucBp6nj3Ma9Wp1CMSQC50zMyNAKqZ2FrD4vcj9JdRSuh5poI0VKaoGkW/eIYudiY9d8YKhUpFwDKwoEyVZfRYILLGwNp7RgynSAP8A5p0kRLDQQbxzLuptafTAe4cK8aZeuFCsFqsLI1r3tqiOhw/Bx+eFzVZGXQ+tAt4VCrb/AGSCCwuT6+/Gq8H+N6tCKTaHpkyFgpoXcwNhMzaVnoJuHr2JgDhPGKWYQvTYEAlT3BHQ9j6YPwExMTEwExivpH/uP9T/AIY2uMV9I/8Acf6n/DAafgf9mo/5VP8ApGDsA8D/ALNR/wAqn/SMHYCYmJj4cBm/Gfjyhw1U81Xd6k6FQb6Ykkmw3Hr6YV+C/pVocQrnL+U9KppLLJDBgIm4ghrzEbA3wl+knwLma/lVRXNUhyGVgFCKYMoF2FryZ29cLPAfg6iua1vJFMGdRKgSCOm9pPSMB60OJL+8uCUmQpkwPTvMiPTCxPGeXeoKaOCxfQOgJgmZ7SCJ6nbGH4nn6tAV6ShRKrDBTzqwGzFiSZuCT0+AxBzr64AC1NVhe5M9eliQf13D9DnNgMVMyq6jYxF+vextgPiHiGjRCM5hX6iCBcTPaL/I/HzKp4zq+aWpaUeolNbsCp0xO8jTpDRvIIm+Mfn+NVXHluWYUiSkAGJILXHQ6fhJ64D3biPiqhSYoWOryw8gdGMJE7kkE9oBJx5X4z8befQegSrIz61ZjBUiLARYDYzPW4thM+bLKSGDHl1EyzDttOmbwNU9Y6Yz3EspUa4LPvshHad7nv78A+yPGai0FpEBldIYsCZHS0gEbG+xnB1AOVBLqFgFjEsCAty11USDtfbGYylSpSTVUp6gYhGIlveoOoXjfFo4s8ANTASZCiqAncysQdtoPuOAd083lmkmtFpXzJ98gGZi5+U744q8dy1I/uqdSq5EkkOAQRM9vjb1O+M7W4wvKEp0V7aFDX6QCBf8sH5fP1zrrFfNLnS6u7LBiCfLuo2An1gADAXZjPZuovOwoLqgBXKjv7INzE7sRfbAeZ4GVFBg0tURmZiYmTyiOoABPzwZlHrV6oT9mpqYJku0WHovpi/iuaZDlqbIP/I+xLBSzHRI69BPU9MALV4YQzBquqoACwCgbnbXuJ72/PHP7ImpWVXm1g06viDH8QgmxA74JKVFB1cjBATrMkEGNmggAdT1DeuKKrRSJg80g6gCRJvYjqRYyZk9sBZUydB9Z85qJA0pTNM6nIALl6lOEAB1QsztvM4KHDHRtNOp50Ly1AXUSD1VyCDsL9xuMLeKVg1DLoEIZFcVAwADsWJUzaeWBHTT646ddRAClZUXL2BJG2lQDPr64An9t1ErN2QBgChuGixPpBhj/LFAytWkdYWpIb2oQrpNoKgkfEA9PTHGdzqjSKmttBM6lE3iNjLCwMx78bDwb4eyWbSK6tWKHY8qifVNJNgQQZ92Ay+Tqsumr+8gMQQSLke0AwgCDve8i2+K6tTkDaQEVzZnsdjZTLHpYyPmY22c+jOgMqqqaq1ChaRUbTqWmWMpMcxXeOi48dooxIJaCR17YDYLm9bBW0imrCQAyn5kd/QGMM1A7jTBhGTTPorMdxBO8H5YzKVyArFme5MsLSxlrzv7rWw+UM5JWehAQTI33gzPvNj1vgDMlxF8k58pnRiQRu4i8TI0wwnqeuPVvB3ixc3TAaRWAJZSpEjUQCDEEbY8o3VlbXCzCrpXTNxDEBTB7bTgvw3xNsvmEa7EMuogaTpNyPWVO3f3YD3DExxTqhgCCCCJBHXH01B3HzwHWMV9I/8Acf6n/DG0VgdsYv6R/wC4/wBT/hgNPwP+zUf8qn/SMHYB4If/AA1H/Kp/0jBuod8B9xMVVc0ilQWALHSvqYJj5A44q59FZULDWxgLIn3xvFt8B3mFJWxv27//ADjzzxpkjQK16DeUjIWlRB1yY62lWiw+ycejMbYzVbL+fTzFMgGpRclJsOYa1+F3XtvgPFMxxV9ZJWWBIhSDIMkxvsJMgxi/w6Uq8Ry2sGpTaui8wkXOzDbtbbDXj2XenTSFJNTUJIWFUXYGSYaCokTbbbGY4dm/JztCqxVfKrU2ZASRAYk3J77yAbzgPRvpQ8J0EpGvRRaTg0k0qoVDJbmIA3Hf3Y8zyqNUqCisavWSJUzBsSZ7Ex8seh+KPGwzlFkpUqh1FGQ6TpOlt9Qi1iR36WOMzQytKmKlUyVJuAkTAE6hqmLgxETFsAJSyVZ10u7U1IDaVpleaCA0i+w2FzN4x8qcLpRqKVLDeoXW8GCReYgdOq2x8fNtXOgFwqrA59OwF9E7C+94jfAzZhubUAQkwygm8gai2o/nNzgOWoBqhMamLEkMAQxEXgKN/lJGLTW1EqVsbyyHSthMAgxfTJv8sfKiOq6uWzCQPMMkzvLD4EW9b4Mo5MtC/vFGkHSAB6ESXm8A3EWtvgBqObSUHKhgyxIDAyCALX1Wjpvi5GVqeloWYci2zao7A9bRhXngq+YAuq8KtwFtGoSbm2xJi8+rAmnTQOwDL5dJBE9ASTFvWBbANuB5cU66kEezU/l0vtvjqtxihls7QrVlkLRp3EmBLXAF5Ek2vgHg2boiumimVYqxuehGxEmMUeKMsS2UemA9SpTWmlKJeeUqQNjq1Fb7EeuAv8U8eymazDVMvqITqxKlrWIJgwIgA3hcJaeZ1tz3EgEkARJuAwuJM3J/UPuM/RlmqGTfNsZKQalJaZsOrCpquFBMkLG/Tmxi8hmAGhgrDoGIixnqfQjAaMZQHUWRiO0ASAQPaFSxv2nr3xGLUmJWCykiHJgiZgqIEg9gN8UUUGpoVVAiBrFhOwjeZPTp78VZilpcMikjqNJIIkHodt7gA4Cx5LnzAD2I1D3QoAIG+NL4b4hWpLUegFWNIbUC+4JUyY3IYG5/LGUqKsmTAY7yxiNwdNv974bcDkrWpLVo5cOgYOW2ZCDJAl9JBex2ke4hsaHiDNmrRpFqOlnKmKUGNSI0Q0CRUO87Y8sqZWKzUxcyAsHr6iPh0jHoNE0qdSlVOdo1PLqAsqSZBdCTEbqBPuGMxkOMCnm6yoCvmMSuoDYkRNrArN+s3jfALaiuoF9pCyAQb3AknaZB74ccNzlU0Z1emnSLHeYDQQI2ifS1xeIUfMqHy0Y80MoSJgGSWkgn0H5xf4KImKjBB3GrexiB8/lGAcVK5IEsrUyCpOmQD0g2HQ3BHXtBENZSFV3YVBI1Eg27BgVkHtHX34qe27MRAGqGEyIuSQFMbQbz8qDUqaZsANOw5mIm8C07+8YD1X6N+JCrSag7glLgSPZHxJie97xjc+SJtbr7v+wx4R4P4yyZ2lpJbU4i1jMgTe3ee18e6UM1GvUCSOytBtMAxt0nvgCmhQOg6Yxv0kOYy8Qf/M3MfwdgcaenUJsVMxDAbW3j5jGS8dIQKIKQJqQJ/wAGAu4YrGhRHnkDy036HSsfDHbPoMtVYXibCZkx6TBwLw2tFGlzKJoqRJjZFJiOotPvxluP8U81KYR18wQWvdSIMj8//owGl4pnaTIlRajkpWRheG0EAnvFn7d8A1OL01z4ZWDIgszGTY6oO0emMKOINO+yx7t4Bk7Y6XMM5MCW1gHe/brbp3vfpGA33DvpIzVTNeTUWkF1Rppo5e5sFYtBMEdPliqj49VM/VVxWGtzTqUnRRpUABHBUatc6pmxDrBhQThOPcaq5TiIzFEr5iW5hqUmIbe/Vri998avh30oZPOlUz+UCsFIFVOYg9gQA6zPQnAK/EfFlKaRJWSIIANhCk9ROog/7TjNZXhFMKGLB+ugC2+wIgHYj/th54kp5SqjHK0XpmmdTNJenBIX2zJYnl2JXeOs5DLcR0wu4kn1ImInvc392A0LVkCI5KkqL2GmC0wqarGDpj8tpnGMu/lHbkA0EEKL9CSRa8kCBIjpGAKWb0tGlmLGYNhINoBkD49cXvm6hDFgrAxIDhSt+oWGbdjv6d8Avp0ygguAGVSRCgkmwAK6r8skE7YdZXwlmWphxRNek06tCk36yBcdB6zhBk80yGHMwrECY2tcaZPX5HHsn0fcXo5bIKuYzWX1s7PJrKJBM2LwbDSDIwHmHEeFtTZkak4IJLKRzFmCmxG0XAUnrjupVPs6VREQQ2vaBpJIgzaTFxjT+JKGQrZqrXPFsqmtyQBNUgQsCA0SCCbd/nnM1wbhzErls8K2YI1BRlqtMEIpZpdiYlQxvv8AHAIq+Z80k6jqJJIGoA+rA2EARb0N746rcQIpgiCx0g3mwUdPy+eBeK0WomDIAtEWvJiQdpMY74ZnglOYvvIUGPzGAI8P5xjm0LHo09Ngf9sU8L8R+TxDLZpxqWi9OQP4VAWw76ZI9cU1+JgK0atTAhiQAWmx29LYVGnNyfdgP1DxPx3w8ZGpmP2ilUp+WeUMCzEiAujeSbQR78flqm0Riz9ntOPgpd8A2y+Zc3USVG55gJB79J79fhi2lmWVRrQ99Rgm3bUCQLgQMLqNBjzC2k+u9uvScEZTKsWBGr0i49bkiLR+uAOy1dZBimbkiehAFjy9/heNsdVK+lrBB5YC8pEMDtcDsRNpIGG/h7wK+aIWkpYssmY0pvdnDSLf9Jv3xZx7wc+Rq0xmE0USjDzV0uCRqIjUAAxssGI1au+AV0vEdZNNxBFgLi3/AFNNvd+WC6fi5lMy+rcX79NUA2k262+PpNHhPAqNFajkVlFTyzUZmfS2ktEJAjlsVXcjCfxdw3ha0kr0fN/f1GsG5QUPMDTqbSwW1upBGAxOZ8QEndgsQVLkkdfaY7g9B0xUvG31FSTySQpMxAvpbf8AiO+GeZ4arLaUiSrEAHm+yyrI9N/54U5bggMK7HURA9rl1EkRHQmZBn3DAELxoGnpEtqBBkCQfmYmxED0wJS4mpgsCADsoEWEiZJj/F+XXDCt4fFIwRPT2pMiTa9+gx8y2SBUs3pY6trgetxe3cYD5kkZrqNJBF5g72ntuwn3Y9vyHFlqZdKgaCygwOh2M/EEY8kZSCQVidMsxJGnsASZtH/0Yf8AB/2iqG0sqUhpJIgARcSN5ibR8sB6I+ZhTvtJnaI9MZbx3WOmiGInVU/lT2wIcxmzSasRKSEMQNjAt7yLRe+M14l4vUYorgBlLCCDIsvQgYBnUygahlyGtpQOs3DEAFgOp0hT88G5zwTR5tPms7g6SYAneNrDSRB7HpAw54Xw7ystlyq+YTSUkG26qZvseYjt/sc3GSVEKRBHtd5I2F7X3t+WA80z3hOrSWmxgF15QvtEwWg/9Vhf4Y54JwRnHOrC/wBo6ST00k2mI3vj0/PVwQsgapsInpue2E2ZyqsjlbBosxup3k3I9ok/kJwHj3ivhjUc1UUkkE6xO8Ne42BF+nrgfw7mQmYpMYIFRCZgWDAne3TDv6QqUZyovYqievIpY+5ZAHvOMtWDUqkbEAb9QRO3UEH4g4D2rjlKu+WqUadH2iiq38QLXIgX0i59Pdjzyp4eZCQ1MwYuLaZggzOm4II7ah2OPRvBnGxmsklQklqbCm677CN520N17fEs+OUzUCUqekAsNRAEAKOk9QNMepHScB4zTyNekzOwcroiQerQL36fETGG+bVqqq0LEXYe1EQA07sTHxxouIcK0U6iMrNyHk9SSwYH0YTM9YtGFVLLqyHnKllm/VlGoBumkgSI6g7XwGczD0wCwq1CzKIsALiGtMz09fjizK55KeloWpCyGIsCSSQCw9kduowSOGu4LMsjTbS0yrTrELuYhp9O8Y7y/ACZgAodTC8AqCCDPfYEWO59MBeiZOrUqVHygd2b2EeqgEmBCoQuwJItsTg2hXy9AeZSyGXRocBneq4IIKtyGowIgmZ74F4BwnmUtETzkkdNQ7SZINj3A9CxyfhB+RvOD61JgDVEMZAECDIA6bnAK04ZXzwLU8slJk5GCyqGQDdGcxYrGkAe/fFZ+j7OUZmk7iLGnpaR20nmEf4ca7gNCqlErSAKEsLnnmOVlexEmRBnYCImTc/x961GkUZqToWnRsbwoIIuCAGvaJte4eWcS8L1RdlqrAkh6VRbe8pHywup8LqO+lBIH8J1f07xuceo8Q4/my6FaujSm0QJmNemYJIPaxi22B+I+IczmHDGodI5WAlQOUnpAPWTA6YDAJ4ZzBkBSSGIUieaLmBExHXDXh/hRqhhv3aK3ODeAQQSGEAEwOUx3IHXQ1spXZGqoQGuWWV1bgTNlABMD1U4qqcPqNL1QwaptJLCR3B7AAX+ExgAaHg9mUmpWQ6VUAFiTBtYGwMCwm3SRghfC9I1USlVqVr6eQQC/WJnS1yAT1BwwHkoWpVpIdC4AuZbUIaCRvqIvcxi3wi9JM7lVbV5lQC6iTMSJB2IBA1dAT2sG/8AD2byuSelkEQIzo7mATLLGrW+83tN+lrAp/HdZGylUVaquHrIyLKnSAIYAjSYuVuBvvfG5NJXBAXUAYII/Wx+H88AZ7w1Sq06lIqIqAxIJ0tAhpNwdrdY98h5D+xK9N0IJSLTsWkGAZNyAB3/ADwZkuA08zm6NItH7w6z0gjZZ6iyn3KYjcjNeHSKlWTpWi3PF4vJN9+s+8TBGOuAUKgc6WBcEXc7RMAHVeREKCT/ADwG/wCN+Bso9F9NMUzGqUn7N7rMGe++PL6lBSPN3UzpB6kAzy2j3AbHcY26+PFqK6+XFQggSphpWNSmezeyRO+E2Q4QxpDy31U2Y3AhbKwYmb+0AI9B0wCnLFYLB4lROoSR3Nrj7NrCcV0a1IqHm4WBqIkAbaoA6D8yPTF3lhneiJHPCEkxa23Unfvi0cCdBqAGkhr6ZMjuD8rdNWA6o5RGcyAOSQAdhs157x/9OOEyEryFgjWsTaJH8gd/TvgwqrUw4FmEfAESATaIJEHeD6Ya0KdIeWZCqKgBBG8bbHbpFotgB8iQFUiowK9e53kdJA09JvhH40zCHyyRzE1CxMEk8u5P+2NmeHU3qU6aOCQWk2MJBYMVneZWf0xi/pFyWiqigixf5csG2A1nC+OhKFDWI/dIbi8ECPyJ+WL6fEAJYgGZJbe2kkX7XYf+nGerVkK0Ja9SiqaRcaFphixBFiNLCOx+OPtfiRNN3okDlUaVB9kT1gDSASbfCMA3zed0srhZDkATcGw2HrJ+PxwMc1JA1C7AKIsJ5lloggkWjbbAq8SLhlm8gXtIgD4e/wBeuBq+fQEUxylNMOVjUFaLDtJj13gTgMH4oznmZqtWPM9RyqDstlEDvbBn0r8IFGvliCvNlaQIVYgpyyTsZj/+fdhfks4X4kmgDldtNuoDX/TtbBf0mcSas2XLCCKbCYsbjb0mcA4+iUE0sxNgWUAkwJ0NP5Mv5Y21LNsQp+zpsZtaQ1uhBBt6Yw/Ac35WTQIghgxIki7e0JvsNjGyg46o8ZqqwMsqTq0zNmEER1hhMjqzdIwGqzma5ijHTKkX9Onvk292BavDqSoNOm6RESCSbEGd7G3WT3wpqcWU1EWxlWdS0zqge0PXli24He32rQZygTkIu0xoJ1FgQJEkHTPrgG2SydLzFZVVSCGOoeyVKTsPUm3T3YQeI6ugRTEh7gi0AEmp8z9rrhjQ54a0gwZiwvMiSL81p/nij9lpFWFjpAkkDsJ6WBIPU/ZjADcOz8qaZC6dpk3B07bHfqesSeuHaUfLZNMsyM6+oQiAAJgwyg37HvcbOZRQ9Cqq+0IkNHsnaOxGnbfV3AkhKsuq2YipTAi2ocuox8GPujADZ3NOruqK8lAKZWdwJO4iZMz3cz0hXlMrV8vzNDaUEX2LAxBuNKgNY7GR0kDS1OIpT1oIaoCzQBB67fICR2HbAlaqlZgD7LMSCDEHuY69OtxgMzUqMxUAALJ18w/L4x8JwYnB6tGozVINN01qoPcSZBJFryPTthrm+DSjJSCqQvLMyTrBmQNgO1hjvM5N6yFaoiCQjMJOkzsepjqN5wAGS4M71PZL8p5g0CNU721EEzbva24ecrVVdqmqUVjpInZjAvJGy2AmDqnBuafNUdHkMopgAXjpOmYB7EyOrHBX7cayVFqCCpNxN5EenUE/E4DOZrictJWKgIYXiBpgk2/hn3RFxgLKZhqVWnVUuGswIhSIudMix9k2mxHpL4ZVAdRUamAgxdrgkjcRAi3ffs78O+GqdTOjMN9liwWRHsolgLABw5g9ukYDc5d825VlFFFOmA6NUanyi2sMur1J9d8V187mzVSm9FXSNQqoxVDaDrQsWkTIUahtzCIw/T3XA/OPce/TFdLLTpBH2AP6genYjAef5nONVZqsCmWAVwTsIgCYudI79cVZ7Lplcr5sF6bFQxZWbSLjUUBBgmBe1wcJ8wxmo3mqj+cVctKjSsrEk6QQQYHck3Jxb9ZvVyhXm0VXCmbs4kiCQY0yZ6gqsdTIU8HTKs60qWb/AHkkqrU9E9kQSb3AAJFvzY5fjmXos1ClWasAzO5KFVpEmNINxIb3yfWcI+G+HKLuyhUGh9J02MlQVM2MCf54beGXNPL84BQjm2/iMwfSw+A7RgD+G6azDSQRAMbna/8Avh3TyjqDJkAgx1iJP/tO+EOTXTpqUtAcwV0m1zpuTaIm3vwyr52oxV+ysHvFj29QwHrDX2wFPlUrryhWJNu+9h3N5xwmSBcAmwPW9yCP5kH4YHZgwB3kkhgATJuY9YxE9kwsKWAJ3Fu4m17CRe+AvytCpSqOFcAuGCj3kde0T/7sKfHtZUFBIBZdYJ3JB0kE/M4LfUH8xqhKqAIPUgRc9QfTCPxHnhyFhqNwLSAAqR07dfd2wCEcSqfu6jAgACABa6CSYNiZv3vgjL52ox8teUMw1RuIBDb9IBBHYAXnFtJKb0OWZC0wwtKzF42KyFv7/XHFLKqAFLEqoBk8ovYRABHLaL3jAG5jONSHlqVDHmuxlpuLkbWie8d8dvXLy5AlS0XN7llhZg7m/wDhjH2qi0nVmhpNpG2lb3BMA3t3PTEoVUemTpGnSpkekj2rRYXnAZLLcLrpmkqsgUF2PtCxBM7bEb+7vhh4nyRrUlYQtWlusgyDpDRNrcvfe2CamUuiSZqQbdASJk3F1gbx7sc5nhtcoQgDhQfMIUGbmYsJ0xHQyTPoF1fiGhoLKAqKBeJsLX9bb2t6wVWygFOnmECguIYRp5pPQXsfynfHC8E1VfMqKhvDKWPYQNERqNryP1MPCClLSrT5b6wxBKySJXczJExIvGAXZesQUdQtRgJcxMACVKi0EKBBseosMWJx4pU51cHTpg6uYW0nSdtpIOBcvVGXC8zAFXJDbzpgKNPTkiQbW9+LaOUpui6qsOVloN1YmSbiIk7G/wAIwBmTzlOtrqKxBYbQRMdbSSR39MXcVzdSnSAjlsWLLbeYF4JG2826xgHJZRaRhJkalBOkT+QJbdub1jtia0amSoLMCRJIkzc+pPpJHQdQAszGYaoj01s4aYjcOJj0AIA3mTtE4LyHGXG+kNcEEg6Cp5izC1gDEd5wpp1XCtWGnSEpkGFIJiJKgTPqQRINicUVM46vTqJSkATcSJ76YvYtaZ2M4BtlqqVWaqx5DYdbahMR1vHuLdsFZbNhSCFAAYjreAbwb2IBk7jGZynFf3jPUo0tBGyppkapHLJAEkTFrCZjB9LioPNOlJvykCBMAROo9DsIExJwGgV5J5m9rf47b/7Ytz2ZYoGBup3PNsDZZ6Hba0zhHQaoagIIDMRPVY7/ACjf06zh7lEVvaItcENaARcX7ge6Y64AKizimGNM25RB3Udd42n4yJwvbPSzAhlcASBbVfozTNr2E2F8OGpaXkKOYqrLFlEEbjYAGenbtjnP0kZNJJKgBiNO7wCdFjpm0f73GAz61X80F+ZCdasyxESDERtBBB/h+Wv8DeIURytWAW0kNeIAOkRNiZ6W2vvjK5p/LKalRQRO7MSL6oBJGmLTYX2iMDUarauQANB0qJkCCTcmw1W2vtgPVct9IOVqAuFrwd2/Z6pXeLMqsCJBEg45y/0p5F2hfPgGA3kVNLSTIECbQZ1BR+eMRwvIGvTy7MDSKo4JB06v3guNO4j03+Jwjz5Wm+rLBmp3KvpgyQQ3QTdtjEWPbAaHjrCrm6ioIpsXZY+3MF+si5Pp2vhKnij98aSBQigIBBIUixK+6PkOuOHz1TywC2l7DXsYMzvzTBFhsffhIlB2qBVmARKuiSIPMQbFRANx2jpgN14TqMzVTpEl1brOkKACQR6Hb0x88KZ0PS0NELmGWYBEMXFwe2s4zeXz1dXXyagQaC3KGWZsoOuQSD87DuMfOFftFF6rIw8skagyCGLGLTEaTqMjsPdgNTmsvWIoyIU6tJpvvAMygNh6G07wcA1MwKqKvmlJMzoInpcXsLEkW3OFtfNsywrwQqiA7Tebz6FQd9gLGcccRpo6IHqNb24HQQGA2AE3+M4B4M7CjRdoMAsOggEx3I/l3xV9ZTMaiVbmn0kNEWiS0TcXxnKNY0kp1FZtPMANA1GN73/i9ojpthhlsiAW9pUsBqvJMkSAYFpttJ2OAe0c/PmDUQACbggyRC2B2FzbCLj2YqBaelwVJfe9+WY7e7HdFGpNcAGSpV4IG3xBBEyPywp8RZsEpLBhcgkMJmJgTa464ArgzMol1GnQAY3AMACOs/yJ64MHD2FUktyidOr2ZBJAIgyDe/8A3x94LlkcLJZdKgrE76VDEna8iO2D8yhI1FtPPI6iBAj09nvHTALK9JnDRZAjTpuQbzLHdgw2G+/U474lQNHLK4jVTcmoATcEaSLWmF6+ht1IY6FOhiRrJVRG0c0iTJN5uQPTHPFMyGpNTgLqLDSTvNwYA9n2iLd+2Aup8OZq/M4ek5/iAZlgaQRcQ0gyD/scfKWeaaiqp06TaCBvubX1MYt1AGwsDwniaLlqagG2je0CSJue4neIxXn+Jp+1pN2qcsTGkSCCdxIIJHuBwB2WzgqMVC/3liZ5oaNpHMCDbpI26rDVqh2lbgArcjn0i5mNwYHaQR6keeju6OfLl/skQbX54i7C/wD6RsDgyvlyKAfdiPLQgSSQ1oIElhBNrxa4GAmeWmU0sWg05kySNTCf6htM+sDC45JGpnSs1FpMWINhoAk950yY7gx0iwP5dEFwdTezpk3i0za89O43608BpE11U6lDtAA3i/L2GsBF+PQGcAvylZp1MdaSDYw2qIH5ehGHHDMuqNY+2Rv07EDYjbcg++8feGcJ86vS0i7czXAnmAPN06m46jrgjj/B1oZ3SWHlpSDxIBkx0H8TH2R0I7YD5+01EAJUBNZH2eUC4IXqYYes4pzeYqr+8htCkKCR3mZETMS07cwv0xUMw3kpTce24G8blSZGxMidRAiwsDgv9ulYa6xCtBjURaG/iMe+4wHPEMuhSmyIAwN7n2iJIiJJFrenvwsOYqB0crChr6dgRBIImPWNrzi6k7pWEPCKGIJEgyBM2gEgbz39MMcllC689mO6iCdtxtFlAgevvwA9Iq1Q0zeZOpgV9dIYepPv9bYKctShlIOtiCpnYwRckgGJJBA6WucC1OH/AN8BLQNWptisDYAweXoQbn3g7KcPU0jqGp1N1kGxEn4agTv1k7kYC6rmKgoqr3AMkkX9BEzb4dhcYrqZSqyEuxmwX0sNo6yDAsbxjpcywQvHswUmZ3Ug3NrMAd++9zzneKEDy7DVOqBcHVKx3626GMB9y5OmG5yLez0OlWINx7JO46Ne1lnCss1GtUqHWKUQBtq5g0BiT0HwkxJBIJzFYOKYOohhc2AI2hpMAmTe0/MYX5dKIPsgaZCkc1jYlpsSDYA7dJvgKeO5zNVXKhhDc2lGEQYKqTJJGwjYQbWOL+E01YxqALm4HSLCCOp3HW3rghWEU3QtUKaLI4YHpqYQTyy1oMX2Bx9TMSCFiAxOxWdJHWJJktcGNvfgJnUHmENp0lQdR5lM6pUC/wDtG/QYOp0BTohfLFzpTRHWCdxJFpJM7TivO1oqQFNOQwAUrMFgesCTE2Ped8UVuJqyahVZDIhQsMFJ6r1J37QZ9cAvq5zXTpoVBYEiCSIJkQDO5tsIE4jCpUYGm2p15ogC1xA08pm/zfeMUZmi1VEJeSZLAqQaZU6b6RYGA1o292LMhwirJ0kqrTLK2hQAYELcyT1aLdO4Hfsg8tGI0kgy9h2gaSZMdYn3CxxaaRqIAUVlK6oIMNeBE94+cfHvKFqbBKlS0liSV6QCCSNiSgG2odoxzmaKn2ANbjUZMMQBE79pgERvczgL6rhCummIKxC+2TIMMxN9N7SeWdovwBT0lBDMI+wpkQRYkHUfXfecL3zDslMu19JIbc9dr9vtR1jrgbK5kGpAY05i1juOkxAPvtbAMstxEqdbAkGRpYiZVZMxEAyDt6DY4znGM0amlqhOoljb1g4Y1Kv7tQgcMSAIiGYypvFxuPf8cV8UoUzRpG+rVUVpJIto2+M362wD/hNRwFUUgP3Y9ojspEk/GB2xVxjzjTUutgwJuCIP+EySb9B19MWZTJMKYLKWIpo0sQQ3KAImw7Xwm4pxhCsAMHgXG3QjlO3WD2iAIwDGlndKpSZ9I8wDUoIcAXYA7EbAe8xhZxJj+8YEEOCCwmFaR7RuQNPQnANAOz0qZJhQdCqx+00WLbEsR22w7znDzTeiGOtiIYodXMZKiAepAE3m++Az6VjTKaiyhu6mBBvvvB6Dr7hgngGUBzTPXP8A5a6iI1yY5RG28G/b5TifDmkK8o4M6WBkk73PWwud49MShkjK8ysNR0ndTG83hgRAv/3A7htFBWK1HXUF1Ko5je5C9Zix9fnizI8RqUGZWAp06ikQTcSTBm/8R3i3uGBV4OzBmCy4IDOraR0MgRdjBvIicF1OGLXUeYCr3CXhTG82vBtPp8MB2KdN6VNTU5iZPNPJFxCjckQR0jtfBtHOUaVSidYcqQ2oXWQGAA3MyBeeot2Rv4c0xqmSQpXeJm8KZsBBA2x2uUhjC6EGlgGssdNfoYm2+A1XA8/l/NWpTVaRUEHT7LatJb06L7x0GFfjHNftIWspCoaikllu7BYG59gKAIPe/SEnDXrODVCsaYMmF3mAOYmFiALnFiVqTkINQZTrbeF9kXIFzIb5qOlgpq8RqaSwJYKTrAuJJOmR/hB9xjawxVS4swBGnlUSR62Nz3JE+sD0w1zCmhR2JFZlKj+KQCwN4juO84+VKeSr6DTqLSJJZqZMadCqseikAkdZ6wDAA5fiVN/LULEnmkxuTMEGTMmT6jqMNamfK1SwApoX1NL7lhPTcC1vhj6/hjLgU6tKrqdnsRDKZMraCFETvewHfA+a4awYtKEUyEh9RJ9qGBgWkEzMNeNrgfw6qVZwhinzDWSDBAnY2Nzt2UTIx1ls1Uh5LVDuJj2hAVS9uYSD8vfgXhlAUTGpSZB1RMLK7lYixiYvfaRizOcTqM8mdR0xBLkLzgzpB2n7Jt3tgK6nHdKoSoQ6yTPMYDXJna5BkE7Docd018wMxMuo1CwuLM1tgbNt3HpjlcmWLlGEiyUzYyBexWPSCRMGd5wZwKoyhhoCnTZVjSD2JmOpjaw64BWcqxhVQm1ltqOoEgXkhiGDQJJEi8HF9ei00ioTVWFgSLBRAINhMxMxt6YZ5jNpr84Ui7k09Z6RdRAIAF2mRfsDeK89UzLOtQEaQgBifSRsYM9RAiL9cAFkOCorFgtSSFgybMTb1lV6gnbqImhZaqHn2Re62Jgexvp1TJn/AONEuZ1ZcKypVFiszp5ehNgQCd5O8wYxnGy3/jaiuTcNF/ZVhM/PpBk73wHebyqs0VXdZBYhVCmDIMFVC/HqL4p4bwqhLebUkqqtzjeAJtYwogRqj5XN46WpHzFNNfLUBZJMkCxEdQpFjJv7yFHAeJvVZ2JphQ4b2ZI1Wlb2291z1wGnyNPyiq0xFxKljyzeQSulpMDe8bHfFGcyNZmNQvppyGNx0BFgFGkQe0W+QGfztQp+7qms8kwFOoKY0uSsqFhdpIPWNsVcLzNanTIqUSu2ht2m09CIIAv+kgPQchw6joAKkmFEXmIE3udPKPl75yfi1VGdWjTVVoFkDuijWrKpLKKhkzpE6be7u04Jx3WKQfSvKNTTuAdI0m+pYBFj84Jw3qcJoVMu6nTUGioV2DFmJMyT1M9epBwHmVd2D1G1EjcGJAmOs33EiOmF/wC3ETcHoIAiPl2kekYa+UyFqbNJQ3BQaWOnU8gEcoF59R8F/E9LKrAAEBQ2kKosAZgWn2R75wBGX4iwdCp5tIEAgC5JA6yJI9RHxw44rnEZEMpdnaX3vomAdhM//OMm1Hn0ixBAGwmbi494vi7iVd9KSf4hIvMETeLmTvPXAa0cRdKeWHJDILXMELaxtcW+I9+PtLOrqKjSzGFAAVmMgzaCItteT3nGSqcRqlKMuxjREmYtFp2sBinNcTqq7OrFW1AyoAvBIIjYz2wG/wA4csm6gM5u55TygXkQQRN4AvaL4G42hagwGlWQagCZPLsSTEEkGLXg2xkcxx/MCrPmGZAuAbWMXG0iYwPX8QZiCvmWZQDyrcb3tfAapgfJo1CAKbAEHVYQIJYD2SXMi5mDtGOKeYNQNFMsouSoHS/pJk7b74XcN4lUFFbiNGmCqkQFBFiN5AM74CyXHa6AFXgl7wq9vd6nAaOhUpAOwD6pJMkSDAiLWkSB25RAxdT4Y1cl1LU0DLAMkkk81phQB/PbrhPS4jUGW8wEa3ZtTaVk8p6xi4cYra257DTEgGLdJFtzgNFxLIolYCk7OkHzodppwq7KsklhuPW0C+LKGSC1ywcmnpkEsYXy2+z0mKhsTI+JjH5PjVZDCsBc/ZXud5HoME1ON1moKGYEXF1XYm/TANG4ytR/Jp+TSDEEkAQ0zFoA302MixkHr8zvhumKzDWQfJSDYHlgETF5X0Hp7JjPVeIOAgGiHRi3IlySD/Dt6bDBjccrTGoRG2hPd27YArilAPXReVQgViupnG0NvEiyCRFxsZnBHBuHoK1bzaGolSpZZPtQIMm0gEbTE9MJMxxaqjkqwBCgeyuxa/T1xdW8QV0Eq8H/AAr2X09TgH+XpKFpopZdOiAQumFkiCImY3Y7dbHDB6hqSwBcKtrLy3I6XKmJAadsYleLVTctOlWjlW0G3Tp07YsyPGarVauoqbE+wm4CkdOhvGA0KAiQFZKga7020lSIO4nqf54ty4pEiojwSoksoMExMsYm8zHa2+ED8SqaNMgCeiqD8wJxxT4rVRoUgDSbaVj5R6DAbKi4dSXkpA0k6Trnfli19IA3NzinM0GHUCkoggmIGwsAYiJkgbROMfV8R5n93+83Yk8q3ifTHOZ49XFWoA+6D7K9C+1rbDbAaKuiS9D94VdAwNQqRN4A0wYDNY3Mg32xbX4inOgLF1O4JCTYBdXKNu1gdOMzS4rVcgMQdjOlQRCyIYCRBAiDbHFbjVYkMWltKX0rPtAdvzwG6zFBvLYFVKFLxIbbYdwdpPQ74yrVnoZvWqKXsCCwANpmTYbA79PXC6j4mzJZAakhi0jSsH2ukYH4nxit+0F9fMrUoMC2kqB07AYB7ncvVq1VpVFCqhiCSFEyZDNdiJtcAx1sSZwvh+XKvlwaZY6tRABJI5rmDLiYHxGElbj9dVZg4mY9hDadrjb0xdQ4zVNKjUlQ4YNIpotywmYUTud8A1fhjqitOoIwC6n0sWgtylW3IIEEG8QTcYCzKVf2jnWo9KoQKbMopl9XMNLsDBEgELvBkhZwBxfjtcvUQvygowGlRDe1O3czg7jnEqhNLm9jQVAAABJuYAibR7rYD6+c82o/m6QEEJSR1JEtoM6YgrtaGbV7iutyNLMaGcoNJBN2OrVqhbsbIVB3E7k9Med8X4i6NVdCquKyQVRQRFLpAtvJ7m5vgfg/irNpXlazcwKmQGECSAAwIEG9sBp6ShqlYZikorVJYAGwUhbkrIkysXA7mML61GitQtq1Ckq6o9lpfSQB2lyDJuJntgXP8YrNlizPLByJIBJBY2JiW3MTMdMKuHcRqOKys2oeX1A76t4ne+AbJn6bPrI1MCSyBdIPYgjYC0gmPnirxJcqkEIpYrAg82kmQsjoL/PCxc++rTIjT/CvS+8T1OLeMZlgVgxvsAJg9Y3Pqb4D/9k="/>
          <p:cNvSpPr>
            <a:spLocks noChangeAspect="1" noChangeArrowheads="1"/>
          </p:cNvSpPr>
          <p:nvPr/>
        </p:nvSpPr>
        <p:spPr bwMode="auto">
          <a:xfrm>
            <a:off x="117475" y="-866775"/>
            <a:ext cx="2562225" cy="1781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2" name="AutoShape 4" descr="data:image/jpg;base64,/9j/4AAQSkZJRgABAQAAAQABAAD/2wCEAAkGBhISEBUSExQVFRMWFhoaGBgYGBsbHBofHh4cIBsiGxgcICYgHhwjHhsXIi8gJCkpLCwtHR4xNTAtNSYrLSkBCQoKBQUFDQUFDSkYEhgpKSkpKSkpKSkpKSkpKSkpKSkpKSkpKSkpKSkpKSkpKSkpKSkpKSkpKSkpKSkpKSkpKf/AABEIALsBDQMBIgACEQEDEQH/xAAcAAACAwEBAQEAAAAAAAAAAAAEBQADBgIHAQj/xABFEAACAQIEBAMEBwUHAgYDAAABAhEDIQAEEjEFIkFRBhNhMnGBkQcVQlOTodEUI1KxsjRDcnODwcJi8SQzgpLh8DVjov/EABQBAQAAAAAAAAAAAAAAAAAAAAD/xAAUEQEAAAAAAAAAAAAAAAAAAAAA/9oADAMBAAIRAxEAPwD1fg3BsuctRJo0pNJP7tf4R6YM+pMv9xS/DX9MTgf9mo/5VP8ApGDsAD9SZf7il+Gv6Yn1Jl/uKX4a/pg7EwAP1Jl/uKX4a/pifUmX+4pfhr+mDsTAA/UmX+4pfhr+mJ9SZf7il+Gv6YOxMAD9SZf7il+Gv6Yn1Jl/uKX4a/pg7EwAP1Jl/uKX4a/pifUmX+4pfhr+mDsTAA/UmX+4pfhr+mJ9SZf7il+Gv6YOxMAD9SZf7il+Gv6Yn1Jl/uKX4a/pg7EwAP1Jl/uKX4a/pifUmX+4pfhr+mDsTAA/UmX+4pfhr+mJ9SZf7il+Gv6YOxMAD9SZf7il+Gv6Yn1Jl/uKX4a/pg7EwAP1Jl/uKX4a/pifUmX+4pfhr+mDsTAA/UmX+4pfhr+mJ9SZf7il+Gv6YOxMAD9SZf7il+Gv6Yn1Jl/uKX4a/pg7EwAP1Jl/uKX4a/pifUmX+4pfhr+mDsTAA/UmX+4pfhr+mJ9SZf7il+Gv6YOxMAD9SZf7il+Gv6Yx/wBIPDKK+TppUxPmbIo/g9Mb7GK+kf8AuP8AU/4YDT8D/s1H/Kp/0jB2AeB/2aj/AJVP+kYOwExMTEwExMTEwExMTEwExMTEwExMTGW+kvNvT4dUZHemdVMakYqwlhsRe+x9JwGpxMB8HqFsvRYkkmkhJO5lRc+uDMBMTExMBMTHycfcBMTExMBMTHJqAEDqdsTzBOmbxMemA6xMfJxx+0JbmW5gXFz2HrgLMTFBzi+YKfUqWHuBAP8AMYuBwH3ExMTATExMTATExMTATGK+kf8AuP8AU/4Y2uMV9I/9x/qf8MBp+B/2aj/lU/6Rg7APA/7NR/yqf9IwdgJiYmJgJiYmJgJiYmJgJiYmJgJjI/Sow+q6skKNSCSJjnHTGuxivpg//FVD2en/AFjAaPw2ZyWXP/6Kf9Awyxn/AAnnkThmVZ2A05WkWJ6QgB/MYB4145QUahoMDUQjSSJVhqE821xIn44DWCoJIkSIkdRO38jiM4G53x49W8cZxq/niF1KVAHskT6mSJFo7m+Km8V5uq0VasVArKVA0iG/6QJAgTNjtgNB4C4TlqHEOIVKbsERkVZc6YaS0/xc0QTMfE42tfjlNW0kztYbwTBkdgY+ePGKGZUakDMzVOUmmG2Bk3gLEwJ9LDBWazqohSr7NhzVL2O8RIk7nAeo0PEyaVDMoIJDmbLDRcb3Eel8X1/FWWVSwfVE8qglrbwu5HrjxjM+L6SEASxO2k6hPS4Fz6wTOFL+Ka9V2qCmWpDcKBBH/WTcdNux2wHqvEPHdPzUrLUCJphA45iGiZTcGbD3fAqs19IdZ1XyFbzEBBLSNUmATTuR6aox5fl3So/nOqIFaNCgqT3vJLSO7GwwRmc9UeNCuqqu1NiiiCbsYF+8WPpgH9TxBmW1KKqkPunmFC1zsEUGNzAJsBbriij4tq0mpsEVir6gQTo+17IJYiCQZIjpbqiyeVS+kEkAfa0t8GnTYnuD2nHz9mpiWhyOoBkA9APhbrucBp6nj3Ma9Wp1CMSQC50zMyNAKqZ2FrD4vcj9JdRSuh5poI0VKaoGkW/eIYudiY9d8YKhUpFwDKwoEyVZfRYILLGwNp7RgynSAP8A5p0kRLDQQbxzLuptafTAe4cK8aZeuFCsFqsLI1r3tqiOhw/Bx+eFzVZGXQ+tAt4VCrb/AGSCCwuT6+/Gq8H+N6tCKTaHpkyFgpoXcwNhMzaVnoJuHr2JgDhPGKWYQvTYEAlT3BHQ9j6YPwExMTEwExivpH/uP9T/AIY2uMV9I/8Acf6n/DAafgf9mo/5VP8ApGDsA8D/ALNR/wAqn/SMHYCYmJj4cBm/Gfjyhw1U81Xd6k6FQb6Ykkmw3Hr6YV+C/pVocQrnL+U9KppLLJDBgIm4ghrzEbA3wl+knwLma/lVRXNUhyGVgFCKYMoF2FryZ29cLPAfg6iua1vJFMGdRKgSCOm9pPSMB60OJL+8uCUmQpkwPTvMiPTCxPGeXeoKaOCxfQOgJgmZ7SCJ6nbGH4nn6tAV6ShRKrDBTzqwGzFiSZuCT0+AxBzr64AC1NVhe5M9eliQf13D9DnNgMVMyq6jYxF+vextgPiHiGjRCM5hX6iCBcTPaL/I/HzKp4zq+aWpaUeolNbsCp0xO8jTpDRvIIm+Mfn+NVXHluWYUiSkAGJILXHQ6fhJ64D3biPiqhSYoWOryw8gdGMJE7kkE9oBJx5X4z8befQegSrIz61ZjBUiLARYDYzPW4thM+bLKSGDHl1EyzDttOmbwNU9Y6Yz3EspUa4LPvshHad7nv78A+yPGai0FpEBldIYsCZHS0gEbG+xnB1AOVBLqFgFjEsCAty11USDtfbGYylSpSTVUp6gYhGIlveoOoXjfFo4s8ANTASZCiqAncysQdtoPuOAd083lmkmtFpXzJ98gGZi5+U744q8dy1I/uqdSq5EkkOAQRM9vjb1O+M7W4wvKEp0V7aFDX6QCBf8sH5fP1zrrFfNLnS6u7LBiCfLuo2An1gADAXZjPZuovOwoLqgBXKjv7INzE7sRfbAeZ4GVFBg0tURmZiYmTyiOoABPzwZlHrV6oT9mpqYJku0WHovpi/iuaZDlqbIP/I+xLBSzHRI69BPU9MALV4YQzBquqoACwCgbnbXuJ72/PHP7ImpWVXm1g06viDH8QgmxA74JKVFB1cjBATrMkEGNmggAdT1DeuKKrRSJg80g6gCRJvYjqRYyZk9sBZUydB9Z85qJA0pTNM6nIALl6lOEAB1QsztvM4KHDHRtNOp50Ly1AXUSD1VyCDsL9xuMLeKVg1DLoEIZFcVAwADsWJUzaeWBHTT646ddRAClZUXL2BJG2lQDPr64An9t1ErN2QBgChuGixPpBhj/LFAytWkdYWpIb2oQrpNoKgkfEA9PTHGdzqjSKmttBM6lE3iNjLCwMx78bDwb4eyWbSK6tWKHY8qifVNJNgQQZ92Ay+Tqsumr+8gMQQSLke0AwgCDve8i2+K6tTkDaQEVzZnsdjZTLHpYyPmY22c+jOgMqqqaq1ChaRUbTqWmWMpMcxXeOi48dooxIJaCR17YDYLm9bBW0imrCQAyn5kd/QGMM1A7jTBhGTTPorMdxBO8H5YzKVyArFme5MsLSxlrzv7rWw+UM5JWehAQTI33gzPvNj1vgDMlxF8k58pnRiQRu4i8TI0wwnqeuPVvB3ixc3TAaRWAJZSpEjUQCDEEbY8o3VlbXCzCrpXTNxDEBTB7bTgvw3xNsvmEa7EMuogaTpNyPWVO3f3YD3DExxTqhgCCCCJBHXH01B3HzwHWMV9I/8Acf6n/DG0VgdsYv6R/wC4/wBT/hgNPwP+zUf8qn/SMHYB4If/AA1H/Kp/0jBuod8B9xMVVc0ilQWALHSvqYJj5A44q59FZULDWxgLIn3xvFt8B3mFJWxv27//ADjzzxpkjQK16DeUjIWlRB1yY62lWiw+ycejMbYzVbL+fTzFMgGpRclJsOYa1+F3XtvgPFMxxV9ZJWWBIhSDIMkxvsJMgxi/w6Uq8Ry2sGpTaui8wkXOzDbtbbDXj2XenTSFJNTUJIWFUXYGSYaCokTbbbGY4dm/JztCqxVfKrU2ZASRAYk3J77yAbzgPRvpQ8J0EpGvRRaTg0k0qoVDJbmIA3Hf3Y8zyqNUqCisavWSJUzBsSZ7Ex8seh+KPGwzlFkpUqh1FGQ6TpOlt9Qi1iR36WOMzQytKmKlUyVJuAkTAE6hqmLgxETFsAJSyVZ10u7U1IDaVpleaCA0i+w2FzN4x8qcLpRqKVLDeoXW8GCReYgdOq2x8fNtXOgFwqrA59OwF9E7C+94jfAzZhubUAQkwygm8gai2o/nNzgOWoBqhMamLEkMAQxEXgKN/lJGLTW1EqVsbyyHSthMAgxfTJv8sfKiOq6uWzCQPMMkzvLD4EW9b4Mo5MtC/vFGkHSAB6ESXm8A3EWtvgBqObSUHKhgyxIDAyCALX1Wjpvi5GVqeloWYci2zao7A9bRhXngq+YAuq8KtwFtGoSbm2xJi8+rAmnTQOwDL5dJBE9ASTFvWBbANuB5cU66kEezU/l0vtvjqtxihls7QrVlkLRp3EmBLXAF5Ek2vgHg2boiumimVYqxuehGxEmMUeKMsS2UemA9SpTWmlKJeeUqQNjq1Fb7EeuAv8U8eymazDVMvqITqxKlrWIJgwIgA3hcJaeZ1tz3EgEkARJuAwuJM3J/UPuM/RlmqGTfNsZKQalJaZsOrCpquFBMkLG/Tmxi8hmAGhgrDoGIixnqfQjAaMZQHUWRiO0ASAQPaFSxv2nr3xGLUmJWCykiHJgiZgqIEg9gN8UUUGpoVVAiBrFhOwjeZPTp78VZilpcMikjqNJIIkHodt7gA4Cx5LnzAD2I1D3QoAIG+NL4b4hWpLUegFWNIbUC+4JUyY3IYG5/LGUqKsmTAY7yxiNwdNv974bcDkrWpLVo5cOgYOW2ZCDJAl9JBex2ke4hsaHiDNmrRpFqOlnKmKUGNSI0Q0CRUO87Y8sqZWKzUxcyAsHr6iPh0jHoNE0qdSlVOdo1PLqAsqSZBdCTEbqBPuGMxkOMCnm6yoCvmMSuoDYkRNrArN+s3jfALaiuoF9pCyAQb3AknaZB74ccNzlU0Z1emnSLHeYDQQI2ifS1xeIUfMqHy0Y80MoSJgGSWkgn0H5xf4KImKjBB3GrexiB8/lGAcVK5IEsrUyCpOmQD0g2HQ3BHXtBENZSFV3YVBI1Eg27BgVkHtHX34qe27MRAGqGEyIuSQFMbQbz8qDUqaZsANOw5mIm8C07+8YD1X6N+JCrSag7glLgSPZHxJie97xjc+SJtbr7v+wx4R4P4yyZ2lpJbU4i1jMgTe3ee18e6UM1GvUCSOytBtMAxt0nvgCmhQOg6Yxv0kOYy8Qf/M3MfwdgcaenUJsVMxDAbW3j5jGS8dIQKIKQJqQJ/wAGAu4YrGhRHnkDy036HSsfDHbPoMtVYXibCZkx6TBwLw2tFGlzKJoqRJjZFJiOotPvxluP8U81KYR18wQWvdSIMj8//owGl4pnaTIlRajkpWRheG0EAnvFn7d8A1OL01z4ZWDIgszGTY6oO0emMKOINO+yx7t4Bk7Y6XMM5MCW1gHe/brbp3vfpGA33DvpIzVTNeTUWkF1Rppo5e5sFYtBMEdPliqj49VM/VVxWGtzTqUnRRpUABHBUatc6pmxDrBhQThOPcaq5TiIzFEr5iW5hqUmIbe/Vri998avh30oZPOlUz+UCsFIFVOYg9gQA6zPQnAK/EfFlKaRJWSIIANhCk9ROog/7TjNZXhFMKGLB+ugC2+wIgHYj/th54kp5SqjHK0XpmmdTNJenBIX2zJYnl2JXeOs5DLcR0wu4kn1ImInvc392A0LVkCI5KkqL2GmC0wqarGDpj8tpnGMu/lHbkA0EEKL9CSRa8kCBIjpGAKWb0tGlmLGYNhINoBkD49cXvm6hDFgrAxIDhSt+oWGbdjv6d8Avp0ygguAGVSRCgkmwAK6r8skE7YdZXwlmWphxRNek06tCk36yBcdB6zhBk80yGHMwrECY2tcaZPX5HHsn0fcXo5bIKuYzWX1s7PJrKJBM2LwbDSDIwHmHEeFtTZkak4IJLKRzFmCmxG0XAUnrjupVPs6VREQQ2vaBpJIgzaTFxjT+JKGQrZqrXPFsqmtyQBNUgQsCA0SCCbd/nnM1wbhzErls8K2YI1BRlqtMEIpZpdiYlQxvv8AHAIq+Z80k6jqJJIGoA+rA2EARb0N746rcQIpgiCx0g3mwUdPy+eBeK0WomDIAtEWvJiQdpMY74ZnglOYvvIUGPzGAI8P5xjm0LHo09Ngf9sU8L8R+TxDLZpxqWi9OQP4VAWw76ZI9cU1+JgK0atTAhiQAWmx29LYVGnNyfdgP1DxPx3w8ZGpmP2ilUp+WeUMCzEiAujeSbQR78flqm0Riz9ntOPgpd8A2y+Zc3USVG55gJB79J79fhi2lmWVRrQ99Rgm3bUCQLgQMLqNBjzC2k+u9uvScEZTKsWBGr0i49bkiLR+uAOy1dZBimbkiehAFjy9/heNsdVK+lrBB5YC8pEMDtcDsRNpIGG/h7wK+aIWkpYssmY0pvdnDSLf9Jv3xZx7wc+Rq0xmE0USjDzV0uCRqIjUAAxssGI1au+AV0vEdZNNxBFgLi3/AFNNvd+WC6fi5lMy+rcX79NUA2k262+PpNHhPAqNFajkVlFTyzUZmfS2ktEJAjlsVXcjCfxdw3ha0kr0fN/f1GsG5QUPMDTqbSwW1upBGAxOZ8QEndgsQVLkkdfaY7g9B0xUvG31FSTySQpMxAvpbf8AiO+GeZ4arLaUiSrEAHm+yyrI9N/54U5bggMK7HURA9rl1EkRHQmZBn3DAELxoGnpEtqBBkCQfmYmxED0wJS4mpgsCADsoEWEiZJj/F+XXDCt4fFIwRPT2pMiTa9+gx8y2SBUs3pY6trgetxe3cYD5kkZrqNJBF5g72ntuwn3Y9vyHFlqZdKgaCygwOh2M/EEY8kZSCQVidMsxJGnsASZtH/0Yf8AB/2iqG0sqUhpJIgARcSN5ibR8sB6I+ZhTvtJnaI9MZbx3WOmiGInVU/lT2wIcxmzSasRKSEMQNjAt7yLRe+M14l4vUYorgBlLCCDIsvQgYBnUygahlyGtpQOs3DEAFgOp0hT88G5zwTR5tPms7g6SYAneNrDSRB7HpAw54Xw7ystlyq+YTSUkG26qZvseYjt/sc3GSVEKRBHtd5I2F7X3t+WA80z3hOrSWmxgF15QvtEwWg/9Vhf4Y54JwRnHOrC/wBo6ST00k2mI3vj0/PVwQsgapsInpue2E2ZyqsjlbBosxup3k3I9ok/kJwHj3ivhjUc1UUkkE6xO8Ne42BF+nrgfw7mQmYpMYIFRCZgWDAne3TDv6QqUZyovYqievIpY+5ZAHvOMtWDUqkbEAb9QRO3UEH4g4D2rjlKu+WqUadH2iiq38QLXIgX0i59Pdjzyp4eZCQ1MwYuLaZggzOm4II7ah2OPRvBnGxmsklQklqbCm677CN520N17fEs+OUzUCUqekAsNRAEAKOk9QNMepHScB4zTyNekzOwcroiQerQL36fETGG+bVqqq0LEXYe1EQA07sTHxxouIcK0U6iMrNyHk9SSwYH0YTM9YtGFVLLqyHnKllm/VlGoBumkgSI6g7XwGczD0wCwq1CzKIsALiGtMz09fjizK55KeloWpCyGIsCSSQCw9kduowSOGu4LMsjTbS0yrTrELuYhp9O8Y7y/ACZgAodTC8AqCCDPfYEWO59MBeiZOrUqVHygd2b2EeqgEmBCoQuwJItsTg2hXy9AeZSyGXRocBneq4IIKtyGowIgmZ74F4BwnmUtETzkkdNQ7SZINj3A9CxyfhB+RvOD61JgDVEMZAECDIA6bnAK04ZXzwLU8slJk5GCyqGQDdGcxYrGkAe/fFZ+j7OUZmk7iLGnpaR20nmEf4ca7gNCqlErSAKEsLnnmOVlexEmRBnYCImTc/x961GkUZqToWnRsbwoIIuCAGvaJte4eWcS8L1RdlqrAkh6VRbe8pHywup8LqO+lBIH8J1f07xuceo8Q4/my6FaujSm0QJmNemYJIPaxi22B+I+IczmHDGodI5WAlQOUnpAPWTA6YDAJ4ZzBkBSSGIUieaLmBExHXDXh/hRqhhv3aK3ODeAQQSGEAEwOUx3IHXQ1spXZGqoQGuWWV1bgTNlABMD1U4qqcPqNL1QwaptJLCR3B7AAX+ExgAaHg9mUmpWQ6VUAFiTBtYGwMCwm3SRghfC9I1USlVqVr6eQQC/WJnS1yAT1BwwHkoWpVpIdC4AuZbUIaCRvqIvcxi3wi9JM7lVbV5lQC6iTMSJB2IBA1dAT2sG/8AD2byuSelkEQIzo7mATLLGrW+83tN+lrAp/HdZGylUVaquHrIyLKnSAIYAjSYuVuBvvfG5NJXBAXUAYII/Wx+H88AZ7w1Sq06lIqIqAxIJ0tAhpNwdrdY98h5D+xK9N0IJSLTsWkGAZNyAB3/ADwZkuA08zm6NItH7w6z0gjZZ6iyn3KYjcjNeHSKlWTpWi3PF4vJN9+s+8TBGOuAUKgc6WBcEXc7RMAHVeREKCT/ADwG/wCN+Bso9F9NMUzGqUn7N7rMGe++PL6lBSPN3UzpB6kAzy2j3AbHcY26+PFqK6+XFQggSphpWNSmezeyRO+E2Q4QxpDy31U2Y3AhbKwYmb+0AI9B0wCnLFYLB4lROoSR3Nrj7NrCcV0a1IqHm4WBqIkAbaoA6D8yPTF3lhneiJHPCEkxa23Unfvi0cCdBqAGkhr6ZMjuD8rdNWA6o5RGcyAOSQAdhs157x/9OOEyEryFgjWsTaJH8gd/TvgwqrUw4FmEfAESATaIJEHeD6Ya0KdIeWZCqKgBBG8bbHbpFotgB8iQFUiowK9e53kdJA09JvhH40zCHyyRzE1CxMEk8u5P+2NmeHU3qU6aOCQWk2MJBYMVneZWf0xi/pFyWiqigixf5csG2A1nC+OhKFDWI/dIbi8ECPyJ+WL6fEAJYgGZJbe2kkX7XYf+nGerVkK0Ja9SiqaRcaFphixBFiNLCOx+OPtfiRNN3okDlUaVB9kT1gDSASbfCMA3zed0srhZDkATcGw2HrJ+PxwMc1JA1C7AKIsJ5lloggkWjbbAq8SLhlm8gXtIgD4e/wBeuBq+fQEUxylNMOVjUFaLDtJj13gTgMH4oznmZqtWPM9RyqDstlEDvbBn0r8IFGvliCvNlaQIVYgpyyTsZj/+fdhfks4X4kmgDldtNuoDX/TtbBf0mcSas2XLCCKbCYsbjb0mcA4+iUE0sxNgWUAkwJ0NP5Mv5Y21LNsQp+zpsZtaQ1uhBBt6Yw/Ac35WTQIghgxIki7e0JvsNjGyg46o8ZqqwMsqTq0zNmEER1hhMjqzdIwGqzma5ijHTKkX9Onvk292BavDqSoNOm6RESCSbEGd7G3WT3wpqcWU1EWxlWdS0zqge0PXli24He32rQZygTkIu0xoJ1FgQJEkHTPrgG2SydLzFZVVSCGOoeyVKTsPUm3T3YQeI6ugRTEh7gi0AEmp8z9rrhjQ54a0gwZiwvMiSL81p/nij9lpFWFjpAkkDsJ6WBIPU/ZjADcOz8qaZC6dpk3B07bHfqesSeuHaUfLZNMsyM6+oQiAAJgwyg37HvcbOZRQ9Cqq+0IkNHsnaOxGnbfV3AkhKsuq2YipTAi2ocuox8GPujADZ3NOruqK8lAKZWdwJO4iZMz3cz0hXlMrV8vzNDaUEX2LAxBuNKgNY7GR0kDS1OIpT1oIaoCzQBB67fICR2HbAlaqlZgD7LMSCDEHuY69OtxgMzUqMxUAALJ18w/L4x8JwYnB6tGozVINN01qoPcSZBJFryPTthrm+DSjJSCqQvLMyTrBmQNgO1hjvM5N6yFaoiCQjMJOkzsepjqN5wAGS4M71PZL8p5g0CNU721EEzbva24ecrVVdqmqUVjpInZjAvJGy2AmDqnBuafNUdHkMopgAXjpOmYB7EyOrHBX7cayVFqCCpNxN5EenUE/E4DOZrictJWKgIYXiBpgk2/hn3RFxgLKZhqVWnVUuGswIhSIudMix9k2mxHpL4ZVAdRUamAgxdrgkjcRAi3ffs78O+GqdTOjMN9liwWRHsolgLABw5g9ukYDc5d825VlFFFOmA6NUanyi2sMur1J9d8V187mzVSm9FXSNQqoxVDaDrQsWkTIUahtzCIw/T3XA/OPce/TFdLLTpBH2AP6genYjAef5nONVZqsCmWAVwTsIgCYudI79cVZ7Lplcr5sF6bFQxZWbSLjUUBBgmBe1wcJ8wxmo3mqj+cVctKjSsrEk6QQQYHck3Jxb9ZvVyhXm0VXCmbs4kiCQY0yZ6gqsdTIU8HTKs60qWb/AHkkqrU9E9kQSb3AAJFvzY5fjmXos1ClWasAzO5KFVpEmNINxIb3yfWcI+G+HKLuyhUGh9J02MlQVM2MCf54beGXNPL84BQjm2/iMwfSw+A7RgD+G6azDSQRAMbna/8Avh3TyjqDJkAgx1iJP/tO+EOTXTpqUtAcwV0m1zpuTaIm3vwyr52oxV+ysHvFj29QwHrDX2wFPlUrryhWJNu+9h3N5xwmSBcAmwPW9yCP5kH4YHZgwB3kkhgATJuY9YxE9kwsKWAJ3Fu4m17CRe+AvytCpSqOFcAuGCj3kde0T/7sKfHtZUFBIBZdYJ3JB0kE/M4LfUH8xqhKqAIPUgRc9QfTCPxHnhyFhqNwLSAAqR07dfd2wCEcSqfu6jAgACABa6CSYNiZv3vgjL52ox8teUMw1RuIBDb9IBBHYAXnFtJKb0OWZC0wwtKzF42KyFv7/XHFLKqAFLEqoBk8ovYRABHLaL3jAG5jONSHlqVDHmuxlpuLkbWie8d8dvXLy5AlS0XN7llhZg7m/wDhjH2qi0nVmhpNpG2lb3BMA3t3PTEoVUemTpGnSpkekj2rRYXnAZLLcLrpmkqsgUF2PtCxBM7bEb+7vhh4nyRrUlYQtWlusgyDpDRNrcvfe2CamUuiSZqQbdASJk3F1gbx7sc5nhtcoQgDhQfMIUGbmYsJ0xHQyTPoF1fiGhoLKAqKBeJsLX9bb2t6wVWygFOnmECguIYRp5pPQXsfynfHC8E1VfMqKhvDKWPYQNERqNryP1MPCClLSrT5b6wxBKySJXczJExIvGAXZesQUdQtRgJcxMACVKi0EKBBseosMWJx4pU51cHTpg6uYW0nSdtpIOBcvVGXC8zAFXJDbzpgKNPTkiQbW9+LaOUpui6qsOVloN1YmSbiIk7G/wAIwBmTzlOtrqKxBYbQRMdbSSR39MXcVzdSnSAjlsWLLbeYF4JG2826xgHJZRaRhJkalBOkT+QJbdub1jtia0amSoLMCRJIkzc+pPpJHQdQAszGYaoj01s4aYjcOJj0AIA3mTtE4LyHGXG+kNcEEg6Cp5izC1gDEd5wpp1XCtWGnSEpkGFIJiJKgTPqQRINicUVM46vTqJSkATcSJ76YvYtaZ2M4BtlqqVWaqx5DYdbahMR1vHuLdsFZbNhSCFAAYjreAbwb2IBk7jGZynFf3jPUo0tBGyppkapHLJAEkTFrCZjB9LioPNOlJvykCBMAROo9DsIExJwGgV5J5m9rf47b/7Ytz2ZYoGBup3PNsDZZ6Hba0zhHQaoagIIDMRPVY7/ACjf06zh7lEVvaItcENaARcX7ge6Y64AKizimGNM25RB3Udd42n4yJwvbPSzAhlcASBbVfozTNr2E2F8OGpaXkKOYqrLFlEEbjYAGenbtjnP0kZNJJKgBiNO7wCdFjpm0f73GAz61X80F+ZCdasyxESDERtBBB/h+Wv8DeIURytWAW0kNeIAOkRNiZ6W2vvjK5p/LKalRQRO7MSL6oBJGmLTYX2iMDUarauQANB0qJkCCTcmw1W2vtgPVct9IOVqAuFrwd2/Z6pXeLMqsCJBEg45y/0p5F2hfPgGA3kVNLSTIECbQZ1BR+eMRwvIGvTy7MDSKo4JB06v3guNO4j03+Jwjz5Wm+rLBmp3KvpgyQQ3QTdtjEWPbAaHjrCrm6ioIpsXZY+3MF+si5Pp2vhKnij98aSBQigIBBIUixK+6PkOuOHz1TywC2l7DXsYMzvzTBFhsffhIlB2qBVmARKuiSIPMQbFRANx2jpgN14TqMzVTpEl1brOkKACQR6Hb0x88KZ0PS0NELmGWYBEMXFwe2s4zeXz1dXXyagQaC3KGWZsoOuQSD87DuMfOFftFF6rIw8skagyCGLGLTEaTqMjsPdgNTmsvWIoyIU6tJpvvAMygNh6G07wcA1MwKqKvmlJMzoInpcXsLEkW3OFtfNsywrwQqiA7Tebz6FQd9gLGcccRpo6IHqNb24HQQGA2AE3+M4B4M7CjRdoMAsOggEx3I/l3xV9ZTMaiVbmn0kNEWiS0TcXxnKNY0kp1FZtPMANA1GN73/i9ojpthhlsiAW9pUsBqvJMkSAYFpttJ2OAe0c/PmDUQACbggyRC2B2FzbCLj2YqBaelwVJfe9+WY7e7HdFGpNcAGSpV4IG3xBBEyPywp8RZsEpLBhcgkMJmJgTa464ArgzMol1GnQAY3AMACOs/yJ64MHD2FUktyidOr2ZBJAIgyDe/8A3x94LlkcLJZdKgrE76VDEna8iO2D8yhI1FtPPI6iBAj09nvHTALK9JnDRZAjTpuQbzLHdgw2G+/U474lQNHLK4jVTcmoATcEaSLWmF6+ht1IY6FOhiRrJVRG0c0iTJN5uQPTHPFMyGpNTgLqLDSTvNwYA9n2iLd+2Aup8OZq/M4ek5/iAZlgaQRcQ0gyD/scfKWeaaiqp06TaCBvubX1MYt1AGwsDwniaLlqagG2je0CSJue4neIxXn+Jp+1pN2qcsTGkSCCdxIIJHuBwB2WzgqMVC/3liZ5oaNpHMCDbpI26rDVqh2lbgArcjn0i5mNwYHaQR6keeju6OfLl/skQbX54i7C/wD6RsDgyvlyKAfdiPLQgSSQ1oIElhBNrxa4GAmeWmU0sWg05kySNTCf6htM+sDC45JGpnSs1FpMWINhoAk950yY7gx0iwP5dEFwdTezpk3i0za89O43608BpE11U6lDtAA3i/L2GsBF+PQGcAvylZp1MdaSDYw2qIH5ehGHHDMuqNY+2Rv07EDYjbcg++8feGcJ86vS0i7czXAnmAPN06m46jrgjj/B1oZ3SWHlpSDxIBkx0H8TH2R0I7YD5+01EAJUBNZH2eUC4IXqYYes4pzeYqr+8htCkKCR3mZETMS07cwv0xUMw3kpTce24G8blSZGxMidRAiwsDgv9ulYa6xCtBjURaG/iMe+4wHPEMuhSmyIAwN7n2iJIiJJFrenvwsOYqB0crChr6dgRBIImPWNrzi6k7pWEPCKGIJEgyBM2gEgbz39MMcllC689mO6iCdtxtFlAgevvwA9Iq1Q0zeZOpgV9dIYepPv9bYKctShlIOtiCpnYwRckgGJJBA6WucC1OH/AN8BLQNWptisDYAweXoQbn3g7KcPU0jqGp1N1kGxEn4agTv1k7kYC6rmKgoqr3AMkkX9BEzb4dhcYrqZSqyEuxmwX0sNo6yDAsbxjpcywQvHswUmZ3Ug3NrMAd++9zzneKEDy7DVOqBcHVKx3626GMB9y5OmG5yLez0OlWINx7JO46Ne1lnCss1GtUqHWKUQBtq5g0BiT0HwkxJBIJzFYOKYOohhc2AI2hpMAmTe0/MYX5dKIPsgaZCkc1jYlpsSDYA7dJvgKeO5zNVXKhhDc2lGEQYKqTJJGwjYQbWOL+E01YxqALm4HSLCCOp3HW3rghWEU3QtUKaLI4YHpqYQTyy1oMX2Bx9TMSCFiAxOxWdJHWJJktcGNvfgJnUHmENp0lQdR5lM6pUC/wDtG/QYOp0BTohfLFzpTRHWCdxJFpJM7TivO1oqQFNOQwAUrMFgesCTE2Ped8UVuJqyahVZDIhQsMFJ6r1J37QZ9cAvq5zXTpoVBYEiCSIJkQDO5tsIE4jCpUYGm2p15ogC1xA08pm/zfeMUZmi1VEJeSZLAqQaZU6b6RYGA1o292LMhwirJ0kqrTLK2hQAYELcyT1aLdO4Hfsg8tGI0kgy9h2gaSZMdYn3CxxaaRqIAUVlK6oIMNeBE94+cfHvKFqbBKlS0liSV6QCCSNiSgG2odoxzmaKn2ANbjUZMMQBE79pgERvczgL6rhCummIKxC+2TIMMxN9N7SeWdovwBT0lBDMI+wpkQRYkHUfXfecL3zDslMu19JIbc9dr9vtR1jrgbK5kGpAY05i1juOkxAPvtbAMstxEqdbAkGRpYiZVZMxEAyDt6DY4znGM0amlqhOoljb1g4Y1Kv7tQgcMSAIiGYypvFxuPf8cV8UoUzRpG+rVUVpJIto2+M362wD/hNRwFUUgP3Y9ojspEk/GB2xVxjzjTUutgwJuCIP+EySb9B19MWZTJMKYLKWIpo0sQQ3KAImw7Xwm4pxhCsAMHgXG3QjlO3WD2iAIwDGlndKpSZ9I8wDUoIcAXYA7EbAe8xhZxJj+8YEEOCCwmFaR7RuQNPQnANAOz0qZJhQdCqx+00WLbEsR22w7znDzTeiGOtiIYodXMZKiAepAE3m++Az6VjTKaiyhu6mBBvvvB6Dr7hgngGUBzTPXP8A5a6iI1yY5RG28G/b5TifDmkK8o4M6WBkk73PWwud49MShkjK8ysNR0ndTG83hgRAv/3A7htFBWK1HXUF1Ko5je5C9Zix9fnizI8RqUGZWAp06ikQTcSTBm/8R3i3uGBV4OzBmCy4IDOraR0MgRdjBvIicF1OGLXUeYCr3CXhTG82vBtPp8MB2KdN6VNTU5iZPNPJFxCjckQR0jtfBtHOUaVSidYcqQ2oXWQGAA3MyBeeot2Rv4c0xqmSQpXeJm8KZsBBA2x2uUhjC6EGlgGssdNfoYm2+A1XA8/l/NWpTVaRUEHT7LatJb06L7x0GFfjHNftIWspCoaikllu7BYG59gKAIPe/SEnDXrODVCsaYMmF3mAOYmFiALnFiVqTkINQZTrbeF9kXIFzIb5qOlgpq8RqaSwJYKTrAuJJOmR/hB9xjawxVS4swBGnlUSR62Nz3JE+sD0w1zCmhR2JFZlKj+KQCwN4juO84+VKeSr6DTqLSJJZqZMadCqseikAkdZ6wDAA5fiVN/LULEnmkxuTMEGTMmT6jqMNamfK1SwApoX1NL7lhPTcC1vhj6/hjLgU6tKrqdnsRDKZMraCFETvewHfA+a4awYtKEUyEh9RJ9qGBgWkEzMNeNrgfw6qVZwhinzDWSDBAnY2Nzt2UTIx1ls1Uh5LVDuJj2hAVS9uYSD8vfgXhlAUTGpSZB1RMLK7lYixiYvfaRizOcTqM8mdR0xBLkLzgzpB2n7Jt3tgK6nHdKoSoQ6yTPMYDXJna5BkE7Docd018wMxMuo1CwuLM1tgbNt3HpjlcmWLlGEiyUzYyBexWPSCRMGd5wZwKoyhhoCnTZVjSD2JmOpjaw64BWcqxhVQm1ltqOoEgXkhiGDQJJEi8HF9ei00ioTVWFgSLBRAINhMxMxt6YZ5jNpr84Ui7k09Z6RdRAIAF2mRfsDeK89UzLOtQEaQgBifSRsYM9RAiL9cAFkOCorFgtSSFgybMTb1lV6gnbqImhZaqHn2Re62Jgexvp1TJn/AONEuZ1ZcKypVFiszp5ehNgQCd5O8wYxnGy3/jaiuTcNF/ZVhM/PpBk73wHebyqs0VXdZBYhVCmDIMFVC/HqL4p4bwqhLebUkqqtzjeAJtYwogRqj5XN46WpHzFNNfLUBZJMkCxEdQpFjJv7yFHAeJvVZ2JphQ4b2ZI1Wlb2291z1wGnyNPyiq0xFxKljyzeQSulpMDe8bHfFGcyNZmNQvppyGNx0BFgFGkQe0W+QGfztQp+7qms8kwFOoKY0uSsqFhdpIPWNsVcLzNanTIqUSu2ht2m09CIIAv+kgPQchw6joAKkmFEXmIE3udPKPl75yfi1VGdWjTVVoFkDuijWrKpLKKhkzpE6be7u04Jx3WKQfSvKNTTuAdI0m+pYBFj84Jw3qcJoVMu6nTUGioV2DFmJMyT1M9epBwHmVd2D1G1EjcGJAmOs33EiOmF/wC3ETcHoIAiPl2kekYa+UyFqbNJQ3BQaWOnU8gEcoF59R8F/E9LKrAAEBQ2kKosAZgWn2R75wBGX4iwdCp5tIEAgC5JA6yJI9RHxw44rnEZEMpdnaX3vomAdhM//OMm1Hn0ixBAGwmbi494vi7iVd9KSf4hIvMETeLmTvPXAa0cRdKeWHJDILXMELaxtcW+I9+PtLOrqKjSzGFAAVmMgzaCItteT3nGSqcRqlKMuxjREmYtFp2sBinNcTqq7OrFW1AyoAvBIIjYz2wG/wA4csm6gM5u55TygXkQQRN4AvaL4G42hagwGlWQagCZPLsSTEEkGLXg2xkcxx/MCrPmGZAuAbWMXG0iYwPX8QZiCvmWZQDyrcb3tfAapgfJo1CAKbAEHVYQIJYD2SXMi5mDtGOKeYNQNFMsouSoHS/pJk7b74XcN4lUFFbiNGmCqkQFBFiN5AM74CyXHa6AFXgl7wq9vd6nAaOhUpAOwD6pJMkSDAiLWkSB25RAxdT4Y1cl1LU0DLAMkkk81phQB/PbrhPS4jUGW8wEa3ZtTaVk8p6xi4cYra257DTEgGLdJFtzgNFxLIolYCk7OkHzodppwq7KsklhuPW0C+LKGSC1ywcmnpkEsYXy2+z0mKhsTI+JjH5PjVZDCsBc/ZXud5HoME1ON1moKGYEXF1XYm/TANG4ytR/Jp+TSDEEkAQ0zFoA302MixkHr8zvhumKzDWQfJSDYHlgETF5X0Hp7JjPVeIOAgGiHRi3IlySD/Dt6bDBjccrTGoRG2hPd27YArilAPXReVQgViupnG0NvEiyCRFxsZnBHBuHoK1bzaGolSpZZPtQIMm0gEbTE9MJMxxaqjkqwBCgeyuxa/T1xdW8QV0Eq8H/AAr2X09TgH+XpKFpopZdOiAQumFkiCImY3Y7dbHDB6hqSwBcKtrLy3I6XKmJAadsYleLVTctOlWjlW0G3Tp07YsyPGarVauoqbE+wm4CkdOhvGA0KAiQFZKga7020lSIO4nqf54ty4pEiojwSoksoMExMsYm8zHa2+ED8SqaNMgCeiqD8wJxxT4rVRoUgDSbaVj5R6DAbKi4dSXkpA0k6Trnfli19IA3NzinM0GHUCkoggmIGwsAYiJkgbROMfV8R5n93+83Yk8q3ifTHOZ49XFWoA+6D7K9C+1rbDbAaKuiS9D94VdAwNQqRN4A0wYDNY3Mg32xbX4inOgLF1O4JCTYBdXKNu1gdOMzS4rVcgMQdjOlQRCyIYCRBAiDbHFbjVYkMWltKX0rPtAdvzwG6zFBvLYFVKFLxIbbYdwdpPQ74yrVnoZvWqKXsCCwANpmTYbA79PXC6j4mzJZAakhi0jSsH2ukYH4nxit+0F9fMrUoMC2kqB07AYB7ncvVq1VpVFCqhiCSFEyZDNdiJtcAx1sSZwvh+XKvlwaZY6tRABJI5rmDLiYHxGElbj9dVZg4mY9hDadrjb0xdQ4zVNKjUlQ4YNIpotywmYUTud8A1fhjqitOoIwC6n0sWgtylW3IIEEG8QTcYCzKVf2jnWo9KoQKbMopl9XMNLsDBEgELvBkhZwBxfjtcvUQvygowGlRDe1O3czg7jnEqhNLm9jQVAAABJuYAibR7rYD6+c82o/m6QEEJSR1JEtoM6YgrtaGbV7iutyNLMaGcoNJBN2OrVqhbsbIVB3E7k9Med8X4i6NVdCquKyQVRQRFLpAtvJ7m5vgfg/irNpXlazcwKmQGECSAAwIEG9sBp6ShqlYZikorVJYAGwUhbkrIkysXA7mML61GitQtq1Ckq6o9lpfSQB2lyDJuJntgXP8YrNlizPLByJIBJBY2JiW3MTMdMKuHcRqOKys2oeX1A76t4ne+AbJn6bPrI1MCSyBdIPYgjYC0gmPnirxJcqkEIpYrAg82kmQsjoL/PCxc++rTIjT/CvS+8T1OLeMZlgVgxvsAJg9Y3Pqb4D/9k="/>
          <p:cNvSpPr>
            <a:spLocks noChangeAspect="1" noChangeArrowheads="1"/>
          </p:cNvSpPr>
          <p:nvPr/>
        </p:nvSpPr>
        <p:spPr bwMode="auto">
          <a:xfrm>
            <a:off x="117475" y="-866775"/>
            <a:ext cx="2562225" cy="1781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4" name="AutoShape 6" descr="data:image/jpg;base64,/9j/4AAQSkZJRgABAQAAAQABAAD/2wCEAAkGBhISEBUSExQVFRMWFhoaGBgYGBsbHBofHh4cIBsiGxgcICYgHhwjHhsXIi8gJCkpLCwtHR4xNTAtNSYrLSkBCQoKBQUFDQUFDSkYEhgpKSkpKSkpKSkpKSkpKSkpKSkpKSkpKSkpKSkpKSkpKSkpKSkpKSkpKSkpKSkpKSkpKf/AABEIALsBDQMBIgACEQEDEQH/xAAcAAACAwEBAQEAAAAAAAAAAAAEBQADBgIHAQj/xABFEAACAQIEBAMEBwUHAgYDAAABAhEDIQAEEjEFIkFRBhNhMnGBkQcVQlOTodEUI1KxsjRDcnODwcJi8SQzgpLh8DVjov/EABQBAQAAAAAAAAAAAAAAAAAAAAD/xAAUEQEAAAAAAAAAAAAAAAAAAAAA/9oADAMBAAIRAxEAPwD1fg3BsuctRJo0pNJP7tf4R6YM+pMv9xS/DX9MTgf9mo/5VP8ApGDsAD9SZf7il+Gv6Yn1Jl/uKX4a/pg7EwAP1Jl/uKX4a/pifUmX+4pfhr+mDsTAA/UmX+4pfhr+mJ9SZf7il+Gv6YOxMAD9SZf7il+Gv6Yn1Jl/uKX4a/pg7EwAP1Jl/uKX4a/pifUmX+4pfhr+mDsTAA/UmX+4pfhr+mJ9SZf7il+Gv6YOxMAD9SZf7il+Gv6Yn1Jl/uKX4a/pg7EwAP1Jl/uKX4a/pifUmX+4pfhr+mDsTAA/UmX+4pfhr+mJ9SZf7il+Gv6YOxMAD9SZf7il+Gv6Yn1Jl/uKX4a/pg7EwAP1Jl/uKX4a/pifUmX+4pfhr+mDsTAA/UmX+4pfhr+mJ9SZf7il+Gv6YOxMAD9SZf7il+Gv6Yn1Jl/uKX4a/pg7EwAP1Jl/uKX4a/pifUmX+4pfhr+mDsTAA/UmX+4pfhr+mJ9SZf7il+Gv6YOxMAD9SZf7il+Gv6Yx/wBIPDKK+TppUxPmbIo/g9Mb7GK+kf8AuP8AU/4YDT8D/s1H/Kp/0jB2AeB/2aj/AJVP+kYOwExMTEwExMTEwExMTEwExMTEwExMTGW+kvNvT4dUZHemdVMakYqwlhsRe+x9JwGpxMB8HqFsvRYkkmkhJO5lRc+uDMBMTExMBMTHycfcBMTExMBMTHJqAEDqdsTzBOmbxMemA6xMfJxx+0JbmW5gXFz2HrgLMTFBzi+YKfUqWHuBAP8AMYuBwH3ExMTATExMTATExMTATGK+kf8AuP8AU/4Y2uMV9I/9x/qf8MBp+B/2aj/lU/6Rg7APA/7NR/yqf9IwdgJiYmJgJiYmJgJiYmJgJiYmJgJjI/Sow+q6skKNSCSJjnHTGuxivpg//FVD2en/AFjAaPw2ZyWXP/6Kf9Awyxn/AAnnkThmVZ2A05WkWJ6QgB/MYB4145QUahoMDUQjSSJVhqE821xIn44DWCoJIkSIkdRO38jiM4G53x49W8cZxq/niF1KVAHskT6mSJFo7m+Km8V5uq0VasVArKVA0iG/6QJAgTNjtgNB4C4TlqHEOIVKbsERkVZc6YaS0/xc0QTMfE42tfjlNW0kztYbwTBkdgY+ePGKGZUakDMzVOUmmG2Bk3gLEwJ9LDBWazqohSr7NhzVL2O8RIk7nAeo0PEyaVDMoIJDmbLDRcb3Eel8X1/FWWVSwfVE8qglrbwu5HrjxjM+L6SEASxO2k6hPS4Fz6wTOFL+Ka9V2qCmWpDcKBBH/WTcdNux2wHqvEPHdPzUrLUCJphA45iGiZTcGbD3fAqs19IdZ1XyFbzEBBLSNUmATTuR6aox5fl3So/nOqIFaNCgqT3vJLSO7GwwRmc9UeNCuqqu1NiiiCbsYF+8WPpgH9TxBmW1KKqkPunmFC1zsEUGNzAJsBbriij4tq0mpsEVir6gQTo+17IJYiCQZIjpbqiyeVS+kEkAfa0t8GnTYnuD2nHz9mpiWhyOoBkA9APhbrucBp6nj3Ma9Wp1CMSQC50zMyNAKqZ2FrD4vcj9JdRSuh5poI0VKaoGkW/eIYudiY9d8YKhUpFwDKwoEyVZfRYILLGwNp7RgynSAP8A5p0kRLDQQbxzLuptafTAe4cK8aZeuFCsFqsLI1r3tqiOhw/Bx+eFzVZGXQ+tAt4VCrb/AGSCCwuT6+/Gq8H+N6tCKTaHpkyFgpoXcwNhMzaVnoJuHr2JgDhPGKWYQvTYEAlT3BHQ9j6YPwExMTEwExivpH/uP9T/AIY2uMV9I/8Acf6n/DAafgf9mo/5VP8ApGDsA8D/ALNR/wAqn/SMHYCYmJj4cBm/Gfjyhw1U81Xd6k6FQb6Ykkmw3Hr6YV+C/pVocQrnL+U9KppLLJDBgIm4ghrzEbA3wl+knwLma/lVRXNUhyGVgFCKYMoF2FryZ29cLPAfg6iua1vJFMGdRKgSCOm9pPSMB60OJL+8uCUmQpkwPTvMiPTCxPGeXeoKaOCxfQOgJgmZ7SCJ6nbGH4nn6tAV6ShRKrDBTzqwGzFiSZuCT0+AxBzr64AC1NVhe5M9eliQf13D9DnNgMVMyq6jYxF+vextgPiHiGjRCM5hX6iCBcTPaL/I/HzKp4zq+aWpaUeolNbsCp0xO8jTpDRvIIm+Mfn+NVXHluWYUiSkAGJILXHQ6fhJ64D3biPiqhSYoWOryw8gdGMJE7kkE9oBJx5X4z8befQegSrIz61ZjBUiLARYDYzPW4thM+bLKSGDHl1EyzDttOmbwNU9Y6Yz3EspUa4LPvshHad7nv78A+yPGai0FpEBldIYsCZHS0gEbG+xnB1AOVBLqFgFjEsCAty11USDtfbGYylSpSTVUp6gYhGIlveoOoXjfFo4s8ANTASZCiqAncysQdtoPuOAd083lmkmtFpXzJ98gGZi5+U744q8dy1I/uqdSq5EkkOAQRM9vjb1O+M7W4wvKEp0V7aFDX6QCBf8sH5fP1zrrFfNLnS6u7LBiCfLuo2An1gADAXZjPZuovOwoLqgBXKjv7INzE7sRfbAeZ4GVFBg0tURmZiYmTyiOoABPzwZlHrV6oT9mpqYJku0WHovpi/iuaZDlqbIP/I+xLBSzHRI69BPU9MALV4YQzBquqoACwCgbnbXuJ72/PHP7ImpWVXm1g06viDH8QgmxA74JKVFB1cjBATrMkEGNmggAdT1DeuKKrRSJg80g6gCRJvYjqRYyZk9sBZUydB9Z85qJA0pTNM6nIALl6lOEAB1QsztvM4KHDHRtNOp50Ly1AXUSD1VyCDsL9xuMLeKVg1DLoEIZFcVAwADsWJUzaeWBHTT646ddRAClZUXL2BJG2lQDPr64An9t1ErN2QBgChuGixPpBhj/LFAytWkdYWpIb2oQrpNoKgkfEA9PTHGdzqjSKmttBM6lE3iNjLCwMx78bDwb4eyWbSK6tWKHY8qifVNJNgQQZ92Ay+Tqsumr+8gMQQSLke0AwgCDve8i2+K6tTkDaQEVzZnsdjZTLHpYyPmY22c+jOgMqqqaq1ChaRUbTqWmWMpMcxXeOi48dooxIJaCR17YDYLm9bBW0imrCQAyn5kd/QGMM1A7jTBhGTTPorMdxBO8H5YzKVyArFme5MsLSxlrzv7rWw+UM5JWehAQTI33gzPvNj1vgDMlxF8k58pnRiQRu4i8TI0wwnqeuPVvB3ixc3TAaRWAJZSpEjUQCDEEbY8o3VlbXCzCrpXTNxDEBTB7bTgvw3xNsvmEa7EMuogaTpNyPWVO3f3YD3DExxTqhgCCCCJBHXH01B3HzwHWMV9I/8Acf6n/DG0VgdsYv6R/wC4/wBT/hgNPwP+zUf8qn/SMHYB4If/AA1H/Kp/0jBuod8B9xMVVc0ilQWALHSvqYJj5A44q59FZULDWxgLIn3xvFt8B3mFJWxv27//ADjzzxpkjQK16DeUjIWlRB1yY62lWiw+ycejMbYzVbL+fTzFMgGpRclJsOYa1+F3XtvgPFMxxV9ZJWWBIhSDIMkxvsJMgxi/w6Uq8Ry2sGpTaui8wkXOzDbtbbDXj2XenTSFJNTUJIWFUXYGSYaCokTbbbGY4dm/JztCqxVfKrU2ZASRAYk3J77yAbzgPRvpQ8J0EpGvRRaTg0k0qoVDJbmIA3Hf3Y8zyqNUqCisavWSJUzBsSZ7Ex8seh+KPGwzlFkpUqh1FGQ6TpOlt9Qi1iR36WOMzQytKmKlUyVJuAkTAE6hqmLgxETFsAJSyVZ10u7U1IDaVpleaCA0i+w2FzN4x8qcLpRqKVLDeoXW8GCReYgdOq2x8fNtXOgFwqrA59OwF9E7C+94jfAzZhubUAQkwygm8gai2o/nNzgOWoBqhMamLEkMAQxEXgKN/lJGLTW1EqVsbyyHSthMAgxfTJv8sfKiOq6uWzCQPMMkzvLD4EW9b4Mo5MtC/vFGkHSAB6ESXm8A3EWtvgBqObSUHKhgyxIDAyCALX1Wjpvi5GVqeloWYci2zao7A9bRhXngq+YAuq8KtwFtGoSbm2xJi8+rAmnTQOwDL5dJBE9ASTFvWBbANuB5cU66kEezU/l0vtvjqtxihls7QrVlkLRp3EmBLXAF5Ek2vgHg2boiumimVYqxuehGxEmMUeKMsS2UemA9SpTWmlKJeeUqQNjq1Fb7EeuAv8U8eymazDVMvqITqxKlrWIJgwIgA3hcJaeZ1tz3EgEkARJuAwuJM3J/UPuM/RlmqGTfNsZKQalJaZsOrCpquFBMkLG/Tmxi8hmAGhgrDoGIixnqfQjAaMZQHUWRiO0ASAQPaFSxv2nr3xGLUmJWCykiHJgiZgqIEg9gN8UUUGpoVVAiBrFhOwjeZPTp78VZilpcMikjqNJIIkHodt7gA4Cx5LnzAD2I1D3QoAIG+NL4b4hWpLUegFWNIbUC+4JUyY3IYG5/LGUqKsmTAY7yxiNwdNv974bcDkrWpLVo5cOgYOW2ZCDJAl9JBex2ke4hsaHiDNmrRpFqOlnKmKUGNSI0Q0CRUO87Y8sqZWKzUxcyAsHr6iPh0jHoNE0qdSlVOdo1PLqAsqSZBdCTEbqBPuGMxkOMCnm6yoCvmMSuoDYkRNrArN+s3jfALaiuoF9pCyAQb3AknaZB74ccNzlU0Z1emnSLHeYDQQI2ifS1xeIUfMqHy0Y80MoSJgGSWkgn0H5xf4KImKjBB3GrexiB8/lGAcVK5IEsrUyCpOmQD0g2HQ3BHXtBENZSFV3YVBI1Eg27BgVkHtHX34qe27MRAGqGEyIuSQFMbQbz8qDUqaZsANOw5mIm8C07+8YD1X6N+JCrSag7glLgSPZHxJie97xjc+SJtbr7v+wx4R4P4yyZ2lpJbU4i1jMgTe3ee18e6UM1GvUCSOytBtMAxt0nvgCmhQOg6Yxv0kOYy8Qf/M3MfwdgcaenUJsVMxDAbW3j5jGS8dIQKIKQJqQJ/wAGAu4YrGhRHnkDy036HSsfDHbPoMtVYXibCZkx6TBwLw2tFGlzKJoqRJjZFJiOotPvxluP8U81KYR18wQWvdSIMj8//owGl4pnaTIlRajkpWRheG0EAnvFn7d8A1OL01z4ZWDIgszGTY6oO0emMKOINO+yx7t4Bk7Y6XMM5MCW1gHe/brbp3vfpGA33DvpIzVTNeTUWkF1Rppo5e5sFYtBMEdPliqj49VM/VVxWGtzTqUnRRpUABHBUatc6pmxDrBhQThOPcaq5TiIzFEr5iW5hqUmIbe/Vri998avh30oZPOlUz+UCsFIFVOYg9gQA6zPQnAK/EfFlKaRJWSIIANhCk9ROog/7TjNZXhFMKGLB+ugC2+wIgHYj/th54kp5SqjHK0XpmmdTNJenBIX2zJYnl2JXeOs5DLcR0wu4kn1ImInvc392A0LVkCI5KkqL2GmC0wqarGDpj8tpnGMu/lHbkA0EEKL9CSRa8kCBIjpGAKWb0tGlmLGYNhINoBkD49cXvm6hDFgrAxIDhSt+oWGbdjv6d8Avp0ygguAGVSRCgkmwAK6r8skE7YdZXwlmWphxRNek06tCk36yBcdB6zhBk80yGHMwrECY2tcaZPX5HHsn0fcXo5bIKuYzWX1s7PJrKJBM2LwbDSDIwHmHEeFtTZkak4IJLKRzFmCmxG0XAUnrjupVPs6VREQQ2vaBpJIgzaTFxjT+JKGQrZqrXPFsqmtyQBNUgQsCA0SCCbd/nnM1wbhzErls8K2YI1BRlqtMEIpZpdiYlQxvv8AHAIq+Z80k6jqJJIGoA+rA2EARb0N746rcQIpgiCx0g3mwUdPy+eBeK0WomDIAtEWvJiQdpMY74ZnglOYvvIUGPzGAI8P5xjm0LHo09Ngf9sU8L8R+TxDLZpxqWi9OQP4VAWw76ZI9cU1+JgK0atTAhiQAWmx29LYVGnNyfdgP1DxPx3w8ZGpmP2ilUp+WeUMCzEiAujeSbQR78flqm0Riz9ntOPgpd8A2y+Zc3USVG55gJB79J79fhi2lmWVRrQ99Rgm3bUCQLgQMLqNBjzC2k+u9uvScEZTKsWBGr0i49bkiLR+uAOy1dZBimbkiehAFjy9/heNsdVK+lrBB5YC8pEMDtcDsRNpIGG/h7wK+aIWkpYssmY0pvdnDSLf9Jv3xZx7wc+Rq0xmE0USjDzV0uCRqIjUAAxssGI1au+AV0vEdZNNxBFgLi3/AFNNvd+WC6fi5lMy+rcX79NUA2k262+PpNHhPAqNFajkVlFTyzUZmfS2ktEJAjlsVXcjCfxdw3ha0kr0fN/f1GsG5QUPMDTqbSwW1upBGAxOZ8QEndgsQVLkkdfaY7g9B0xUvG31FSTySQpMxAvpbf8AiO+GeZ4arLaUiSrEAHm+yyrI9N/54U5bggMK7HURA9rl1EkRHQmZBn3DAELxoGnpEtqBBkCQfmYmxED0wJS4mpgsCADsoEWEiZJj/F+XXDCt4fFIwRPT2pMiTa9+gx8y2SBUs3pY6trgetxe3cYD5kkZrqNJBF5g72ntuwn3Y9vyHFlqZdKgaCygwOh2M/EEY8kZSCQVidMsxJGnsASZtH/0Yf8AB/2iqG0sqUhpJIgARcSN5ibR8sB6I+ZhTvtJnaI9MZbx3WOmiGInVU/lT2wIcxmzSasRKSEMQNjAt7yLRe+M14l4vUYorgBlLCCDIsvQgYBnUygahlyGtpQOs3DEAFgOp0hT88G5zwTR5tPms7g6SYAneNrDSRB7HpAw54Xw7ystlyq+YTSUkG26qZvseYjt/sc3GSVEKRBHtd5I2F7X3t+WA80z3hOrSWmxgF15QvtEwWg/9Vhf4Y54JwRnHOrC/wBo6ST00k2mI3vj0/PVwQsgapsInpue2E2ZyqsjlbBosxup3k3I9ok/kJwHj3ivhjUc1UUkkE6xO8Ne42BF+nrgfw7mQmYpMYIFRCZgWDAne3TDv6QqUZyovYqievIpY+5ZAHvOMtWDUqkbEAb9QRO3UEH4g4D2rjlKu+WqUadH2iiq38QLXIgX0i59Pdjzyp4eZCQ1MwYuLaZggzOm4II7ah2OPRvBnGxmsklQklqbCm677CN520N17fEs+OUzUCUqekAsNRAEAKOk9QNMepHScB4zTyNekzOwcroiQerQL36fETGG+bVqqq0LEXYe1EQA07sTHxxouIcK0U6iMrNyHk9SSwYH0YTM9YtGFVLLqyHnKllm/VlGoBumkgSI6g7XwGczD0wCwq1CzKIsALiGtMz09fjizK55KeloWpCyGIsCSSQCw9kduowSOGu4LMsjTbS0yrTrELuYhp9O8Y7y/ACZgAodTC8AqCCDPfYEWO59MBeiZOrUqVHygd2b2EeqgEmBCoQuwJItsTg2hXy9AeZSyGXRocBneq4IIKtyGowIgmZ74F4BwnmUtETzkkdNQ7SZINj3A9CxyfhB+RvOD61JgDVEMZAECDIA6bnAK04ZXzwLU8slJk5GCyqGQDdGcxYrGkAe/fFZ+j7OUZmk7iLGnpaR20nmEf4ca7gNCqlErSAKEsLnnmOVlexEmRBnYCImTc/x961GkUZqToWnRsbwoIIuCAGvaJte4eWcS8L1RdlqrAkh6VRbe8pHywup8LqO+lBIH8J1f07xuceo8Q4/my6FaujSm0QJmNemYJIPaxi22B+I+IczmHDGodI5WAlQOUnpAPWTA6YDAJ4ZzBkBSSGIUieaLmBExHXDXh/hRqhhv3aK3ODeAQQSGEAEwOUx3IHXQ1spXZGqoQGuWWV1bgTNlABMD1U4qqcPqNL1QwaptJLCR3B7AAX+ExgAaHg9mUmpWQ6VUAFiTBtYGwMCwm3SRghfC9I1USlVqVr6eQQC/WJnS1yAT1BwwHkoWpVpIdC4AuZbUIaCRvqIvcxi3wi9JM7lVbV5lQC6iTMSJB2IBA1dAT2sG/8AD2byuSelkEQIzo7mATLLGrW+83tN+lrAp/HdZGylUVaquHrIyLKnSAIYAjSYuVuBvvfG5NJXBAXUAYII/Wx+H88AZ7w1Sq06lIqIqAxIJ0tAhpNwdrdY98h5D+xK9N0IJSLTsWkGAZNyAB3/ADwZkuA08zm6NItH7w6z0gjZZ6iyn3KYjcjNeHSKlWTpWi3PF4vJN9+s+8TBGOuAUKgc6WBcEXc7RMAHVeREKCT/ADwG/wCN+Bso9F9NMUzGqUn7N7rMGe++PL6lBSPN3UzpB6kAzy2j3AbHcY26+PFqK6+XFQggSphpWNSmezeyRO+E2Q4QxpDy31U2Y3AhbKwYmb+0AI9B0wCnLFYLB4lROoSR3Nrj7NrCcV0a1IqHm4WBqIkAbaoA6D8yPTF3lhneiJHPCEkxa23Unfvi0cCdBqAGkhr6ZMjuD8rdNWA6o5RGcyAOSQAdhs157x/9OOEyEryFgjWsTaJH8gd/TvgwqrUw4FmEfAESATaIJEHeD6Ya0KdIeWZCqKgBBG8bbHbpFotgB8iQFUiowK9e53kdJA09JvhH40zCHyyRzE1CxMEk8u5P+2NmeHU3qU6aOCQWk2MJBYMVneZWf0xi/pFyWiqigixf5csG2A1nC+OhKFDWI/dIbi8ECPyJ+WL6fEAJYgGZJbe2kkX7XYf+nGerVkK0Ja9SiqaRcaFphixBFiNLCOx+OPtfiRNN3okDlUaVB9kT1gDSASbfCMA3zed0srhZDkATcGw2HrJ+PxwMc1JA1C7AKIsJ5lloggkWjbbAq8SLhlm8gXtIgD4e/wBeuBq+fQEUxylNMOVjUFaLDtJj13gTgMH4oznmZqtWPM9RyqDstlEDvbBn0r8IFGvliCvNlaQIVYgpyyTsZj/+fdhfks4X4kmgDldtNuoDX/TtbBf0mcSas2XLCCKbCYsbjb0mcA4+iUE0sxNgWUAkwJ0NP5Mv5Y21LNsQp+zpsZtaQ1uhBBt6Yw/Ac35WTQIghgxIki7e0JvsNjGyg46o8ZqqwMsqTq0zNmEER1hhMjqzdIwGqzma5ijHTKkX9Onvk292BavDqSoNOm6RESCSbEGd7G3WT3wpqcWU1EWxlWdS0zqge0PXli24He32rQZygTkIu0xoJ1FgQJEkHTPrgG2SydLzFZVVSCGOoeyVKTsPUm3T3YQeI6ugRTEh7gi0AEmp8z9rrhjQ54a0gwZiwvMiSL81p/nij9lpFWFjpAkkDsJ6WBIPU/ZjADcOz8qaZC6dpk3B07bHfqesSeuHaUfLZNMsyM6+oQiAAJgwyg37HvcbOZRQ9Cqq+0IkNHsnaOxGnbfV3AkhKsuq2YipTAi2ocuox8GPujADZ3NOruqK8lAKZWdwJO4iZMz3cz0hXlMrV8vzNDaUEX2LAxBuNKgNY7GR0kDS1OIpT1oIaoCzQBB67fICR2HbAlaqlZgD7LMSCDEHuY69OtxgMzUqMxUAALJ18w/L4x8JwYnB6tGozVINN01qoPcSZBJFryPTthrm+DSjJSCqQvLMyTrBmQNgO1hjvM5N6yFaoiCQjMJOkzsepjqN5wAGS4M71PZL8p5g0CNU721EEzbva24ecrVVdqmqUVjpInZjAvJGy2AmDqnBuafNUdHkMopgAXjpOmYB7EyOrHBX7cayVFqCCpNxN5EenUE/E4DOZrictJWKgIYXiBpgk2/hn3RFxgLKZhqVWnVUuGswIhSIudMix9k2mxHpL4ZVAdRUamAgxdrgkjcRAi3ffs78O+GqdTOjMN9liwWRHsolgLABw5g9ukYDc5d825VlFFFOmA6NUanyi2sMur1J9d8V187mzVSm9FXSNQqoxVDaDrQsWkTIUahtzCIw/T3XA/OPce/TFdLLTpBH2AP6genYjAef5nONVZqsCmWAVwTsIgCYudI79cVZ7Lplcr5sF6bFQxZWbSLjUUBBgmBe1wcJ8wxmo3mqj+cVctKjSsrEk6QQQYHck3Jxb9ZvVyhXm0VXCmbs4kiCQY0yZ6gqsdTIU8HTKs60qWb/AHkkqrU9E9kQSb3AAJFvzY5fjmXos1ClWasAzO5KFVpEmNINxIb3yfWcI+G+HKLuyhUGh9J02MlQVM2MCf54beGXNPL84BQjm2/iMwfSw+A7RgD+G6azDSQRAMbna/8Avh3TyjqDJkAgx1iJP/tO+EOTXTpqUtAcwV0m1zpuTaIm3vwyr52oxV+ysHvFj29QwHrDX2wFPlUrryhWJNu+9h3N5xwmSBcAmwPW9yCP5kH4YHZgwB3kkhgATJuY9YxE9kwsKWAJ3Fu4m17CRe+AvytCpSqOFcAuGCj3kde0T/7sKfHtZUFBIBZdYJ3JB0kE/M4LfUH8xqhKqAIPUgRc9QfTCPxHnhyFhqNwLSAAqR07dfd2wCEcSqfu6jAgACABa6CSYNiZv3vgjL52ox8teUMw1RuIBDb9IBBHYAXnFtJKb0OWZC0wwtKzF42KyFv7/XHFLKqAFLEqoBk8ovYRABHLaL3jAG5jONSHlqVDHmuxlpuLkbWie8d8dvXLy5AlS0XN7llhZg7m/wDhjH2qi0nVmhpNpG2lb3BMA3t3PTEoVUemTpGnSpkekj2rRYXnAZLLcLrpmkqsgUF2PtCxBM7bEb+7vhh4nyRrUlYQtWlusgyDpDRNrcvfe2CamUuiSZqQbdASJk3F1gbx7sc5nhtcoQgDhQfMIUGbmYsJ0xHQyTPoF1fiGhoLKAqKBeJsLX9bb2t6wVWygFOnmECguIYRp5pPQXsfynfHC8E1VfMqKhvDKWPYQNERqNryP1MPCClLSrT5b6wxBKySJXczJExIvGAXZesQUdQtRgJcxMACVKi0EKBBseosMWJx4pU51cHTpg6uYW0nSdtpIOBcvVGXC8zAFXJDbzpgKNPTkiQbW9+LaOUpui6qsOVloN1YmSbiIk7G/wAIwBmTzlOtrqKxBYbQRMdbSSR39MXcVzdSnSAjlsWLLbeYF4JG2826xgHJZRaRhJkalBOkT+QJbdub1jtia0amSoLMCRJIkzc+pPpJHQdQAszGYaoj01s4aYjcOJj0AIA3mTtE4LyHGXG+kNcEEg6Cp5izC1gDEd5wpp1XCtWGnSEpkGFIJiJKgTPqQRINicUVM46vTqJSkATcSJ76YvYtaZ2M4BtlqqVWaqx5DYdbahMR1vHuLdsFZbNhSCFAAYjreAbwb2IBk7jGZynFf3jPUo0tBGyppkapHLJAEkTFrCZjB9LioPNOlJvykCBMAROo9DsIExJwGgV5J5m9rf47b/7Ytz2ZYoGBup3PNsDZZ6Hba0zhHQaoagIIDMRPVY7/ACjf06zh7lEVvaItcENaARcX7ge6Y64AKizimGNM25RB3Udd42n4yJwvbPSzAhlcASBbVfozTNr2E2F8OGpaXkKOYqrLFlEEbjYAGenbtjnP0kZNJJKgBiNO7wCdFjpm0f73GAz61X80F+ZCdasyxESDERtBBB/h+Wv8DeIURytWAW0kNeIAOkRNiZ6W2vvjK5p/LKalRQRO7MSL6oBJGmLTYX2iMDUarauQANB0qJkCCTcmw1W2vtgPVct9IOVqAuFrwd2/Z6pXeLMqsCJBEg45y/0p5F2hfPgGA3kVNLSTIECbQZ1BR+eMRwvIGvTy7MDSKo4JB06v3guNO4j03+Jwjz5Wm+rLBmp3KvpgyQQ3QTdtjEWPbAaHjrCrm6ioIpsXZY+3MF+si5Pp2vhKnij98aSBQigIBBIUixK+6PkOuOHz1TywC2l7DXsYMzvzTBFhsffhIlB2qBVmARKuiSIPMQbFRANx2jpgN14TqMzVTpEl1brOkKACQR6Hb0x88KZ0PS0NELmGWYBEMXFwe2s4zeXz1dXXyagQaC3KGWZsoOuQSD87DuMfOFftFF6rIw8skagyCGLGLTEaTqMjsPdgNTmsvWIoyIU6tJpvvAMygNh6G07wcA1MwKqKvmlJMzoInpcXsLEkW3OFtfNsywrwQqiA7Tebz6FQd9gLGcccRpo6IHqNb24HQQGA2AE3+M4B4M7CjRdoMAsOggEx3I/l3xV9ZTMaiVbmn0kNEWiS0TcXxnKNY0kp1FZtPMANA1GN73/i9ojpthhlsiAW9pUsBqvJMkSAYFpttJ2OAe0c/PmDUQACbggyRC2B2FzbCLj2YqBaelwVJfe9+WY7e7HdFGpNcAGSpV4IG3xBBEyPywp8RZsEpLBhcgkMJmJgTa464ArgzMol1GnQAY3AMACOs/yJ64MHD2FUktyidOr2ZBJAIgyDe/8A3x94LlkcLJZdKgrE76VDEna8iO2D8yhI1FtPPI6iBAj09nvHTALK9JnDRZAjTpuQbzLHdgw2G+/U474lQNHLK4jVTcmoATcEaSLWmF6+ht1IY6FOhiRrJVRG0c0iTJN5uQPTHPFMyGpNTgLqLDSTvNwYA9n2iLd+2Aup8OZq/M4ek5/iAZlgaQRcQ0gyD/scfKWeaaiqp06TaCBvubX1MYt1AGwsDwniaLlqagG2je0CSJue4neIxXn+Jp+1pN2qcsTGkSCCdxIIJHuBwB2WzgqMVC/3liZ5oaNpHMCDbpI26rDVqh2lbgArcjn0i5mNwYHaQR6keeju6OfLl/skQbX54i7C/wD6RsDgyvlyKAfdiPLQgSSQ1oIElhBNrxa4GAmeWmU0sWg05kySNTCf6htM+sDC45JGpnSs1FpMWINhoAk950yY7gx0iwP5dEFwdTezpk3i0za89O43608BpE11U6lDtAA3i/L2GsBF+PQGcAvylZp1MdaSDYw2qIH5ehGHHDMuqNY+2Rv07EDYjbcg++8feGcJ86vS0i7czXAnmAPN06m46jrgjj/B1oZ3SWHlpSDxIBkx0H8TH2R0I7YD5+01EAJUBNZH2eUC4IXqYYes4pzeYqr+8htCkKCR3mZETMS07cwv0xUMw3kpTce24G8blSZGxMidRAiwsDgv9ulYa6xCtBjURaG/iMe+4wHPEMuhSmyIAwN7n2iJIiJJFrenvwsOYqB0crChr6dgRBIImPWNrzi6k7pWEPCKGIJEgyBM2gEgbz39MMcllC689mO6iCdtxtFlAgevvwA9Iq1Q0zeZOpgV9dIYepPv9bYKctShlIOtiCpnYwRckgGJJBA6WucC1OH/AN8BLQNWptisDYAweXoQbn3g7KcPU0jqGp1N1kGxEn4agTv1k7kYC6rmKgoqr3AMkkX9BEzb4dhcYrqZSqyEuxmwX0sNo6yDAsbxjpcywQvHswUmZ3Ug3NrMAd++9zzneKEDy7DVOqBcHVKx3626GMB9y5OmG5yLez0OlWINx7JO46Ne1lnCss1GtUqHWKUQBtq5g0BiT0HwkxJBIJzFYOKYOohhc2AI2hpMAmTe0/MYX5dKIPsgaZCkc1jYlpsSDYA7dJvgKeO5zNVXKhhDc2lGEQYKqTJJGwjYQbWOL+E01YxqALm4HSLCCOp3HW3rghWEU3QtUKaLI4YHpqYQTyy1oMX2Bx9TMSCFiAxOxWdJHWJJktcGNvfgJnUHmENp0lQdR5lM6pUC/wDtG/QYOp0BTohfLFzpTRHWCdxJFpJM7TivO1oqQFNOQwAUrMFgesCTE2Ped8UVuJqyahVZDIhQsMFJ6r1J37QZ9cAvq5zXTpoVBYEiCSIJkQDO5tsIE4jCpUYGm2p15ogC1xA08pm/zfeMUZmi1VEJeSZLAqQaZU6b6RYGA1o292LMhwirJ0kqrTLK2hQAYELcyT1aLdO4Hfsg8tGI0kgy9h2gaSZMdYn3CxxaaRqIAUVlK6oIMNeBE94+cfHvKFqbBKlS0liSV6QCCSNiSgG2odoxzmaKn2ANbjUZMMQBE79pgERvczgL6rhCummIKxC+2TIMMxN9N7SeWdovwBT0lBDMI+wpkQRYkHUfXfecL3zDslMu19JIbc9dr9vtR1jrgbK5kGpAY05i1juOkxAPvtbAMstxEqdbAkGRpYiZVZMxEAyDt6DY4znGM0amlqhOoljb1g4Y1Kv7tQgcMSAIiGYypvFxuPf8cV8UoUzRpG+rVUVpJIto2+M362wD/hNRwFUUgP3Y9ojspEk/GB2xVxjzjTUutgwJuCIP+EySb9B19MWZTJMKYLKWIpo0sQQ3KAImw7Xwm4pxhCsAMHgXG3QjlO3WD2iAIwDGlndKpSZ9I8wDUoIcAXYA7EbAe8xhZxJj+8YEEOCCwmFaR7RuQNPQnANAOz0qZJhQdCqx+00WLbEsR22w7znDzTeiGOtiIYodXMZKiAepAE3m++Az6VjTKaiyhu6mBBvvvB6Dr7hgngGUBzTPXP8A5a6iI1yY5RG28G/b5TifDmkK8o4M6WBkk73PWwud49MShkjK8ysNR0ndTG83hgRAv/3A7htFBWK1HXUF1Ko5je5C9Zix9fnizI8RqUGZWAp06ikQTcSTBm/8R3i3uGBV4OzBmCy4IDOraR0MgRdjBvIicF1OGLXUeYCr3CXhTG82vBtPp8MB2KdN6VNTU5iZPNPJFxCjckQR0jtfBtHOUaVSidYcqQ2oXWQGAA3MyBeeot2Rv4c0xqmSQpXeJm8KZsBBA2x2uUhjC6EGlgGssdNfoYm2+A1XA8/l/NWpTVaRUEHT7LatJb06L7x0GFfjHNftIWspCoaikllu7BYG59gKAIPe/SEnDXrODVCsaYMmF3mAOYmFiALnFiVqTkINQZTrbeF9kXIFzIb5qOlgpq8RqaSwJYKTrAuJJOmR/hB9xjawxVS4swBGnlUSR62Nz3JE+sD0w1zCmhR2JFZlKj+KQCwN4juO84+VKeSr6DTqLSJJZqZMadCqseikAkdZ6wDAA5fiVN/LULEnmkxuTMEGTMmT6jqMNamfK1SwApoX1NL7lhPTcC1vhj6/hjLgU6tKrqdnsRDKZMraCFETvewHfA+a4awYtKEUyEh9RJ9qGBgWkEzMNeNrgfw6qVZwhinzDWSDBAnY2Nzt2UTIx1ls1Uh5LVDuJj2hAVS9uYSD8vfgXhlAUTGpSZB1RMLK7lYixiYvfaRizOcTqM8mdR0xBLkLzgzpB2n7Jt3tgK6nHdKoSoQ6yTPMYDXJna5BkE7Docd018wMxMuo1CwuLM1tgbNt3HpjlcmWLlGEiyUzYyBexWPSCRMGd5wZwKoyhhoCnTZVjSD2JmOpjaw64BWcqxhVQm1ltqOoEgXkhiGDQJJEi8HF9ei00ioTVWFgSLBRAINhMxMxt6YZ5jNpr84Ui7k09Z6RdRAIAF2mRfsDeK89UzLOtQEaQgBifSRsYM9RAiL9cAFkOCorFgtSSFgybMTb1lV6gnbqImhZaqHn2Re62Jgexvp1TJn/AONEuZ1ZcKypVFiszp5ehNgQCd5O8wYxnGy3/jaiuTcNF/ZVhM/PpBk73wHebyqs0VXdZBYhVCmDIMFVC/HqL4p4bwqhLebUkqqtzjeAJtYwogRqj5XN46WpHzFNNfLUBZJMkCxEdQpFjJv7yFHAeJvVZ2JphQ4b2ZI1Wlb2291z1wGnyNPyiq0xFxKljyzeQSulpMDe8bHfFGcyNZmNQvppyGNx0BFgFGkQe0W+QGfztQp+7qms8kwFOoKY0uSsqFhdpIPWNsVcLzNanTIqUSu2ht2m09CIIAv+kgPQchw6joAKkmFEXmIE3udPKPl75yfi1VGdWjTVVoFkDuijWrKpLKKhkzpE6be7u04Jx3WKQfSvKNTTuAdI0m+pYBFj84Jw3qcJoVMu6nTUGioV2DFmJMyT1M9epBwHmVd2D1G1EjcGJAmOs33EiOmF/wC3ETcHoIAiPl2kekYa+UyFqbNJQ3BQaWOnU8gEcoF59R8F/E9LKrAAEBQ2kKosAZgWn2R75wBGX4iwdCp5tIEAgC5JA6yJI9RHxw44rnEZEMpdnaX3vomAdhM//OMm1Hn0ixBAGwmbi494vi7iVd9KSf4hIvMETeLmTvPXAa0cRdKeWHJDILXMELaxtcW+I9+PtLOrqKjSzGFAAVmMgzaCItteT3nGSqcRqlKMuxjREmYtFp2sBinNcTqq7OrFW1AyoAvBIIjYz2wG/wA4csm6gM5u55TygXkQQRN4AvaL4G42hagwGlWQagCZPLsSTEEkGLXg2xkcxx/MCrPmGZAuAbWMXG0iYwPX8QZiCvmWZQDyrcb3tfAapgfJo1CAKbAEHVYQIJYD2SXMi5mDtGOKeYNQNFMsouSoHS/pJk7b74XcN4lUFFbiNGmCqkQFBFiN5AM74CyXHa6AFXgl7wq9vd6nAaOhUpAOwD6pJMkSDAiLWkSB25RAxdT4Y1cl1LU0DLAMkkk81phQB/PbrhPS4jUGW8wEa3ZtTaVk8p6xi4cYra257DTEgGLdJFtzgNFxLIolYCk7OkHzodppwq7KsklhuPW0C+LKGSC1ywcmnpkEsYXy2+z0mKhsTI+JjH5PjVZDCsBc/ZXud5HoME1ON1moKGYEXF1XYm/TANG4ytR/Jp+TSDEEkAQ0zFoA302MixkHr8zvhumKzDWQfJSDYHlgETF5X0Hp7JjPVeIOAgGiHRi3IlySD/Dt6bDBjccrTGoRG2hPd27YArilAPXReVQgViupnG0NvEiyCRFxsZnBHBuHoK1bzaGolSpZZPtQIMm0gEbTE9MJMxxaqjkqwBCgeyuxa/T1xdW8QV0Eq8H/AAr2X09TgH+XpKFpopZdOiAQumFkiCImY3Y7dbHDB6hqSwBcKtrLy3I6XKmJAadsYleLVTctOlWjlW0G3Tp07YsyPGarVauoqbE+wm4CkdOhvGA0KAiQFZKga7020lSIO4nqf54ty4pEiojwSoksoMExMsYm8zHa2+ED8SqaNMgCeiqD8wJxxT4rVRoUgDSbaVj5R6DAbKi4dSXkpA0k6Trnfli19IA3NzinM0GHUCkoggmIGwsAYiJkgbROMfV8R5n93+83Yk8q3ifTHOZ49XFWoA+6D7K9C+1rbDbAaKuiS9D94VdAwNQqRN4A0wYDNY3Mg32xbX4inOgLF1O4JCTYBdXKNu1gdOMzS4rVcgMQdjOlQRCyIYCRBAiDbHFbjVYkMWltKX0rPtAdvzwG6zFBvLYFVKFLxIbbYdwdpPQ74yrVnoZvWqKXsCCwANpmTYbA79PXC6j4mzJZAakhi0jSsH2ukYH4nxit+0F9fMrUoMC2kqB07AYB7ncvVq1VpVFCqhiCSFEyZDNdiJtcAx1sSZwvh+XKvlwaZY6tRABJI5rmDLiYHxGElbj9dVZg4mY9hDadrjb0xdQ4zVNKjUlQ4YNIpotywmYUTud8A1fhjqitOoIwC6n0sWgtylW3IIEEG8QTcYCzKVf2jnWo9KoQKbMopl9XMNLsDBEgELvBkhZwBxfjtcvUQvygowGlRDe1O3czg7jnEqhNLm9jQVAAABJuYAibR7rYD6+c82o/m6QEEJSR1JEtoM6YgrtaGbV7iutyNLMaGcoNJBN2OrVqhbsbIVB3E7k9Med8X4i6NVdCquKyQVRQRFLpAtvJ7m5vgfg/irNpXlazcwKmQGECSAAwIEG9sBp6ShqlYZikorVJYAGwUhbkrIkysXA7mML61GitQtq1Ckq6o9lpfSQB2lyDJuJntgXP8YrNlizPLByJIBJBY2JiW3MTMdMKuHcRqOKys2oeX1A76t4ne+AbJn6bPrI1MCSyBdIPYgjYC0gmPnirxJcqkEIpYrAg82kmQsjoL/PCxc++rTIjT/CvS+8T1OLeMZlgVgxvsAJg9Y3Pqb4D/9k="/>
          <p:cNvSpPr>
            <a:spLocks noChangeAspect="1" noChangeArrowheads="1"/>
          </p:cNvSpPr>
          <p:nvPr/>
        </p:nvSpPr>
        <p:spPr bwMode="auto">
          <a:xfrm>
            <a:off x="117475" y="-866775"/>
            <a:ext cx="2562225" cy="1781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6" name="Picture 8" descr="http://t3.gstatic.com/images?q=tbn:ANd9GcQuFzdrD_wKT8UpoF00v6cqrfaUtX1kaxMAEyVuXM2mmLDhGL4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3505200"/>
            <a:ext cx="3925452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Consequences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Soil depletion</a:t>
            </a:r>
          </a:p>
          <a:p>
            <a:r>
              <a:rPr lang="en-US" dirty="0" smtClean="0"/>
              <a:t>Excessive plowing, combined with heavy winds, contributed to the Dust bowl 1930’s</a:t>
            </a:r>
          </a:p>
          <a:p>
            <a:endParaRPr lang="en-US" dirty="0"/>
          </a:p>
        </p:txBody>
      </p:sp>
      <p:pic>
        <p:nvPicPr>
          <p:cNvPr id="4" name="Picture 8" descr="http://t3.gstatic.com/images?q=tbn:ANd9GcQuFzdrD_wKT8UpoF00v6cqrfaUtX1kaxMAEyVuXM2mmLDhGL4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3429000"/>
            <a:ext cx="3925452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en-US" sz="4000" b="1" dirty="0"/>
              <a:t>The Cattleman’s West, 1860-1890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u="sng" dirty="0" smtClean="0"/>
              <a:t>Open Range cattle ranching</a:t>
            </a:r>
          </a:p>
          <a:p>
            <a:r>
              <a:rPr lang="en-US" dirty="0" smtClean="0"/>
              <a:t>Cattle raised in Texas</a:t>
            </a:r>
          </a:p>
          <a:p>
            <a:r>
              <a:rPr lang="en-US" dirty="0" smtClean="0"/>
              <a:t> shipped off to eastern markets in railcars</a:t>
            </a:r>
          </a:p>
          <a:p>
            <a:r>
              <a:rPr lang="en-US" dirty="0" smtClean="0"/>
              <a:t>Big Business! Cattle ranchers bought cattle for $9 in Texas, sold them for $28 a head!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6146" name="Picture 2" descr="http://t1.gstatic.com/images?q=tbn:ANd9GcSuk1M4huI6tdOXGpYyDICrNhVo6mIl5cOFuZfaLpNbnFSp4Mh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76400"/>
            <a:ext cx="4245685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Overland Cattle Drives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emergence of the </a:t>
            </a:r>
            <a:r>
              <a:rPr lang="en-US" b="1" u="sng" dirty="0" smtClean="0"/>
              <a:t>“cowboy”</a:t>
            </a:r>
          </a:p>
          <a:p>
            <a:r>
              <a:rPr lang="en-US" u="sng" dirty="0" smtClean="0"/>
              <a:t>Job: </a:t>
            </a:r>
            <a:r>
              <a:rPr lang="en-US" dirty="0" smtClean="0"/>
              <a:t>to herd cattle from Texas to Northern Railroad</a:t>
            </a:r>
          </a:p>
          <a:p>
            <a:r>
              <a:rPr lang="en-US" dirty="0" smtClean="0"/>
              <a:t>Pay $30 a month</a:t>
            </a:r>
          </a:p>
          <a:p>
            <a:r>
              <a:rPr lang="en-US" dirty="0" smtClean="0"/>
              <a:t>Had to deal with cattle thieves, uncooperative weather, accidents on the job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098" name="AutoShape 2" descr="data:image/jpg;base64,/9j/4AAQSkZJRgABAQAAAQABAAD/2wCEAAkGBhQSEBIUExQUFRQWGBgVFRcWFRUWGBcYGhcVGBcYFRgXHiYeGBojGRcYHy8gJCgpLCwvFyA9NTAqNSYrLCkBCQoKDgwOGg8PGiwkHyUvLCwsLCwsLCwsLCwsLCwsLCwsLCwsLCwsLC0sLCwsLCwsLCwsKSwsLCwsLCwsLCwsLP/AABEIAOkA2AMBIgACEQEDEQH/xAAbAAACAwEBAQAAAAAAAAAAAAAEBQACAwYBB//EAFMQAAIBAgMDBQcQCAYBAQkAAAECAwARBBIhBTFBBhMiUWEUIzJxgZGhFRYzNEJSU1RykpOxtMHS0yRic3SCstHwQ2ODlKLCs2QHJTVEVaOkw/H/xAAaAQADAQEBAQAAAAAAAAAAAAAAAQIDBAUG/8QALBEAAgIABQIFBAMBAQAAAAAAAAECEQMSITFBMlEEImFx8BORscGB0eGhQv/aAAwDAQACEQMRAD8A7jY+w4J+6HkDO/dWKUnnphYLiJQosrgABcoFhuph60cL8G30+I/MrDk90FlYZrNisZmABbXumbKbAEjdbq1FOO6x1P8ARyf0rzsRyzOmdEUq1F3rRwvwbfT4j8yp60cL8G30+I/MoxZ2d8vSSwuRZSdSMp3HqbdxBrbm39+PKn9GFRml3HS7C31o4X4Nvp8R+ZU9aOF+Db6fEfmUx75+ofnL/Wvecf3g8j/1UUZpd/8Ao6XYW+tHC/Bt9PiPzKnrRwvwbfT4j8ymXPt8G3nj/FU7p/UfzA/UTRmn3Coi31oYX4NvpsR+ZWOF5J4YoCUbj/j4jrNv8TqpwMUOp/o3+4V5gfY07Rfz60ZpVuKkLvWjhfg2+nxH5lT1o4X4Nvp8R+ZTisMVjkjy5zbNe3RY7rXJIBygXFybDWlnl3HlQrXklhrkGNusd+xG76TrHpq/rRwvwbfT4j8ytRt2DOLSAkrewDEkc4UUgAX1cMvjsOIvrDtqJmChjcnKLo63OUtYFlAvYHxbt5AqnKfqSlEF9aOF+Db6fEfmVliuSmFCMcjDQ27/AIjfbS3T33tT2qSw5hbUaggjeCNxF6lTl3KcUKV5I4awvG1/22I/Mrx+SGGsbRtfh3/EfmU1wrlkBO/j5CR91JvXhHmyhJCc2QgBSb53W1s2psoew1s68TaqUpt6MTUTSPknhSAebb6bEeX/ABOusX5KYYyZAjAABjaee51IsO+btNT2jdW+y+UEeIe0eYEguL5SrKOb6S2OoJktpbwTfgScJbypwIV7jiDeP0a76dyXJKoC9aOF+Db6fEfmVPWjhfg2+nxH5lOKlRnl3LyoT+tHC/Bt9PiPzKq/I7CkeA/knxAPkPOU6vUozy7hlicomwMOVS8bhgLP36cHNuOgk6wT5q09bGHHuH+nxH5lMzEbgtoWJYjTTwRr27vmjtrSNbso7fqBI9IFe3h5Y4WbejypOUp1sc1tLYkKQ87GJEdJsOBaaY2viIQcwLkG6sRbtr2nXKpAMKbDfNhifGcXBc1K5YYn1LkdeTIqL8mvY5v3rGfapqb1zWxNriJZw8c2UYrF98WMyJ7amJPe7sLcbqN1dBhsUkih42V1O5lIYHxEaV5+IvMzsimoplY/ZH7Ag/nP/YVvWGH3yH9f6lQfWDW9QxIlSk2L2hPzxWNYynBzr7jNrZhoCjKf2sfUbjttbFCx5pTqGdQp6KHK3RctZmILDcLFRcC+tZGLMjoalc1HtfGWGaJNy5ioPROWTM1i/SW6rYXvfT3V1ebPmZo1LghtbgjKbBiAcpJIuADY9e4bgnFoadhDGssIO9p8lf5RVpzZG8R+o17CLKo7B9VLgfJeuYxwnkIV4lawspCToDmmZHDFXy25tVezHiK6epTjKhNWcXBgpBcnCpGSAVKpKuVljuo6LjL3w2GoubEFiCRtNh5QVKYZHdbkEpIMpQBkKu0lmZyi3INwRZiSdetIrKJQGIGgsCB57kej+zWmeyMtGWzpZGVjIqqQxAsGFwPdWbUX324dZoupUrJmhhg/A/if+dq15sdQ8woXC4oZToxuzkWRyCC7EG9uo1t3V+rJ8wj67U2nZKaNBGOodmgqssCta43aggkEeIixHkqndJ+Df/gPrapzz/Bnyso+omhWhumCY9ZBGyhyNAUkseiQQSJMvAgeFYDU34XB9RsTpbEE9TF30FyAxUCznJl0JAzXJuDanOeT3qD+NvwVXZ+iZTvQldN3WLdmUjxeSrvSyK1oVTbHxDCwlMdxYFZ5nKeHexcdMnMpzNquXQG1Uk2NimzfpFswYZleQbycuRQLJYHrPC1gNehqVOdlZUKo4nWwkYOwznMNLhpHI04WUKLbhY20rfD+GPEfu/vz1MV4Z8Q+tqzJ4jeNR4/708te1hwz+HyrlHlzllxr9THlb7VP7XDfaoKlV5VNfCX65cKf/wArD1K4fD9LO3E3L8mfY5v3rGfapqm09n82TiIFtIOlIi6CdR4SsNxktcq2+4AvYkUPybiRlxAZFJ7qxdjlFyO6puPj+6nBwqjdmHidx6L2rmxFlm7N8OelopsydXiDoQyuWdSOILMQfNaiqR4bBSQAPCudHAaSEsFOcgFpIS3RDE6shIBOtwb5iPXFGPDSeM9TYeY+QFFZW8hNRJa6GmW+kHl5KRliQbBswYBbeFLJJplIG+QjUHQC1jrXkHJGNWDZmNjexsQR3uwIP7MXPG5vwsY3KLDBUYzwgOLreRVuOOhNxY6G+46b6oOUsB8Fmk7YoZpR86NCPTTuRP032BTyQjIUFjlUCwUKraLGurDW3ewQOBvv0AZbM2WsCkLxIJ0tuUCwHAXzNbdd266H9csHAyEcSMPiCAepiI9D2GjcHjUlTMhutyNxBBBsQysAVIPAgGk3LkMjW6PcYe9yfJb+U14BJ+p5mH31Md7FJ8lvqNbmlwLkwvJ1J52H3VM0nvU+e34K3pHjdq4lZSqw3TOQHySOMmVN4Q3vmLdlrdRoWonoNs0nvU+e34Kq4c+5TsOdrjxdCkkW2sXm1w/QDHNaOQHLdAAoJuWsW1AINhuFyLHbGL0Hc12sAy2YDNnysecuUy5dRbMeu1qrK0K0xwMSy+GhJ4FOkD2cCp8enbXvdoHhKyDra1vKVJC+W1YbMxskhkDxsgFubYqVzrqCSpJKnMpNjY2Ze0k+k65QJPhguzfYlI3HMR2AsSo8xFFUJhoxG5QCyt0kHAHQOo6uDfxN1UXSluOL0JUpRjeTyySOxbRytwVBKgKg721+hmyWY2NwbaWvQbbJiwxjeXFZMrZxzhRQxIGe+bfmJlOm4zt2Cmku4029kdHQkjGMu1syEhja+ZdApIFukNAd4476HTlNhiQOfjF9xY5QfEzWB89bjbMHw8P0sf8AWkrXA5Ql2JLtHKobI5BsBbKb33ZQrEnTXQVgu3EIJDRADfmlta173GXS1qzhxWHYOpkiKZuipkTSwAOXXQZr2H3GsMXLhblEiWeSw73EFbTTLzjeBGug8IjdoDVUrqhKM2EvjVdgA8RPSFkfMfc7/NVmNc9tHYEoEOWUQPJOmVYQWAABkZZJH1kQJHbKAg6IG4UygxUuVTLBLuDBsOY3U6Xv0yHHiy6dZr0sDxEcPDp8HJjeEnKVqtfnyjflQlsHbqkwo82Kw9SlvKLGZoAOYxQ79hulJYKv6VBqQZPqU17WWB0v3NMSOV0wnYeHa0pUm5xeL4aLbFy7+win86EowG8ggeMg2pbya9jm/esZ9qmptXNjYjlKnwXh4ajbXIOsjAW5v5rKf5rVGxlgSyuBx0B/lJoisMZ4NutkHndRWK1ZozKMxIzMEyMxu5ETKWPWxy9Ly1litvwxmzNwBJ32zEqtxv1IOgB3eKmNZyQKxBZVJG4kAkeIndRa5DUX+unC/GI99vC+rs037qVLyjignn0eRJSJV5pCzBliVJEZDZh7GDfddrGx3vzsuK9+aj+YvXfda178fF1ClnKfCwx4PEPzcYsjaiNcwzdG62F79LhVLLdCzOKYHjtsSTwJJFDi0jdAb5IcxD5CpCmXMDa41HuqocTiE9kbERneGaHnVO7okQPIE3cQCcxFzYWbbD2SEwsCOgDLGgYHeCFGhtxH1itdobGEgAVmSxOoL8QRcWYWYbwdQDwNO1sW6XAvwnKCR5HCiORQT4JcOgv0RJGRnFxYXy2uTwFWXlQA6LLzUWa/hTR33kWsSLadK/k3kUvx/IxpQrTTZ2VlyhlaQLeQDQyNc6HdoPMK0Tk2mHlwrnI9pcg7yiZc8U4Ygj3zlNNB0RTqJnJpK9RtgNtF+aDxkGTNqhDoLC46Y6JuA1rE7us2DWlkvJ+LMWjzQudS0LZLnrZNUc/KU14IsWugfDyDgzpJG3lCEqx8QXxVm6exqorhhuMxiRIXchVG868TYAAakk2AA1JOlAI+Kl6Q5vDr7lXQyy263s6qh/VGbx8K0w2ySXWWd+dkXwAFyRx30JjS5Oa2mdiT1ZQSKZUaIei2EWMxOKjCkwxylW0dHEam/R6aOS0fhb1Mm7dRPc+LbQzQIOOSF2YdgMkmXylfJR+KizI6jeykDxkED01lDimZQwTeL6uPu81VdojNT2QL6jOfCxWJI4gGBL+WOIMPIRW+C2NDEbpGoY73PSkPypGu58prbO/vF+efuSpeTqQeVm+4VOo3Ns2dQwsdR1HUeY0uxezoi8YMaFTmBAUDW1wTYagBSLfrCi+bc73UeJP6sfqpZi8Y8au5s0ubmIF3BnYJvG/whmOpsqG2g1qHeyHbpIwxOzo8RKYUjjWKPSd1RFYtYEQxsBdeiQWYagFQLEkq7wmDSJAkaKiDcqgKB5BScY9cGvM2zZImlzswUyyXYvvHhu2ZvLu0r3E8qArsBGXUEBXVro11drkgHKtkJvqLA8QARpvYuWJxwEz9LGwjhFE8p+U7LGn/ABE1G4Id7A6rr81iv3Vzmztu3xsgKjvnNR5g9xZTKAY+jd1JYtewABubV0eG92Opz6QG/wC1JqkDeq+eou5W+1T+1w32qCpWPLDFosARnQO0uGyqWAZv0qA6KTc6DhXtdnhuk5sXc25NexTfvWM+1TUM3KvohkiLgjQK5LF8sByKqobm8wU66ZG00tW/J9LwzjXXE4waEg+2p9xGo8lDtsLEEFRiGHg2bnZmOkOQi2m+Xp3zeSuaVZnZprSoY7M2wJmYKrAAEhjuYc5IgK+PJf8AionE+4HW49AZv+tCbJwMsZfnJDIG1F2Y5Tmc2GYaixUXFvBHR0uS5vDjHax8ykf9qjS9CuNTeg9p7Q5lA2XNc2tfL7lm32Opy2A4lgKMqXqChOOVEdr5Jra/4Z4bxa9wba6/WCKTcreUiNDFFlkAnYEko9xHHLEXy5A13N9AbaAnqzdjeud5eRE4TMN6OpHjYNF/+ytItZkTVpo9x+3HzgoHjuCqrPDJGjSN4HfCtgb2AUlbk7+BZ7O2qJSy5SjqWup3gBioN93D08RYm2Nwy4mBluQsqaEWuL2IIvppofJSDaKvFOGmmRCQGWcRNGtwSrq/SdcwQgqWtozDtUpPQus2sft/R0mNvlFrXzJa+72RaA25FK2HcqELJaVAC1y0bCRQNOJW3lofE7Wm6IMIszoUcOGBGYECwOptl1BtqTuBrNNtyLIquVZrXaGAGR11NswVWsLAb2XU7za1NJozcXO0hxBO7qrLzZVgGU5m1BFwfB6jV7ydSfOb8NcjsjbLQgxO5jWOaw56N0AgbKY0zkZFIQne4PRFh19HtDbiwsAQWumcFbai9tOuk00xq6thd5OpPOx+6paTrTzMfvpcOVmH3ZmvqSCjaAXud3Z493EgVPXPFZ7lktoMy3LNoAEVblmuV6G838dlT7AtdEMcknvk+Y346Dxcpw6ySkqVALOoBXUXJZfCuxGltL2Gu+uZwaYmQSGNcQqRSFLPInPkqAcwTVDowIGZSb630o3DzNLYxnE4mMqwbOohjubjwpbEsp96rAFeBJvolT1HkbVr8jdNtPYE4XEWOqleYfThcLJdT/d6nduJPSXDIF97JOFkPkRGQHsz+almxsbLhgIsSFSMNkhkzF1XRcsUraZTr0SbgjS9wM3RtCTvJ7OGvXprUNJMubyvp+fcA7vxO/uUW6u6Ez+bLl/5VhhdnusvdEwDudypcrBfQ82COmSoUM+jHLoLHLR+MiaSMoGKMQLMD1EE2y2/s7jqKEljdEW+IUZRIGdtAczKwJJawKhSut7Am26mjNzvZV89RrHICAQbg7iDpVr1w7bYmifPDK2MTMLpDCSGLkL7LpGpDNm0Y+Km+05sUEBLpEzsI4oogrsXbdnmkUgAAFjlTQKbE0Sw65KgnJ09H6mw2gkWIxjyNZf0ccSSxR7KqjVmNxZRcm9UwmCknaRpnliUkEQxuEyrlFhI6DPnsASFewvbW1zvsjk2kLc47vNMblpJD7oqqsyIOilwoGmtgBe1MI9ZHI4KqntPSb0Aj51TfYuUkn5fTX+OBHyg2VFDhTzcaJeXDXIUZj+lQeE3hMe0k1KL5W+1T+1w32qCpXZ4bpOTFdyLcmvY5v3rGfapqbUk5O4i0cwKv7axmoUke2pve3NNO7U4m3ygy/zAVyYieZm0Xob0PKCZAAbHI9ja9iSgBtx3VdMUh3Mp8TA14gvK3Yi+ln/oKlaDYml2XiSllkytlsDz8zZWsczG69PPpv8AAtdbmrYvZmJkYkS82Cb9GSVhay2UKMlrEHUEFs2tqe1mYu1h5f7826mpEuIkGzMVfWYa6izyDIeiAbAWlAVQcpCgszaC9bDYzyQSRSvq2XKwdnKuuUiS7gH2RQ2TcLW401LEb7EdmlvSbitKHJjjvaOM2LyglVIYyozBFiCOebztGCjGJyLPd1tYEkC5Kg6U/XbTdK8Ew6BcdFrmyBwp0GVyCRbWxQjqvTZmGV0xEUiq6rPKCrKGUh254XB03Sir+tfDfBAeJpAPIA1hTbVhh5XFfP6FLYXCDKDhVBaYQ2aMSWswuAGvkjzEaCw6Q01p9szmeb7wIwgJFo1CrfS+gA4EG/EEcDSXG4HCKwUM8LBwMwklUaC5tnJje11vcEai++vcI9xlGNRR0mAihSN2tcsWEpcDcSQqrrfduptWjS7/APX3+MJ2zK8MySRoHMwEBQmwZg2dLngMhn119zod1I8ZBkV3OGZIR0yueWGIjI2YmES5FPO5eibZlPujqSdrbTmETR25+QBZICAsMvOKwaISRyFVOZgBmQ6gnoUy2bmxZixEiZIgqvDExVjnYX52TKSt1Bso4XJNiQFey1IgnGTp6b6fPliDAzs4Y4QuqqXD8wS0anKDF3qXOfDuCUQdYuNSXsWRMNK3dUkjzMOciebM8uViQ8UcYuUswuFVQSsi38E26TH7GimIZ1OYaB1Zke3Fc6ENlPFb2oF9mxQ4jC8zGkZLShsigErzLE5iNW6QTfRmT0HOVU7fz1/wDw7yzT4mNA0EcnNys7jLNlZOaPNJ7gnmT0msV97cgjo8PAqIqIAqqAqgbgALADyCgcQMuMgPv45Yz5DHIvmyv86kM+JSSV5LzpIQLiPKeivWd9u9a2G+4uTpU1mM1KrXr/p1CICZVIBBIuCLggxoCCDvGlINucn41WEQmWHNNGMsU80akdJiuRXChTl1At4xQ+yZY1xWXnMUWOTouRYnKwBks2t8gN7WJ8Rp1K3PYhVXwMO2Z265ShCxj5KyFmPWUHXZ9LBzajSe4k9RcRlAKSG1tTjZ7nXW4EwCm1917ab7kqXsnYhEimXDRbic7PzzqdMoUyMzdforaXb04ZlGHNgZBmIkI6JfIRYagqEJ7WIuLXrwbfm17yRopuY5SBdC1mA1uWAUW0F97bqfmaL+o+7HOIhJC5bdEhgDoDYEW03b7jTQgaUs23igFjcgqYZUlZWtfJrHIwIuGASRm0OmXW1ZNt2e6hcObf4lw3RPOFSL6XshVrqG36AjUbbcgabBN0crtHcixupeMqwtvNgxFt/lAFCWqTFFpSv7jm1AYN5GUFQoBu2ZrktckghRawIO8nq0obAbWOJhR4wQCQGs4DKQRnSQaGNh2XPivTaKMKAALAbhUtZVruJ23Qg5UYdjhru17TYY5RbKD3VCNDa5AB48dewSieVvtU/tcN9qgqV2eHdxMZqnoW5NexzfvWM+1TU2vSnk17HN+9Yz7VNTauLE62bx2RV4gd4B8YB+uhIsEheToLoVGgA9yDw+VRtY4b3Z63PoAX/rSTY2edxrwzDxO4+pqncvU7j+K/8ANet6lK2OgWeBsp743lEfX8mr80/wnnRfutV/CPYLeUg39Gn9itKpulRKVuxPgEcYnFLmXUxSaofdR5ODf5NHO8gKi6HMbeCw9yze+PvfTQ+H9uT/ALHD/wA+KonExhnjB3dI7yNy24eOnepEFp/L/INPskO2YxwE5gxJTViAVF79h9FeQbIVGLLHCGPHpaaEWF9w1Og33ozuNf1vnv8A1qdxr+v9JJ+KlmLoFTZYBUrHCCpupAIsbEX0GuhND7Izo00HQ6DZ08L2OUs6203B+cT+AUfPCFAIL3zJ7tzvdQdCbbjQu0+9zQTcL8xJ8iQgIT4pQg7A7U7siSrzdg3vn+X52/pS5A74xjdO8xKBoxF5WJbiNcsSfOpxSVNoRwy42SVgiB4wWN7ALh0c7uzMfJSiE917nsSvLinbMuWAc2vQNjI6q8h8PgnNgfLamWR9+dfmf1alPJ/akfNLmcCSRmkcEMO+SNmKZiLErnVbX0AHCj125AQSJFsFDnfohQuGI6sik+Q9VN3YQrLb9xdyYTmxKHkZ7PKC8jXYhcRiAAWOpAFgBwojk9iUGFiLOoZxzrXZb5pSZDfXrelssDdzwxlbS4nnFNwCY+eczSHsKRtJ/EFHGunjiCgBQABoAOAG4U5tEYdtr0X5Mu7k98D4tfqqd1jgHPijf+lb3qVnob0Yd0ngj/8AEfWwrLEY4iO6gZ8wQK5t0iwFri/j04CiyKXcxaSOMOTk7418trdIDQC5JY3uTwO81cKbInaWgCmGeLFQkZAZllWQgMQzL31CRcagGRRruOt7CzdcHqSzEk9RdQBYC1g3ZfymhNsaSYNuqfL8+CdfrIppSlJvU1a0XsIeVOEQYYkKt+dw2ttfbUHHfXta8rfap/a4b7VBUrs8P0nNibluTXsc371jPtU1Nb1zWG1wk6kMRJjMTE2XJe0mOkQjpm1jmynfox0NJXaIKHvPmdDIWaJGJXm5ACQWAzFA3jKgi1jfnlC5P3NFKkfQKwwZ6F+tnPndjWOxplaBCoyqt0C5cgARilgtzYdHrqdzl8NkDFWaKwYEgqWTeCNQQTe41rKq0K3DapI2628mw7O3zA1yExKSSrJiJLkuA1mUhVZXfKOJ5qRdVO9gQumlGxokMKrinDBWzkB+nmluCMrcDEUzC4ALC4zVawyXI7RVsLV7XFrMVjQtPIgUBGJEmr3uCxsoD2VrAi1nOYnoEH7IUyMhSW+URsdZ9BoSembNzove+gAuLm5KcORqQzwmuLxPZHAvpnb/ALUXJ7InyX+tP60JszWfFt/mInzYIT9bmipFJlXUjoP1e+j6xS5Jh0/y/wAhFSs+avvJI6jb02GteBSu7UcOBHZ2ilRdvseYvwf4k/8AItVx+DEsUkZ0DqVv1XFgR2g6+SvMSxK+C2hU6ZeDKTYX10FaRYpG0VlJtewIvbtG8U6aQrT0Mdk4wywRu2jFemOpx0XHkcMPJXN8p4s0e0EChncwCNdTdpIxFuBBPRz092P0XxKcFmZh4pEjmP8AykeluLH/ALziTgypN9EuKQ/8pYzVR0bMJtuC+36AW2cwzIMMCokYEZcQFyBrZ1Bkt0lUHoXIAsA24xMIpEaywrC7OWawZVEAjjlnvdioUsBGRfTMdF1rsq43lNMTPKxtzUSLHbQ85K3fShFxeMAQsw91lVdxanGTkysRUqXJlNtJ8RjI+aYq9xY6XhhI0LIykFpc2Y6jLliB1rsJcdGmjyItrXzOoIuGIvfrCsf4T1GgMBgskSsyhZHdGkCkkZjKCbX1FyxYjdmdjxJNsVybhkdnfOS183TNj0DGNNwyqTa1t5velJplwi4oNbHxjfIg3+7XgpY8feqW8QJ4V420IgSDJGLAsbuosBvJ10Asdeylx5KQ2t0wOkdHtZntnYAC12AAPC17AXJPvrVh/Xym91DWBBYvluBmyAmwW9gANKmol2xpHiFYsAykrowBBK7944bj5jQmGldmd1UFWICkta6rcBtx0NyR2eOhvU1YgY0LFphk6ZFgFU5m0AzNZuNydNbDRuBT0ivcnqfsJ9v5+bjY5Blnw53s2+aNeocGNHMHzqpcWIY9FADoV98W99Q3Kf2pKfehX+Y6OT5ApNHTeyp4n+tKSehq+le7/Qo5VQWw1yznvuG3kAe2oOCgCpWvK32qf2uG+1QVK7PD9JzYm57ybW8U371i/Ri5iPTTFMGgBARADvAVQD4wBrS/k17HN+9Yz7VNTauTE6mbR2RjiAFSQgAdFibDebHU9daRrYAdQA81ZY72Nh12XzkL99b1HA+QabZsbG7ICTe+8XzBQwNt4IRQQdOiOqqJs6Mktza6kMNN5GbpeM5m8/bRMx6J8g8VyBf01YCnboVWwY7LiuDza3FrabiCSD4wSdd+p661hwqp4Chb2GgtuvYek1rVZXyqT1Anza0rY3oL9g6xu/wk0z+TnGRf+CLRf+KPkH0sP6UNyeS2Eww/yY/OUUn0miR7KfkL6Wf+lN7siHSjepWeImyIzEEhQWIFr2AubXIpevKKPXRxZkTUKem4GRbKxNySF6rka0kmy20hpWUuHDWvcWNwQSpvYjeOwmg8Nt+KRlVCWzM6ggDLdL3FyeIFxa+hB0BpjT1iGjEuDgbunFASEewnVUJvzZAzaajQbrHtquLLjFYWRoxcrLCMrAm7KkvGwt3luPGle1JXGOGRmW+IhDhXy5lEUFwRmGYd93WPkvenfKWMHD5jujdHb5AYCTd/lNIPLWt7Xyc1eVvs/wBhYxLjwozY7ihz68NLAgG+/dprYa1x2zw8+NRskZCmTFDM2oLu6xNbLqAiRare2UdYyuOTWNth8QvRzQPJcKRYbyug0G4+UHxAbksq8/bKA0eHhTMJSc3e4cwMfuSDbXS9xod4a8t6FNXJaj7ETMFs6nRkOZQSpAdSTbUroDofOaJixSt4LA8LjUXte1917a2rWgmZucYAA9JTcsR7jsU+99FZqpGruIbUrC8nUg8rH7hUyye+QfwE/wDeooqzNB+kNcbkXKdNxZr38oHpraXFIvhOq6A6sBoTYHXgTp46HCkTrc5syMN1gLMh6+N/QKz2lsGKdgz5rhcujW0uT1dZv5BVyrS+xMeTZ8TDKDGXjbOGQqHUki1nFgeo0FsWZisaObvCZIXPvimTK38SFH/irWDYKI4cNJcFiNUtqLWsF3dnE6m51ofZXSnmk3K8rqo6+aRIWY9V3ja3Yo66FXBorcXZflb7VP7XDfaoKlTlb7VP7XDfaoKldfhuk5sXctya9jm/esZ9qmptXMbEZwJ8rkDurF6WUj21NuuL+mmYxUo90h8aEfU1c+JBuTNYy0DcXuUdbp6GB+6t6VPi5CVuqGxvozC+jDip67+SqYuQy5A0YCgljdgwPRIGlu2pyMMw4tQ4xCISrMotqASB0Tu3+IjyUsGETgLeIkfUagUoQ6FyRa6l2IZb6r0ja9iSN2vlqlBbWJy5Goxsfv0+cv8AWl23NrmIRsuRkLZZL3JAtfohTfwQ+tjaw01JDHD4hZFuOuxBFiCN4IO4/wBay2jsxJonjZVswtuHk3g6X4VmqT1KeqB+Tcl8NGl7mIcy3jj6IP8AEoVh2MKNUd9b5KfXJXGbGnEMjiRVJjsmIGQaKApWdRqSFzZWt7gofcEV1ssqRRNIihhlzAJbp9WUjfv4X305KmRhvSuwWyggg6g6EdYoc7MiJJ5tLnf0Rrpl/l08VCpt9S2XJJmBIawFgQrtbUgk9BgBa+7QAi+Y5TR6XDX39C0gt13Xf5t9wLkG01I0tB67OiDBhGgYWsQqgiwsNbcBp2URSzCbfSRwgDgkm1wpBAzagqSCOid193UQSzpO+QVcHG7Rk/TlBy64uO1wpOkOCPRujW0vuK+Pgeq2hhxJDKh3Ojqf4lI++kGJw8fdju7SAxzROoRWZWLwwoOcyqSFBTiQN9720fbSmyQyt72N28yk/dVy4MYdLv1OV2XiGMWNc5sr4fnbkdEMYFYhT7okuSeo++vcMOTQtPiRbwREL2kvqDp3wDToi2S6m++96WLh1jhx2VpCwwixupZTGrCHm1yhWOVjbcyg+Q6tuTap3RjiilSJcr9MMLhpLWFrqSOlbUdMW3Grls/nYUN17HQUMVvI/XlRh47yDzaW8tE0Pixaz+8Nz15SLMPNrb9UVlE3kbI9x9Y6j1VaqMnEb/QR29nb/Z8E443B6rEn0bx20Vewk63MMWMzIo3hg5PFVF+I994NuILdVF0JhJATI/AtlF7DRRb+bMeuxFatjEHu0+cP605J7Cj3NqSbFe10OjJPiAw4jnHlljPiZCCD/Q03ixCtfKb237/JSzb2DItiIheaK3RBtzqZtYm85Kn3J7CwKj2NVroecrfap/a4b7VBUrDlJi1kwKyJ0leTCMDu6LYrDkE9Wh3VK7fDdLOXF6jDYngz/vWL+1TUxpbsXk/NKs7pimjU4rF2QQwta2KmHhMLm9r+WtvUpv8A6l/9jD/hpywm3YKSDKlDwbBlckJtAsRqbQYfS97e57DW/rVxHx5v9vh/w1P0pDzI9qV561MR8eb/AG+H/DU9amI+PN/t8P8Aho+lIMyKdJWzpa+5lJsHHDXgw4HxjxM8LihItxcakEHeCN4Nv71FL/WpiPjzf7fD/hr2HktiFLEY5+lYn9HgtcC1/B6gPMKUsByQKdM92tsBJyr5mSRfBdLX4W3g6i2h3j0Uo9RJYb5Q7XzNmgcxa9EdKJLKS1y5OVjoV1NiWmxZZRNi4pZOd5p4wrZFQ2aJHIITTexpvXO3KDysvLGas45p8aLAJjDqAe+4XiBqC0GouwBueD78uuk0OMMSMpxDMQ5KPKqWIcBfAVDql2sbHQbr6dTHOrbmU62NiDqN4041pSc64F9OLOTg2HJMxTExSiI3N+7J2NxIGjzATe9C3sp6QPCuspXtKfErIOajV0y6glR0rtxJB955z5MmxuLuLQIRbUc4OOXjfhqN3bfhSdyHFKOiE3K3D3nNlzn9GkChWYnK2KVrKhDEgZdxHoroOUeuFlUf4gEQ/wBV1i/70FHiJe7ITJCwzJPHmQZkAXmJEaRgTkuRIADvozaxzSYaP30oc/JiRpL/ADxGPLVPhGe0ZfNxHDhGCSl0KNicVHYFQDzfOc8b2JLWjD79RqOAAZckgGjmkUOBLM72cxkjcDYxkqwzBiG3kHW+8r+VWPYyZI/CjVlW1z32RRwGpyxkKbbu6V1FrjpsDhebjVLliN7E3LMSSzEniSSfLRJ+X3Kgrk2b1V3Cgk7gCT4hqa9ZgN+lD7QkAie/EZerfp99RGLbSRpKSSbZi2NWCNQ99I3c21sIwpYf8tPFWD8pI1LBldWVlRh0DZmEjDUNYi0Z1B4jtsY8kbZc2ViNQWTcesEjQ1DDEqhgkdlFhlVNATey23AnXqrTI09YsjOmtGhKu38OrAsmUu6ghkjBUvmsTrcaoL3+EU7jReC5VQOyKuZSwNgQAQQivlYA3DWYjxxtruJMgSIgqI0XS2UoguCbkWGhF9bVodnJ1W3HTsFh5hoDvFVJJSqaaJTbVwoyXGqrnXw9be6BAVbEdRFiPLUnxBZWAFrgjU6jTfoKwnCqMt9QW1JuADxI67WGtvQKsDXoYHhsKXmpnHiY806sUbfTLhyFVQplw1wugH6VBuHjv56la8pPa/8Aq4b7VBUrTEioukPBk2m2O+SPsEv71jPtc9C4eGUKB3TiUt7kYVSF7AeZNwOu5orkj7BL+9Yz7XPUYsIoXCTytIyK2SUjIGPSkILAZV3kDXqFZmrVlcJhpSZhz0rFowqvJEI8rXfdZFvvB7KpLsrFk6YgIotZRdrdeZm6T+Ui/ZRkrtEZSgeQrFnVCzNdgX0BN7XsBQfrlluF7llzXAbQhRc2NmtY283UTvoBKjWTZ+Lyi2IUNksTkXKWzk5rZfem3DwRRWycJPGW52USA2y6WIN2La8RqOvdQLcqTwwuIvY2ultxtqRe1/766b4HFc5Gr5WS48FhZh4xQMIqVKlAHI4TGqmPx6tcXkgsSOjfueMWJ4Hx2veidpSCRhHvVek/Ve3RU+fMR2L10Aq3xu0AdRnh3/u8dFxxBRZQAOoAAeiuOaSm3yaq2qKHBofcJusOiNB1DTSrxYlotblo+IJLMnapJuV/V39XVV6lTd7jrsabQ2WJyjrIyEKwVksTZhvB4acR5COOcmwiUVTPNdWLhs12zFQt7nhbPoLeGeoVnBimjXILWjI3j/Da+XzEFfJvpwDWUouI4yUnQo9b51/SJ7G5tnPEW4nUD/8At6UrAVxhyHnJ1TueN5LnIGCzTO2uqqpg00u0lhlDaddXN8l+nLLKd7okg7BNLiHA+jEI/gFKLdNk4m6iguLkuglhkzM3NXNmsc0hLMZSd4cs1zbQ5V0AUU5ofF4nIBa1+AN9bWuAeB10oc4pz71R2C5Pn0H97q2w/D4mKrWwpY0MLyl9oakAHUans6vLp9fXWIXxk9ZNz5zXoFSvZwcJYcVE83Ennk5ErzKOoeavalbGZWRLgj6quzsQAWNuzQnxkV5UqJQjJptbDTa2PMvXqevcdd9rbq8jS2/f2AAeirVKaikAs5Se1/8AVw32qCpU5Se1/wDVw32qCpXNj9R1YHSO+SPsEv71jPtc9YRYuIgEcwv6pxbKR2FQuh7OFb8kfYJf3rGfa56tHsAAWyYY9rQXJ7Sc2prE6VXJMFj4lMrExgIgd3WYygKM56RI6IFifPRy7ViN++JoSp6Q0IYqQerpKR4xWGG2Mql7rEFdQhWOPICBm8LU38KsjyVw2YNzdiBbRm3Wt19vlvrQJ1wHPtKIC5kTdfwhu11HWND5jUG04iL85H89eonr6gfNQ8/J+B8uaMHKAF1bQAWA0PAVRuTOHNu9jo2y9JxawAFrHQ6DXr130CD8NilkUMjBlPEEEdfDx1rQ2B2fHCpWNcoJuRcnWwF9T1AUTQBxie3tofLh+zx0bQSe3tofLh+zx0LtDC4ku/NyKqEHKL6huZZR7ndzjBt/uB1kVyT6marYb1KVdz4i62ewygEFrnNnuWuQdMl1tc6kHhrVsLiMvhdLXXnBbNYZXtk0jBv3vjcdVRRQylU3DL4a7tbXG8oew7uzfwrbZ2MGbLckHcTvDe9Ybw3mvbje9eGsVw+aRlvYugKnqKE349Un92qlTTUjOaaalHca41iIpCN4RiPHlNqS8mLBZSNQI8Mo8S4aNh/PT8VzHJtTGmLiN7pMIR2osMKofLGB5axw45vKvQMV5ZKXv+BtnLanjwudB1D0VKlSvoYxUVSPLbbdslSpUqhGQxa667vGPN1+T76gxS9HpDpWsOJvu032qvcCe99J8g37h1cKuMOtwbajdv6rfVp5BT0I83oUXGofdDr106+vxGrjEr75fOKz9T4/eD08d9WXBoOHG+87/P2DzCjQFn9DapUqUixZyk9r/wCrhvtUFSpyk9r/AOrhvtUFSuTH6jrwOkK2bHfCOcrOVx2JIVSoJ/TZh7ogbiTqR47089U5Pi0/zsN+dXN4XE82kkUuGxhK4rETAxw5lIbESuhDX1BVx268CKbeuz/0uN/25/rWJuF+rD5svc097X8LD7t3w1LJ8FmmEnc2IGuY2fCjpArb/F3aHj4qEbFRGUS9y48MGzaQaXzFtfKT5z1m52K5RiRGQ4XG2YEH9H4HxkigBhHthyNMNPvI34cbiQf8brBq3qlJ8Wn+dhvzq5qNoQCBhtoi+XXmiD0SCNR8kXvv1vqzE+K0QFhBtQcBZHFh1Cx/sUANtm8nluzFJY/CChmiuQykMe9XC6sbWItbdaiByWjDZhJODpulNtCCL6a7vSaS4TExxsrLBtM5TcAxsRuIta+7X0Dqpr67P/S43/bn+tACqP29j/lw/Z46NpMmPk7pxchwmMyytGU7xwWFENxm01Bon1Wb4rjfoD+KuWcW5PQ1TVDCpS/1Wb4rjfoD+Kp6rN8Vxv0B/FUZJdh2hhWcyEgFTZlOZT1HXf2EEg9hNB+qzfFcb9AfxVPVZviuN+gP4qajLsFoapta3silf1h0k8psCPKLdtAvio+6ug6EYhcpsym0sQLISAfdR5h/pL11h6rN8Vxv0B/FWc2PLizYTGnW47wbgjcQQ1we0ULDp2kRPzKrGytf+93ZXtKsPtEqthhMYBroMPoNfHWnqw3xXG/QH8VeysSNas836cuwxqUu9WG+K436A/iqerDfFcb9AfxU88e4ZJdhjUpd6sN8Vxv0B/FU9WG+K436A/iozx7hkl2GNSl3qw3xXG/QH8VT1Yb4rjfoD+KjPHuGSXYY1KXerDfFcb9AfxVPVhviuN+gP4qM8e4ZJdivKT2v/q4b7VBUobamJkmjEaYXFhjLAbtDlUBcRE7Em+gCqT5Klc2K03odOCmlqPW5ZxoJZJskcKNIgbPmkLRzCBrxBcwvIRaxbQi9rgVs3LHD62LsAYlzLFIykzECHKwFiHLLYjTUVzp/+J4n9thv/G9FbL9gTx7P+uKsjYepyqw7Nh1ViTiAxiAR9QjKrE6dEAsN9A47lrHh5Z1xIWOONkUOGZyxdHkAyBOj0EY7zqLC964bZXtqD96b/wAkNdbyl8LEf3/8niaAGc3LnBqZQZheIlZAFc5SI5ZDuHBYZfKhG/Sj023CcQcPm77k5zKVYArcC6sRZrXF7HS9cLivYx8jFfXi62/9n/s8f7u3/magD6HUqVKAJUqVKAJUqVKAJUqVKAJUqVKAJUqVKAJUqVKAJUqVKAJUqVKAJUqVKAJUqVKAP//Z"/>
          <p:cNvSpPr>
            <a:spLocks noChangeAspect="1" noChangeArrowheads="1"/>
          </p:cNvSpPr>
          <p:nvPr/>
        </p:nvSpPr>
        <p:spPr bwMode="auto">
          <a:xfrm>
            <a:off x="117475" y="-1071563"/>
            <a:ext cx="2057400" cy="2219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data:image/jpg;base64,/9j/4AAQSkZJRgABAQAAAQABAAD/2wCEAAkGBhQSEBIUExQUFRQWGBgVFRcWFRUWGBcYGhcVGBcYFRgXHiYeGBojGRcYHy8gJCgpLCwvFyA9NTAqNSYrLCkBCQoKDgwOGg8PGiwkHyUvLCwsLCwsLCwsLCwsLCwsLCwsLCwsLCwsLC0sLCwsLCwsLCwsKSwsLCwsLCwsLCwsLP/AABEIAOkA2AMBIgACEQEDEQH/xAAbAAACAwEBAQAAAAAAAAAAAAAEBQACAwYBB//EAFMQAAIBAgMDBQcQCAYBAQkAAAECAwARBBIhBTFBBhMiUWEUIzJxgZGhFRYzNEJSU1RykpOxtMHS0yRic3SCstHwQ2ODlKLCs2QHJTVEVaOkw/H/xAAaAQADAQEBAQAAAAAAAAAAAAAAAQIDBAUG/8QALBEAAgIABQIFBAMBAQAAAAAAAAECEQMSITFBMlEEImFx8BORscGB0eGhQv/aAAwDAQACEQMRAD8A7jY+w4J+6HkDO/dWKUnnphYLiJQosrgABcoFhuph60cL8G30+I/MrDk90FlYZrNisZmABbXumbKbAEjdbq1FOO6x1P8ARyf0rzsRyzOmdEUq1F3rRwvwbfT4j8yp60cL8G30+I/MoxZ2d8vSSwuRZSdSMp3HqbdxBrbm39+PKn9GFRml3HS7C31o4X4Nvp8R+ZU9aOF+Db6fEfmUx75+ofnL/Wvecf3g8j/1UUZpd/8Ao6XYW+tHC/Bt9PiPzKnrRwvwbfT4j8ymXPt8G3nj/FU7p/UfzA/UTRmn3Coi31oYX4NvpsR+ZWOF5J4YoCUbj/j4jrNv8TqpwMUOp/o3+4V5gfY07Rfz60ZpVuKkLvWjhfg2+nxH5lT1o4X4Nvp8R+ZTisMVjkjy5zbNe3RY7rXJIBygXFybDWlnl3HlQrXklhrkGNusd+xG76TrHpq/rRwvwbfT4j8ytRt2DOLSAkrewDEkc4UUgAX1cMvjsOIvrDtqJmChjcnKLo63OUtYFlAvYHxbt5AqnKfqSlEF9aOF+Db6fEfmVliuSmFCMcjDQ27/AIjfbS3T33tT2qSw5hbUaggjeCNxF6lTl3KcUKV5I4awvG1/22I/Mrx+SGGsbRtfh3/EfmU1wrlkBO/j5CR91JvXhHmyhJCc2QgBSb53W1s2psoew1s68TaqUpt6MTUTSPknhSAebb6bEeX/ABOusX5KYYyZAjAABjaee51IsO+btNT2jdW+y+UEeIe0eYEguL5SrKOb6S2OoJktpbwTfgScJbypwIV7jiDeP0a76dyXJKoC9aOF+Db6fEfmVPWjhfg2+nxH5lOKlRnl3LyoT+tHC/Bt9PiPzKq/I7CkeA/knxAPkPOU6vUozy7hlicomwMOVS8bhgLP36cHNuOgk6wT5q09bGHHuH+nxH5lMzEbgtoWJYjTTwRr27vmjtrSNbso7fqBI9IFe3h5Y4WbejypOUp1sc1tLYkKQ87GJEdJsOBaaY2viIQcwLkG6sRbtr2nXKpAMKbDfNhifGcXBc1K5YYn1LkdeTIqL8mvY5v3rGfapqb1zWxNriJZw8c2UYrF98WMyJ7amJPe7sLcbqN1dBhsUkih42V1O5lIYHxEaV5+IvMzsimoplY/ZH7Ag/nP/YVvWGH3yH9f6lQfWDW9QxIlSk2L2hPzxWNYynBzr7jNrZhoCjKf2sfUbjttbFCx5pTqGdQp6KHK3RctZmILDcLFRcC+tZGLMjoalc1HtfGWGaJNy5ioPROWTM1i/SW6rYXvfT3V1ebPmZo1LghtbgjKbBiAcpJIuADY9e4bgnFoadhDGssIO9p8lf5RVpzZG8R+o17CLKo7B9VLgfJeuYxwnkIV4lawspCToDmmZHDFXy25tVezHiK6epTjKhNWcXBgpBcnCpGSAVKpKuVljuo6LjL3w2GoubEFiCRtNh5QVKYZHdbkEpIMpQBkKu0lmZyi3INwRZiSdetIrKJQGIGgsCB57kej+zWmeyMtGWzpZGVjIqqQxAsGFwPdWbUX324dZoupUrJmhhg/A/if+dq15sdQ8woXC4oZToxuzkWRyCC7EG9uo1t3V+rJ8wj67U2nZKaNBGOodmgqssCta43aggkEeIixHkqndJ+Df/gPrapzz/Bnyso+omhWhumCY9ZBGyhyNAUkseiQQSJMvAgeFYDU34XB9RsTpbEE9TF30FyAxUCznJl0JAzXJuDanOeT3qD+NvwVXZ+iZTvQldN3WLdmUjxeSrvSyK1oVTbHxDCwlMdxYFZ5nKeHexcdMnMpzNquXQG1Uk2NimzfpFswYZleQbycuRQLJYHrPC1gNehqVOdlZUKo4nWwkYOwznMNLhpHI04WUKLbhY20rfD+GPEfu/vz1MV4Z8Q+tqzJ4jeNR4/708te1hwz+HyrlHlzllxr9THlb7VP7XDfaoKlV5VNfCX65cKf/wArD1K4fD9LO3E3L8mfY5v3rGfapqm09n82TiIFtIOlIi6CdR4SsNxktcq2+4AvYkUPybiRlxAZFJ7qxdjlFyO6puPj+6nBwqjdmHidx6L2rmxFlm7N8OelopsydXiDoQyuWdSOILMQfNaiqR4bBSQAPCudHAaSEsFOcgFpIS3RDE6shIBOtwb5iPXFGPDSeM9TYeY+QFFZW8hNRJa6GmW+kHl5KRliQbBswYBbeFLJJplIG+QjUHQC1jrXkHJGNWDZmNjexsQR3uwIP7MXPG5vwsY3KLDBUYzwgOLreRVuOOhNxY6G+46b6oOUsB8Fmk7YoZpR86NCPTTuRP032BTyQjIUFjlUCwUKraLGurDW3ewQOBvv0AZbM2WsCkLxIJ0tuUCwHAXzNbdd266H9csHAyEcSMPiCAepiI9D2GjcHjUlTMhutyNxBBBsQysAVIPAgGk3LkMjW6PcYe9yfJb+U14BJ+p5mH31Md7FJ8lvqNbmlwLkwvJ1J52H3VM0nvU+e34K3pHjdq4lZSqw3TOQHySOMmVN4Q3vmLdlrdRoWonoNs0nvU+e34Kq4c+5TsOdrjxdCkkW2sXm1w/QDHNaOQHLdAAoJuWsW1AINhuFyLHbGL0Hc12sAy2YDNnysecuUy5dRbMeu1qrK0K0xwMSy+GhJ4FOkD2cCp8enbXvdoHhKyDra1vKVJC+W1YbMxskhkDxsgFubYqVzrqCSpJKnMpNjY2Ze0k+k65QJPhguzfYlI3HMR2AsSo8xFFUJhoxG5QCyt0kHAHQOo6uDfxN1UXSluOL0JUpRjeTyySOxbRytwVBKgKg721+hmyWY2NwbaWvQbbJiwxjeXFZMrZxzhRQxIGe+bfmJlOm4zt2Cmku4029kdHQkjGMu1syEhja+ZdApIFukNAd4476HTlNhiQOfjF9xY5QfEzWB89bjbMHw8P0sf8AWkrXA5Ql2JLtHKobI5BsBbKb33ZQrEnTXQVgu3EIJDRADfmlta173GXS1qzhxWHYOpkiKZuipkTSwAOXXQZr2H3GsMXLhblEiWeSw73EFbTTLzjeBGug8IjdoDVUrqhKM2EvjVdgA8RPSFkfMfc7/NVmNc9tHYEoEOWUQPJOmVYQWAABkZZJH1kQJHbKAg6IG4UygxUuVTLBLuDBsOY3U6Xv0yHHiy6dZr0sDxEcPDp8HJjeEnKVqtfnyjflQlsHbqkwo82Kw9SlvKLGZoAOYxQ79hulJYKv6VBqQZPqU17WWB0v3NMSOV0wnYeHa0pUm5xeL4aLbFy7+win86EowG8ggeMg2pbya9jm/esZ9qmptXNjYjlKnwXh4ajbXIOsjAW5v5rKf5rVGxlgSyuBx0B/lJoisMZ4NutkHndRWK1ZozKMxIzMEyMxu5ETKWPWxy9Ly1litvwxmzNwBJ32zEqtxv1IOgB3eKmNZyQKxBZVJG4kAkeIndRa5DUX+unC/GI99vC+rs037qVLyjignn0eRJSJV5pCzBliVJEZDZh7GDfddrGx3vzsuK9+aj+YvXfda178fF1ClnKfCwx4PEPzcYsjaiNcwzdG62F79LhVLLdCzOKYHjtsSTwJJFDi0jdAb5IcxD5CpCmXMDa41HuqocTiE9kbERneGaHnVO7okQPIE3cQCcxFzYWbbD2SEwsCOgDLGgYHeCFGhtxH1itdobGEgAVmSxOoL8QRcWYWYbwdQDwNO1sW6XAvwnKCR5HCiORQT4JcOgv0RJGRnFxYXy2uTwFWXlQA6LLzUWa/hTR33kWsSLadK/k3kUvx/IxpQrTTZ2VlyhlaQLeQDQyNc6HdoPMK0Tk2mHlwrnI9pcg7yiZc8U4Ygj3zlNNB0RTqJnJpK9RtgNtF+aDxkGTNqhDoLC46Y6JuA1rE7us2DWlkvJ+LMWjzQudS0LZLnrZNUc/KU14IsWugfDyDgzpJG3lCEqx8QXxVm6exqorhhuMxiRIXchVG868TYAAakk2AA1JOlAI+Kl6Q5vDr7lXQyy263s6qh/VGbx8K0w2ySXWWd+dkXwAFyRx30JjS5Oa2mdiT1ZQSKZUaIei2EWMxOKjCkwxylW0dHEam/R6aOS0fhb1Mm7dRPc+LbQzQIOOSF2YdgMkmXylfJR+KizI6jeykDxkED01lDimZQwTeL6uPu81VdojNT2QL6jOfCxWJI4gGBL+WOIMPIRW+C2NDEbpGoY73PSkPypGu58prbO/vF+efuSpeTqQeVm+4VOo3Ns2dQwsdR1HUeY0uxezoi8YMaFTmBAUDW1wTYagBSLfrCi+bc73UeJP6sfqpZi8Y8au5s0ubmIF3BnYJvG/whmOpsqG2g1qHeyHbpIwxOzo8RKYUjjWKPSd1RFYtYEQxsBdeiQWYagFQLEkq7wmDSJAkaKiDcqgKB5BScY9cGvM2zZImlzswUyyXYvvHhu2ZvLu0r3E8qArsBGXUEBXVro11drkgHKtkJvqLA8QARpvYuWJxwEz9LGwjhFE8p+U7LGn/ABE1G4Id7A6rr81iv3Vzmztu3xsgKjvnNR5g9xZTKAY+jd1JYtewABubV0eG92Opz6QG/wC1JqkDeq+eou5W+1T+1w32qCpWPLDFosARnQO0uGyqWAZv0qA6KTc6DhXtdnhuk5sXc25NexTfvWM+1TUM3KvohkiLgjQK5LF8sByKqobm8wU66ZG00tW/J9LwzjXXE4waEg+2p9xGo8lDtsLEEFRiGHg2bnZmOkOQi2m+Xp3zeSuaVZnZprSoY7M2wJmYKrAAEhjuYc5IgK+PJf8AionE+4HW49AZv+tCbJwMsZfnJDIG1F2Y5Tmc2GYaixUXFvBHR0uS5vDjHax8ykf9qjS9CuNTeg9p7Q5lA2XNc2tfL7lm32Opy2A4lgKMqXqChOOVEdr5Jra/4Z4bxa9wba6/WCKTcreUiNDFFlkAnYEko9xHHLEXy5A13N9AbaAnqzdjeud5eRE4TMN6OpHjYNF/+ytItZkTVpo9x+3HzgoHjuCqrPDJGjSN4HfCtgb2AUlbk7+BZ7O2qJSy5SjqWup3gBioN93D08RYm2Nwy4mBluQsqaEWuL2IIvppofJSDaKvFOGmmRCQGWcRNGtwSrq/SdcwQgqWtozDtUpPQus2sft/R0mNvlFrXzJa+72RaA25FK2HcqELJaVAC1y0bCRQNOJW3lofE7Wm6IMIszoUcOGBGYECwOptl1BtqTuBrNNtyLIquVZrXaGAGR11NswVWsLAb2XU7za1NJozcXO0hxBO7qrLzZVgGU5m1BFwfB6jV7ydSfOb8NcjsjbLQgxO5jWOaw56N0AgbKY0zkZFIQne4PRFh19HtDbiwsAQWumcFbai9tOuk00xq6thd5OpPOx+6paTrTzMfvpcOVmH3ZmvqSCjaAXud3Z493EgVPXPFZ7lktoMy3LNoAEVblmuV6G838dlT7AtdEMcknvk+Y346Dxcpw6ySkqVALOoBXUXJZfCuxGltL2Gu+uZwaYmQSGNcQqRSFLPInPkqAcwTVDowIGZSb630o3DzNLYxnE4mMqwbOohjubjwpbEsp96rAFeBJvolT1HkbVr8jdNtPYE4XEWOqleYfThcLJdT/d6nduJPSXDIF97JOFkPkRGQHsz+almxsbLhgIsSFSMNkhkzF1XRcsUraZTr0SbgjS9wM3RtCTvJ7OGvXprUNJMubyvp+fcA7vxO/uUW6u6Ez+bLl/5VhhdnusvdEwDudypcrBfQ82COmSoUM+jHLoLHLR+MiaSMoGKMQLMD1EE2y2/s7jqKEljdEW+IUZRIGdtAczKwJJawKhSut7Am26mjNzvZV89RrHICAQbg7iDpVr1w7bYmifPDK2MTMLpDCSGLkL7LpGpDNm0Y+Km+05sUEBLpEzsI4oogrsXbdnmkUgAAFjlTQKbE0Sw65KgnJ09H6mw2gkWIxjyNZf0ccSSxR7KqjVmNxZRcm9UwmCknaRpnliUkEQxuEyrlFhI6DPnsASFewvbW1zvsjk2kLc47vNMblpJD7oqqsyIOilwoGmtgBe1MI9ZHI4KqntPSb0Aj51TfYuUkn5fTX+OBHyg2VFDhTzcaJeXDXIUZj+lQeE3hMe0k1KL5W+1T+1w32qCpXZ4bpOTFdyLcmvY5v3rGfapqbUk5O4i0cwKv7axmoUke2pve3NNO7U4m3ygy/zAVyYieZm0Xob0PKCZAAbHI9ja9iSgBtx3VdMUh3Mp8TA14gvK3Yi+ln/oKlaDYml2XiSllkytlsDz8zZWsczG69PPpv8AAtdbmrYvZmJkYkS82Cb9GSVhay2UKMlrEHUEFs2tqe1mYu1h5f7826mpEuIkGzMVfWYa6izyDIeiAbAWlAVQcpCgszaC9bDYzyQSRSvq2XKwdnKuuUiS7gH2RQ2TcLW401LEb7EdmlvSbitKHJjjvaOM2LyglVIYyozBFiCOebztGCjGJyLPd1tYEkC5Kg6U/XbTdK8Ew6BcdFrmyBwp0GVyCRbWxQjqvTZmGV0xEUiq6rPKCrKGUh254XB03Sir+tfDfBAeJpAPIA1hTbVhh5XFfP6FLYXCDKDhVBaYQ2aMSWswuAGvkjzEaCw6Q01p9szmeb7wIwgJFo1CrfS+gA4EG/EEcDSXG4HCKwUM8LBwMwklUaC5tnJje11vcEai++vcI9xlGNRR0mAihSN2tcsWEpcDcSQqrrfduptWjS7/APX3+MJ2zK8MySRoHMwEBQmwZg2dLngMhn119zod1I8ZBkV3OGZIR0yueWGIjI2YmES5FPO5eibZlPujqSdrbTmETR25+QBZICAsMvOKwaISRyFVOZgBmQ6gnoUy2bmxZixEiZIgqvDExVjnYX52TKSt1Bso4XJNiQFey1IgnGTp6b6fPliDAzs4Y4QuqqXD8wS0anKDF3qXOfDuCUQdYuNSXsWRMNK3dUkjzMOciebM8uViQ8UcYuUswuFVQSsi38E26TH7GimIZ1OYaB1Zke3Fc6ENlPFb2oF9mxQ4jC8zGkZLShsigErzLE5iNW6QTfRmT0HOVU7fz1/wDw7yzT4mNA0EcnNys7jLNlZOaPNJ7gnmT0msV97cgjo8PAqIqIAqqAqgbgALADyCgcQMuMgPv45Yz5DHIvmyv86kM+JSSV5LzpIQLiPKeivWd9u9a2G+4uTpU1mM1KrXr/p1CICZVIBBIuCLggxoCCDvGlINucn41WEQmWHNNGMsU80akdJiuRXChTl1At4xQ+yZY1xWXnMUWOTouRYnKwBks2t8gN7WJ8Rp1K3PYhVXwMO2Z265ShCxj5KyFmPWUHXZ9LBzajSe4k9RcRlAKSG1tTjZ7nXW4EwCm1917ab7kqXsnYhEimXDRbic7PzzqdMoUyMzdforaXb04ZlGHNgZBmIkI6JfIRYagqEJ7WIuLXrwbfm17yRopuY5SBdC1mA1uWAUW0F97bqfmaL+o+7HOIhJC5bdEhgDoDYEW03b7jTQgaUs23igFjcgqYZUlZWtfJrHIwIuGASRm0OmXW1ZNt2e6hcObf4lw3RPOFSL6XshVrqG36AjUbbcgabBN0crtHcixupeMqwtvNgxFt/lAFCWqTFFpSv7jm1AYN5GUFQoBu2ZrktckghRawIO8nq0obAbWOJhR4wQCQGs4DKQRnSQaGNh2XPivTaKMKAALAbhUtZVruJ23Qg5UYdjhru17TYY5RbKD3VCNDa5AB48dewSieVvtU/tcN9qgqV2eHdxMZqnoW5NexzfvWM+1TU2vSnk17HN+9Yz7VNTauLE62bx2RV4gd4B8YB+uhIsEheToLoVGgA9yDw+VRtY4b3Z63PoAX/rSTY2edxrwzDxO4+pqncvU7j+K/8ANet6lK2OgWeBsp743lEfX8mr80/wnnRfutV/CPYLeUg39Gn9itKpulRKVuxPgEcYnFLmXUxSaofdR5ODf5NHO8gKi6HMbeCw9yze+PvfTQ+H9uT/ALHD/wA+KonExhnjB3dI7yNy24eOnepEFp/L/INPskO2YxwE5gxJTViAVF79h9FeQbIVGLLHCGPHpaaEWF9w1Og33ozuNf1vnv8A1qdxr+v9JJ+KlmLoFTZYBUrHCCpupAIsbEX0GuhND7Izo00HQ6DZ08L2OUs6203B+cT+AUfPCFAIL3zJ7tzvdQdCbbjQu0+9zQTcL8xJ8iQgIT4pQg7A7U7siSrzdg3vn+X52/pS5A74xjdO8xKBoxF5WJbiNcsSfOpxSVNoRwy42SVgiB4wWN7ALh0c7uzMfJSiE917nsSvLinbMuWAc2vQNjI6q8h8PgnNgfLamWR9+dfmf1alPJ/akfNLmcCSRmkcEMO+SNmKZiLErnVbX0AHCj125AQSJFsFDnfohQuGI6sik+Q9VN3YQrLb9xdyYTmxKHkZ7PKC8jXYhcRiAAWOpAFgBwojk9iUGFiLOoZxzrXZb5pSZDfXrelssDdzwxlbS4nnFNwCY+eczSHsKRtJ/EFHGunjiCgBQABoAOAG4U5tEYdtr0X5Mu7k98D4tfqqd1jgHPijf+lb3qVnob0Yd0ngj/8AEfWwrLEY4iO6gZ8wQK5t0iwFri/j04CiyKXcxaSOMOTk7418trdIDQC5JY3uTwO81cKbInaWgCmGeLFQkZAZllWQgMQzL31CRcagGRRruOt7CzdcHqSzEk9RdQBYC1g3ZfymhNsaSYNuqfL8+CdfrIppSlJvU1a0XsIeVOEQYYkKt+dw2ttfbUHHfXta8rfap/a4b7VBUrs8P0nNibluTXsc371jPtU1Nb1zWG1wk6kMRJjMTE2XJe0mOkQjpm1jmynfox0NJXaIKHvPmdDIWaJGJXm5ACQWAzFA3jKgi1jfnlC5P3NFKkfQKwwZ6F+tnPndjWOxplaBCoyqt0C5cgARilgtzYdHrqdzl8NkDFWaKwYEgqWTeCNQQTe41rKq0K3DapI2628mw7O3zA1yExKSSrJiJLkuA1mUhVZXfKOJ5qRdVO9gQumlGxokMKrinDBWzkB+nmluCMrcDEUzC4ALC4zVawyXI7RVsLV7XFrMVjQtPIgUBGJEmr3uCxsoD2VrAi1nOYnoEH7IUyMhSW+URsdZ9BoSembNzove+gAuLm5KcORqQzwmuLxPZHAvpnb/ALUXJ7InyX+tP60JszWfFt/mInzYIT9bmipFJlXUjoP1e+j6xS5Jh0/y/wAhFSs+avvJI6jb02GteBSu7UcOBHZ2ilRdvseYvwf4k/8AItVx+DEsUkZ0DqVv1XFgR2g6+SvMSxK+C2hU6ZeDKTYX10FaRYpG0VlJtewIvbtG8U6aQrT0Mdk4wywRu2jFemOpx0XHkcMPJXN8p4s0e0EChncwCNdTdpIxFuBBPRz092P0XxKcFmZh4pEjmP8AykeluLH/ALziTgypN9EuKQ/8pYzVR0bMJtuC+36AW2cwzIMMCokYEZcQFyBrZ1Bkt0lUHoXIAsA24xMIpEaywrC7OWawZVEAjjlnvdioUsBGRfTMdF1rsq43lNMTPKxtzUSLHbQ85K3fShFxeMAQsw91lVdxanGTkysRUqXJlNtJ8RjI+aYq9xY6XhhI0LIykFpc2Y6jLliB1rsJcdGmjyItrXzOoIuGIvfrCsf4T1GgMBgskSsyhZHdGkCkkZjKCbX1FyxYjdmdjxJNsVybhkdnfOS183TNj0DGNNwyqTa1t5velJplwi4oNbHxjfIg3+7XgpY8feqW8QJ4V420IgSDJGLAsbuosBvJ10Asdeylx5KQ2t0wOkdHtZntnYAC12AAPC17AXJPvrVh/Xym91DWBBYvluBmyAmwW9gANKmol2xpHiFYsAykrowBBK7944bj5jQmGldmd1UFWICkta6rcBtx0NyR2eOhvU1YgY0LFphk6ZFgFU5m0AzNZuNydNbDRuBT0ivcnqfsJ9v5+bjY5Blnw53s2+aNeocGNHMHzqpcWIY9FADoV98W99Q3Kf2pKfehX+Y6OT5ApNHTeyp4n+tKSehq+le7/Qo5VQWw1yznvuG3kAe2oOCgCpWvK32qf2uG+1QVK7PD9JzYm57ybW8U371i/Ri5iPTTFMGgBARADvAVQD4wBrS/k17HN+9Yz7VNTauTE6mbR2RjiAFSQgAdFibDebHU9daRrYAdQA81ZY72Nh12XzkL99b1HA+QabZsbG7ICTe+8XzBQwNt4IRQQdOiOqqJs6Mktza6kMNN5GbpeM5m8/bRMx6J8g8VyBf01YCnboVWwY7LiuDza3FrabiCSD4wSdd+p661hwqp4Chb2GgtuvYek1rVZXyqT1Anza0rY3oL9g6xu/wk0z+TnGRf+CLRf+KPkH0sP6UNyeS2Eww/yY/OUUn0miR7KfkL6Wf+lN7siHSjepWeImyIzEEhQWIFr2AubXIpevKKPXRxZkTUKem4GRbKxNySF6rka0kmy20hpWUuHDWvcWNwQSpvYjeOwmg8Nt+KRlVCWzM6ggDLdL3FyeIFxa+hB0BpjT1iGjEuDgbunFASEewnVUJvzZAzaajQbrHtquLLjFYWRoxcrLCMrAm7KkvGwt3luPGle1JXGOGRmW+IhDhXy5lEUFwRmGYd93WPkvenfKWMHD5jujdHb5AYCTd/lNIPLWt7Xyc1eVvs/wBhYxLjwozY7ihz68NLAgG+/dprYa1x2zw8+NRskZCmTFDM2oLu6xNbLqAiRare2UdYyuOTWNth8QvRzQPJcKRYbyug0G4+UHxAbksq8/bKA0eHhTMJSc3e4cwMfuSDbXS9xod4a8t6FNXJaj7ETMFs6nRkOZQSpAdSTbUroDofOaJixSt4LA8LjUXte1917a2rWgmZucYAA9JTcsR7jsU+99FZqpGruIbUrC8nUg8rH7hUyye+QfwE/wDeooqzNB+kNcbkXKdNxZr38oHpraXFIvhOq6A6sBoTYHXgTp46HCkTrc5syMN1gLMh6+N/QKz2lsGKdgz5rhcujW0uT1dZv5BVyrS+xMeTZ8TDKDGXjbOGQqHUki1nFgeo0FsWZisaObvCZIXPvimTK38SFH/irWDYKI4cNJcFiNUtqLWsF3dnE6m51ofZXSnmk3K8rqo6+aRIWY9V3ja3Yo66FXBorcXZflb7VP7XDfaoKlTlb7VP7XDfaoKldfhuk5sXctya9jm/esZ9qmptXMbEZwJ8rkDurF6WUj21NuuL+mmYxUo90h8aEfU1c+JBuTNYy0DcXuUdbp6GB+6t6VPi5CVuqGxvozC+jDip67+SqYuQy5A0YCgljdgwPRIGlu2pyMMw4tQ4xCISrMotqASB0Tu3+IjyUsGETgLeIkfUagUoQ6FyRa6l2IZb6r0ja9iSN2vlqlBbWJy5Goxsfv0+cv8AWl23NrmIRsuRkLZZL3JAtfohTfwQ+tjaw01JDHD4hZFuOuxBFiCN4IO4/wBay2jsxJonjZVswtuHk3g6X4VmqT1KeqB+Tcl8NGl7mIcy3jj6IP8AEoVh2MKNUd9b5KfXJXGbGnEMjiRVJjsmIGQaKApWdRqSFzZWt7gofcEV1ssqRRNIihhlzAJbp9WUjfv4X305KmRhvSuwWyggg6g6EdYoc7MiJJ5tLnf0Rrpl/l08VCpt9S2XJJmBIawFgQrtbUgk9BgBa+7QAi+Y5TR6XDX39C0gt13Xf5t9wLkG01I0tB67OiDBhGgYWsQqgiwsNbcBp2URSzCbfSRwgDgkm1wpBAzagqSCOid193UQSzpO+QVcHG7Rk/TlBy64uO1wpOkOCPRujW0vuK+Pgeq2hhxJDKh3Ojqf4lI++kGJw8fdju7SAxzROoRWZWLwwoOcyqSFBTiQN9720fbSmyQyt72N28yk/dVy4MYdLv1OV2XiGMWNc5sr4fnbkdEMYFYhT7okuSeo++vcMOTQtPiRbwREL2kvqDp3wDToi2S6m++96WLh1jhx2VpCwwixupZTGrCHm1yhWOVjbcyg+Q6tuTap3RjiilSJcr9MMLhpLWFrqSOlbUdMW3Grls/nYUN17HQUMVvI/XlRh47yDzaW8tE0Pixaz+8Nz15SLMPNrb9UVlE3kbI9x9Y6j1VaqMnEb/QR29nb/Z8E443B6rEn0bx20Vewk63MMWMzIo3hg5PFVF+I994NuILdVF0JhJATI/AtlF7DRRb+bMeuxFatjEHu0+cP605J7Cj3NqSbFe10OjJPiAw4jnHlljPiZCCD/Q03ixCtfKb237/JSzb2DItiIheaK3RBtzqZtYm85Kn3J7CwKj2NVroecrfap/a4b7VBUrDlJi1kwKyJ0leTCMDu6LYrDkE9Wh3VK7fDdLOXF6jDYngz/vWL+1TUxpbsXk/NKs7pimjU4rF2QQwta2KmHhMLm9r+WtvUpv8A6l/9jD/hpywm3YKSDKlDwbBlckJtAsRqbQYfS97e57DW/rVxHx5v9vh/w1P0pDzI9qV561MR8eb/AG+H/DU9amI+PN/t8P8Aho+lIMyKdJWzpa+5lJsHHDXgw4HxjxM8LihItxcakEHeCN4Nv71FL/WpiPjzf7fD/hr2HktiFLEY5+lYn9HgtcC1/B6gPMKUsByQKdM92tsBJyr5mSRfBdLX4W3g6i2h3j0Uo9RJYb5Q7XzNmgcxa9EdKJLKS1y5OVjoV1NiWmxZZRNi4pZOd5p4wrZFQ2aJHIITTexpvXO3KDysvLGas45p8aLAJjDqAe+4XiBqC0GouwBueD78uuk0OMMSMpxDMQ5KPKqWIcBfAVDql2sbHQbr6dTHOrbmU62NiDqN4041pSc64F9OLOTg2HJMxTExSiI3N+7J2NxIGjzATe9C3sp6QPCuspXtKfErIOajV0y6glR0rtxJB955z5MmxuLuLQIRbUc4OOXjfhqN3bfhSdyHFKOiE3K3D3nNlzn9GkChWYnK2KVrKhDEgZdxHoroOUeuFlUf4gEQ/wBV1i/70FHiJe7ITJCwzJPHmQZkAXmJEaRgTkuRIADvozaxzSYaP30oc/JiRpL/ADxGPLVPhGe0ZfNxHDhGCSl0KNicVHYFQDzfOc8b2JLWjD79RqOAAZckgGjmkUOBLM72cxkjcDYxkqwzBiG3kHW+8r+VWPYyZI/CjVlW1z32RRwGpyxkKbbu6V1FrjpsDhebjVLliN7E3LMSSzEniSSfLRJ+X3Kgrk2b1V3Cgk7gCT4hqa9ZgN+lD7QkAie/EZerfp99RGLbSRpKSSbZi2NWCNQ99I3c21sIwpYf8tPFWD8pI1LBldWVlRh0DZmEjDUNYi0Z1B4jtsY8kbZc2ViNQWTcesEjQ1DDEqhgkdlFhlVNATey23AnXqrTI09YsjOmtGhKu38OrAsmUu6ghkjBUvmsTrcaoL3+EU7jReC5VQOyKuZSwNgQAQQivlYA3DWYjxxtruJMgSIgqI0XS2UoguCbkWGhF9bVodnJ1W3HTsFh5hoDvFVJJSqaaJTbVwoyXGqrnXw9be6BAVbEdRFiPLUnxBZWAFrgjU6jTfoKwnCqMt9QW1JuADxI67WGtvQKsDXoYHhsKXmpnHiY806sUbfTLhyFVQplw1wugH6VBuHjv56la8pPa/8Aq4b7VBUrTEioukPBk2m2O+SPsEv71jPtc9C4eGUKB3TiUt7kYVSF7AeZNwOu5orkj7BL+9Yz7XPUYsIoXCTytIyK2SUjIGPSkILAZV3kDXqFZmrVlcJhpSZhz0rFowqvJEI8rXfdZFvvB7KpLsrFk6YgIotZRdrdeZm6T+Ui/ZRkrtEZSgeQrFnVCzNdgX0BN7XsBQfrlluF7llzXAbQhRc2NmtY283UTvoBKjWTZ+Lyi2IUNksTkXKWzk5rZfem3DwRRWycJPGW52USA2y6WIN2La8RqOvdQLcqTwwuIvY2ultxtqRe1/766b4HFc5Gr5WS48FhZh4xQMIqVKlAHI4TGqmPx6tcXkgsSOjfueMWJ4Hx2veidpSCRhHvVek/Ve3RU+fMR2L10Aq3xu0AdRnh3/u8dFxxBRZQAOoAAeiuOaSm3yaq2qKHBofcJusOiNB1DTSrxYlotblo+IJLMnapJuV/V39XVV6lTd7jrsabQ2WJyjrIyEKwVksTZhvB4acR5COOcmwiUVTPNdWLhs12zFQt7nhbPoLeGeoVnBimjXILWjI3j/Da+XzEFfJvpwDWUouI4yUnQo9b51/SJ7G5tnPEW4nUD/8At6UrAVxhyHnJ1TueN5LnIGCzTO2uqqpg00u0lhlDaddXN8l+nLLKd7okg7BNLiHA+jEI/gFKLdNk4m6iguLkuglhkzM3NXNmsc0hLMZSd4cs1zbQ5V0AUU5ofF4nIBa1+AN9bWuAeB10oc4pz71R2C5Pn0H97q2w/D4mKrWwpY0MLyl9oakAHUans6vLp9fXWIXxk9ZNz5zXoFSvZwcJYcVE83Ennk5ErzKOoeavalbGZWRLgj6quzsQAWNuzQnxkV5UqJQjJptbDTa2PMvXqevcdd9rbq8jS2/f2AAeirVKaikAs5Se1/8AVw32qCpU5Se1/wDVw32qCpXNj9R1YHSO+SPsEv71jPtc9YRYuIgEcwv6pxbKR2FQuh7OFb8kfYJf3rGfa56tHsAAWyYY9rQXJ7Sc2prE6VXJMFj4lMrExgIgd3WYygKM56RI6IFifPRy7ViN++JoSp6Q0IYqQerpKR4xWGG2Mql7rEFdQhWOPICBm8LU38KsjyVw2YNzdiBbRm3Wt19vlvrQJ1wHPtKIC5kTdfwhu11HWND5jUG04iL85H89eonr6gfNQ8/J+B8uaMHKAF1bQAWA0PAVRuTOHNu9jo2y9JxawAFrHQ6DXr130CD8NilkUMjBlPEEEdfDx1rQ2B2fHCpWNcoJuRcnWwF9T1AUTQBxie3tofLh+zx0bQSe3tofLh+zx0LtDC4ku/NyKqEHKL6huZZR7ndzjBt/uB1kVyT6marYb1KVdz4i62ewygEFrnNnuWuQdMl1tc6kHhrVsLiMvhdLXXnBbNYZXtk0jBv3vjcdVRRQylU3DL4a7tbXG8oew7uzfwrbZ2MGbLckHcTvDe9Ybw3mvbje9eGsVw+aRlvYugKnqKE349Un92qlTTUjOaaalHca41iIpCN4RiPHlNqS8mLBZSNQI8Mo8S4aNh/PT8VzHJtTGmLiN7pMIR2osMKofLGB5axw45vKvQMV5ZKXv+BtnLanjwudB1D0VKlSvoYxUVSPLbbdslSpUqhGQxa667vGPN1+T76gxS9HpDpWsOJvu032qvcCe99J8g37h1cKuMOtwbajdv6rfVp5BT0I83oUXGofdDr106+vxGrjEr75fOKz9T4/eD08d9WXBoOHG+87/P2DzCjQFn9DapUqUixZyk9r/wCrhvtUFSpyk9r/AOrhvtUFSuTH6jrwOkK2bHfCOcrOVx2JIVSoJ/TZh7ogbiTqR47089U5Pi0/zsN+dXN4XE82kkUuGxhK4rETAxw5lIbESuhDX1BVx268CKbeuz/0uN/25/rWJuF+rD5svc097X8LD7t3w1LJ8FmmEnc2IGuY2fCjpArb/F3aHj4qEbFRGUS9y48MGzaQaXzFtfKT5z1m52K5RiRGQ4XG2YEH9H4HxkigBhHthyNMNPvI34cbiQf8brBq3qlJ8Wn+dhvzq5qNoQCBhtoi+XXmiD0SCNR8kXvv1vqzE+K0QFhBtQcBZHFh1Cx/sUANtm8nluzFJY/CChmiuQykMe9XC6sbWItbdaiByWjDZhJODpulNtCCL6a7vSaS4TExxsrLBtM5TcAxsRuIta+7X0Dqpr67P/S43/bn+tACqP29j/lw/Z46NpMmPk7pxchwmMyytGU7xwWFENxm01Bon1Wb4rjfoD+KuWcW5PQ1TVDCpS/1Wb4rjfoD+Kp6rN8Vxv0B/FUZJdh2hhWcyEgFTZlOZT1HXf2EEg9hNB+qzfFcb9AfxVPVZviuN+gP4qajLsFoapta3silf1h0k8psCPKLdtAvio+6ug6EYhcpsym0sQLISAfdR5h/pL11h6rN8Vxv0B/FWc2PLizYTGnW47wbgjcQQ1we0ULDp2kRPzKrGytf+93ZXtKsPtEqthhMYBroMPoNfHWnqw3xXG/QH8VeysSNas836cuwxqUu9WG+K436A/iqerDfFcb9AfxU88e4ZJdhjUpd6sN8Vxv0B/FU9WG+K436A/iozx7hkl2GNSl3qw3xXG/QH8VT1Yb4rjfoD+KjPHuGSXYY1KXerDfFcb9AfxVPVhviuN+gP4qM8e4ZJdivKT2v/q4b7VBUobamJkmjEaYXFhjLAbtDlUBcRE7Em+gCqT5Klc2K03odOCmlqPW5ZxoJZJskcKNIgbPmkLRzCBrxBcwvIRaxbQi9rgVs3LHD62LsAYlzLFIykzECHKwFiHLLYjTUVzp/+J4n9thv/G9FbL9gTx7P+uKsjYepyqw7Nh1ViTiAxiAR9QjKrE6dEAsN9A47lrHh5Z1xIWOONkUOGZyxdHkAyBOj0EY7zqLC964bZXtqD96b/wAkNdbyl8LEf3/8niaAGc3LnBqZQZheIlZAFc5SI5ZDuHBYZfKhG/Sj023CcQcPm77k5zKVYArcC6sRZrXF7HS9cLivYx8jFfXi62/9n/s8f7u3/magD6HUqVKAJUqVKAJUqVKAJUqVKAJUqVKAJUqVKAJUqVKAJUqVKAJUqVKAJUqVKAJUqVKAP//Z"/>
          <p:cNvSpPr>
            <a:spLocks noChangeAspect="1" noChangeArrowheads="1"/>
          </p:cNvSpPr>
          <p:nvPr/>
        </p:nvSpPr>
        <p:spPr bwMode="auto">
          <a:xfrm>
            <a:off x="117475" y="-1071563"/>
            <a:ext cx="2057400" cy="2219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2" name="AutoShape 6" descr="data:image/jpg;base64,/9j/4AAQSkZJRgABAQAAAQABAAD/2wCEAAkGBhQSEBIUExQUFRQWGBgVFRcWFRUWGBcYGhcVGBcYFRgXHiYeGBojGRcYHy8gJCgpLCwvFyA9NTAqNSYrLCkBCQoKDgwOGg8PGiwkHyUvLCwsLCwsLCwsLCwsLCwsLCwsLCwsLCwsLC0sLCwsLCwsLCwsKSwsLCwsLCwsLCwsLP/AABEIAOkA2AMBIgACEQEDEQH/xAAbAAACAwEBAQAAAAAAAAAAAAAEBQACAwYBB//EAFMQAAIBAgMDBQcQCAYBAQkAAAECAwARBBIhBTFBBhMiUWEUIzJxgZGhFRYzNEJSU1RykpOxtMHS0yRic3SCstHwQ2ODlKLCs2QHJTVEVaOkw/H/xAAaAQADAQEBAQAAAAAAAAAAAAAAAQIDBAUG/8QALBEAAgIABQIFBAMBAQAAAAAAAAECEQMSITFBMlEEImFx8BORscGB0eGhQv/aAAwDAQACEQMRAD8A7jY+w4J+6HkDO/dWKUnnphYLiJQosrgABcoFhuph60cL8G30+I/MrDk90FlYZrNisZmABbXumbKbAEjdbq1FOO6x1P8ARyf0rzsRyzOmdEUq1F3rRwvwbfT4j8yp60cL8G30+I/MoxZ2d8vSSwuRZSdSMp3HqbdxBrbm39+PKn9GFRml3HS7C31o4X4Nvp8R+ZU9aOF+Db6fEfmUx75+ofnL/Wvecf3g8j/1UUZpd/8Ao6XYW+tHC/Bt9PiPzKnrRwvwbfT4j8ymXPt8G3nj/FU7p/UfzA/UTRmn3Coi31oYX4NvpsR+ZWOF5J4YoCUbj/j4jrNv8TqpwMUOp/o3+4V5gfY07Rfz60ZpVuKkLvWjhfg2+nxH5lT1o4X4Nvp8R+ZTisMVjkjy5zbNe3RY7rXJIBygXFybDWlnl3HlQrXklhrkGNusd+xG76TrHpq/rRwvwbfT4j8ytRt2DOLSAkrewDEkc4UUgAX1cMvjsOIvrDtqJmChjcnKLo63OUtYFlAvYHxbt5AqnKfqSlEF9aOF+Db6fEfmVliuSmFCMcjDQ27/AIjfbS3T33tT2qSw5hbUaggjeCNxF6lTl3KcUKV5I4awvG1/22I/Mrx+SGGsbRtfh3/EfmU1wrlkBO/j5CR91JvXhHmyhJCc2QgBSb53W1s2psoew1s68TaqUpt6MTUTSPknhSAebb6bEeX/ABOusX5KYYyZAjAABjaee51IsO+btNT2jdW+y+UEeIe0eYEguL5SrKOb6S2OoJktpbwTfgScJbypwIV7jiDeP0a76dyXJKoC9aOF+Db6fEfmVPWjhfg2+nxH5lOKlRnl3LyoT+tHC/Bt9PiPzKq/I7CkeA/knxAPkPOU6vUozy7hlicomwMOVS8bhgLP36cHNuOgk6wT5q09bGHHuH+nxH5lMzEbgtoWJYjTTwRr27vmjtrSNbso7fqBI9IFe3h5Y4WbejypOUp1sc1tLYkKQ87GJEdJsOBaaY2viIQcwLkG6sRbtr2nXKpAMKbDfNhifGcXBc1K5YYn1LkdeTIqL8mvY5v3rGfapqb1zWxNriJZw8c2UYrF98WMyJ7amJPe7sLcbqN1dBhsUkih42V1O5lIYHxEaV5+IvMzsimoplY/ZH7Ag/nP/YVvWGH3yH9f6lQfWDW9QxIlSk2L2hPzxWNYynBzr7jNrZhoCjKf2sfUbjttbFCx5pTqGdQp6KHK3RctZmILDcLFRcC+tZGLMjoalc1HtfGWGaJNy5ioPROWTM1i/SW6rYXvfT3V1ebPmZo1LghtbgjKbBiAcpJIuADY9e4bgnFoadhDGssIO9p8lf5RVpzZG8R+o17CLKo7B9VLgfJeuYxwnkIV4lawspCToDmmZHDFXy25tVezHiK6epTjKhNWcXBgpBcnCpGSAVKpKuVljuo6LjL3w2GoubEFiCRtNh5QVKYZHdbkEpIMpQBkKu0lmZyi3INwRZiSdetIrKJQGIGgsCB57kej+zWmeyMtGWzpZGVjIqqQxAsGFwPdWbUX324dZoupUrJmhhg/A/if+dq15sdQ8woXC4oZToxuzkWRyCC7EG9uo1t3V+rJ8wj67U2nZKaNBGOodmgqssCta43aggkEeIixHkqndJ+Df/gPrapzz/Bnyso+omhWhumCY9ZBGyhyNAUkseiQQSJMvAgeFYDU34XB9RsTpbEE9TF30FyAxUCznJl0JAzXJuDanOeT3qD+NvwVXZ+iZTvQldN3WLdmUjxeSrvSyK1oVTbHxDCwlMdxYFZ5nKeHexcdMnMpzNquXQG1Uk2NimzfpFswYZleQbycuRQLJYHrPC1gNehqVOdlZUKo4nWwkYOwznMNLhpHI04WUKLbhY20rfD+GPEfu/vz1MV4Z8Q+tqzJ4jeNR4/708te1hwz+HyrlHlzllxr9THlb7VP7XDfaoKlV5VNfCX65cKf/wArD1K4fD9LO3E3L8mfY5v3rGfapqm09n82TiIFtIOlIi6CdR4SsNxktcq2+4AvYkUPybiRlxAZFJ7qxdjlFyO6puPj+6nBwqjdmHidx6L2rmxFlm7N8OelopsydXiDoQyuWdSOILMQfNaiqR4bBSQAPCudHAaSEsFOcgFpIS3RDE6shIBOtwb5iPXFGPDSeM9TYeY+QFFZW8hNRJa6GmW+kHl5KRliQbBswYBbeFLJJplIG+QjUHQC1jrXkHJGNWDZmNjexsQR3uwIP7MXPG5vwsY3KLDBUYzwgOLreRVuOOhNxY6G+46b6oOUsB8Fmk7YoZpR86NCPTTuRP032BTyQjIUFjlUCwUKraLGurDW3ewQOBvv0AZbM2WsCkLxIJ0tuUCwHAXzNbdd266H9csHAyEcSMPiCAepiI9D2GjcHjUlTMhutyNxBBBsQysAVIPAgGk3LkMjW6PcYe9yfJb+U14BJ+p5mH31Md7FJ8lvqNbmlwLkwvJ1J52H3VM0nvU+e34K3pHjdq4lZSqw3TOQHySOMmVN4Q3vmLdlrdRoWonoNs0nvU+e34Kq4c+5TsOdrjxdCkkW2sXm1w/QDHNaOQHLdAAoJuWsW1AINhuFyLHbGL0Hc12sAy2YDNnysecuUy5dRbMeu1qrK0K0xwMSy+GhJ4FOkD2cCp8enbXvdoHhKyDra1vKVJC+W1YbMxskhkDxsgFubYqVzrqCSpJKnMpNjY2Ze0k+k65QJPhguzfYlI3HMR2AsSo8xFFUJhoxG5QCyt0kHAHQOo6uDfxN1UXSluOL0JUpRjeTyySOxbRytwVBKgKg721+hmyWY2NwbaWvQbbJiwxjeXFZMrZxzhRQxIGe+bfmJlOm4zt2Cmku4029kdHQkjGMu1syEhja+ZdApIFukNAd4476HTlNhiQOfjF9xY5QfEzWB89bjbMHw8P0sf8AWkrXA5Ql2JLtHKobI5BsBbKb33ZQrEnTXQVgu3EIJDRADfmlta173GXS1qzhxWHYOpkiKZuipkTSwAOXXQZr2H3GsMXLhblEiWeSw73EFbTTLzjeBGug8IjdoDVUrqhKM2EvjVdgA8RPSFkfMfc7/NVmNc9tHYEoEOWUQPJOmVYQWAABkZZJH1kQJHbKAg6IG4UygxUuVTLBLuDBsOY3U6Xv0yHHiy6dZr0sDxEcPDp8HJjeEnKVqtfnyjflQlsHbqkwo82Kw9SlvKLGZoAOYxQ79hulJYKv6VBqQZPqU17WWB0v3NMSOV0wnYeHa0pUm5xeL4aLbFy7+win86EowG8ggeMg2pbya9jm/esZ9qmptXNjYjlKnwXh4ajbXIOsjAW5v5rKf5rVGxlgSyuBx0B/lJoisMZ4NutkHndRWK1ZozKMxIzMEyMxu5ETKWPWxy9Ly1litvwxmzNwBJ32zEqtxv1IOgB3eKmNZyQKxBZVJG4kAkeIndRa5DUX+unC/GI99vC+rs037qVLyjignn0eRJSJV5pCzBliVJEZDZh7GDfddrGx3vzsuK9+aj+YvXfda178fF1ClnKfCwx4PEPzcYsjaiNcwzdG62F79LhVLLdCzOKYHjtsSTwJJFDi0jdAb5IcxD5CpCmXMDa41HuqocTiE9kbERneGaHnVO7okQPIE3cQCcxFzYWbbD2SEwsCOgDLGgYHeCFGhtxH1itdobGEgAVmSxOoL8QRcWYWYbwdQDwNO1sW6XAvwnKCR5HCiORQT4JcOgv0RJGRnFxYXy2uTwFWXlQA6LLzUWa/hTR33kWsSLadK/k3kUvx/IxpQrTTZ2VlyhlaQLeQDQyNc6HdoPMK0Tk2mHlwrnI9pcg7yiZc8U4Ygj3zlNNB0RTqJnJpK9RtgNtF+aDxkGTNqhDoLC46Y6JuA1rE7us2DWlkvJ+LMWjzQudS0LZLnrZNUc/KU14IsWugfDyDgzpJG3lCEqx8QXxVm6exqorhhuMxiRIXchVG868TYAAakk2AA1JOlAI+Kl6Q5vDr7lXQyy263s6qh/VGbx8K0w2ySXWWd+dkXwAFyRx30JjS5Oa2mdiT1ZQSKZUaIei2EWMxOKjCkwxylW0dHEam/R6aOS0fhb1Mm7dRPc+LbQzQIOOSF2YdgMkmXylfJR+KizI6jeykDxkED01lDimZQwTeL6uPu81VdojNT2QL6jOfCxWJI4gGBL+WOIMPIRW+C2NDEbpGoY73PSkPypGu58prbO/vF+efuSpeTqQeVm+4VOo3Ns2dQwsdR1HUeY0uxezoi8YMaFTmBAUDW1wTYagBSLfrCi+bc73UeJP6sfqpZi8Y8au5s0ubmIF3BnYJvG/whmOpsqG2g1qHeyHbpIwxOzo8RKYUjjWKPSd1RFYtYEQxsBdeiQWYagFQLEkq7wmDSJAkaKiDcqgKB5BScY9cGvM2zZImlzswUyyXYvvHhu2ZvLu0r3E8qArsBGXUEBXVro11drkgHKtkJvqLA8QARpvYuWJxwEz9LGwjhFE8p+U7LGn/ABE1G4Id7A6rr81iv3Vzmztu3xsgKjvnNR5g9xZTKAY+jd1JYtewABubV0eG92Opz6QG/wC1JqkDeq+eou5W+1T+1w32qCpWPLDFosARnQO0uGyqWAZv0qA6KTc6DhXtdnhuk5sXc25NexTfvWM+1TUM3KvohkiLgjQK5LF8sByKqobm8wU66ZG00tW/J9LwzjXXE4waEg+2p9xGo8lDtsLEEFRiGHg2bnZmOkOQi2m+Xp3zeSuaVZnZprSoY7M2wJmYKrAAEhjuYc5IgK+PJf8AionE+4HW49AZv+tCbJwMsZfnJDIG1F2Y5Tmc2GYaixUXFvBHR0uS5vDjHax8ykf9qjS9CuNTeg9p7Q5lA2XNc2tfL7lm32Opy2A4lgKMqXqChOOVEdr5Jra/4Z4bxa9wba6/WCKTcreUiNDFFlkAnYEko9xHHLEXy5A13N9AbaAnqzdjeud5eRE4TMN6OpHjYNF/+ytItZkTVpo9x+3HzgoHjuCqrPDJGjSN4HfCtgb2AUlbk7+BZ7O2qJSy5SjqWup3gBioN93D08RYm2Nwy4mBluQsqaEWuL2IIvppofJSDaKvFOGmmRCQGWcRNGtwSrq/SdcwQgqWtozDtUpPQus2sft/R0mNvlFrXzJa+72RaA25FK2HcqELJaVAC1y0bCRQNOJW3lofE7Wm6IMIszoUcOGBGYECwOptl1BtqTuBrNNtyLIquVZrXaGAGR11NswVWsLAb2XU7za1NJozcXO0hxBO7qrLzZVgGU5m1BFwfB6jV7ydSfOb8NcjsjbLQgxO5jWOaw56N0AgbKY0zkZFIQne4PRFh19HtDbiwsAQWumcFbai9tOuk00xq6thd5OpPOx+6paTrTzMfvpcOVmH3ZmvqSCjaAXud3Z493EgVPXPFZ7lktoMy3LNoAEVblmuV6G838dlT7AtdEMcknvk+Y346Dxcpw6ySkqVALOoBXUXJZfCuxGltL2Gu+uZwaYmQSGNcQqRSFLPInPkqAcwTVDowIGZSb630o3DzNLYxnE4mMqwbOohjubjwpbEsp96rAFeBJvolT1HkbVr8jdNtPYE4XEWOqleYfThcLJdT/d6nduJPSXDIF97JOFkPkRGQHsz+almxsbLhgIsSFSMNkhkzF1XRcsUraZTr0SbgjS9wM3RtCTvJ7OGvXprUNJMubyvp+fcA7vxO/uUW6u6Ez+bLl/5VhhdnusvdEwDudypcrBfQ82COmSoUM+jHLoLHLR+MiaSMoGKMQLMD1EE2y2/s7jqKEljdEW+IUZRIGdtAczKwJJawKhSut7Am26mjNzvZV89RrHICAQbg7iDpVr1w7bYmifPDK2MTMLpDCSGLkL7LpGpDNm0Y+Km+05sUEBLpEzsI4oogrsXbdnmkUgAAFjlTQKbE0Sw65KgnJ09H6mw2gkWIxjyNZf0ccSSxR7KqjVmNxZRcm9UwmCknaRpnliUkEQxuEyrlFhI6DPnsASFewvbW1zvsjk2kLc47vNMblpJD7oqqsyIOilwoGmtgBe1MI9ZHI4KqntPSb0Aj51TfYuUkn5fTX+OBHyg2VFDhTzcaJeXDXIUZj+lQeE3hMe0k1KL5W+1T+1w32qCpXZ4bpOTFdyLcmvY5v3rGfapqbUk5O4i0cwKv7axmoUke2pve3NNO7U4m3ygy/zAVyYieZm0Xob0PKCZAAbHI9ja9iSgBtx3VdMUh3Mp8TA14gvK3Yi+ln/oKlaDYml2XiSllkytlsDz8zZWsczG69PPpv8AAtdbmrYvZmJkYkS82Cb9GSVhay2UKMlrEHUEFs2tqe1mYu1h5f7826mpEuIkGzMVfWYa6izyDIeiAbAWlAVQcpCgszaC9bDYzyQSRSvq2XKwdnKuuUiS7gH2RQ2TcLW401LEb7EdmlvSbitKHJjjvaOM2LyglVIYyozBFiCOebztGCjGJyLPd1tYEkC5Kg6U/XbTdK8Ew6BcdFrmyBwp0GVyCRbWxQjqvTZmGV0xEUiq6rPKCrKGUh254XB03Sir+tfDfBAeJpAPIA1hTbVhh5XFfP6FLYXCDKDhVBaYQ2aMSWswuAGvkjzEaCw6Q01p9szmeb7wIwgJFo1CrfS+gA4EG/EEcDSXG4HCKwUM8LBwMwklUaC5tnJje11vcEai++vcI9xlGNRR0mAihSN2tcsWEpcDcSQqrrfduptWjS7/APX3+MJ2zK8MySRoHMwEBQmwZg2dLngMhn119zod1I8ZBkV3OGZIR0yueWGIjI2YmES5FPO5eibZlPujqSdrbTmETR25+QBZICAsMvOKwaISRyFVOZgBmQ6gnoUy2bmxZixEiZIgqvDExVjnYX52TKSt1Bso4XJNiQFey1IgnGTp6b6fPliDAzs4Y4QuqqXD8wS0anKDF3qXOfDuCUQdYuNSXsWRMNK3dUkjzMOciebM8uViQ8UcYuUswuFVQSsi38E26TH7GimIZ1OYaB1Zke3Fc6ENlPFb2oF9mxQ4jC8zGkZLShsigErzLE5iNW6QTfRmT0HOVU7fz1/wDw7yzT4mNA0EcnNys7jLNlZOaPNJ7gnmT0msV97cgjo8PAqIqIAqqAqgbgALADyCgcQMuMgPv45Yz5DHIvmyv86kM+JSSV5LzpIQLiPKeivWd9u9a2G+4uTpU1mM1KrXr/p1CICZVIBBIuCLggxoCCDvGlINucn41WEQmWHNNGMsU80akdJiuRXChTl1At4xQ+yZY1xWXnMUWOTouRYnKwBks2t8gN7WJ8Rp1K3PYhVXwMO2Z265ShCxj5KyFmPWUHXZ9LBzajSe4k9RcRlAKSG1tTjZ7nXW4EwCm1917ab7kqXsnYhEimXDRbic7PzzqdMoUyMzdforaXb04ZlGHNgZBmIkI6JfIRYagqEJ7WIuLXrwbfm17yRopuY5SBdC1mA1uWAUW0F97bqfmaL+o+7HOIhJC5bdEhgDoDYEW03b7jTQgaUs23igFjcgqYZUlZWtfJrHIwIuGASRm0OmXW1ZNt2e6hcObf4lw3RPOFSL6XshVrqG36AjUbbcgabBN0crtHcixupeMqwtvNgxFt/lAFCWqTFFpSv7jm1AYN5GUFQoBu2ZrktckghRawIO8nq0obAbWOJhR4wQCQGs4DKQRnSQaGNh2XPivTaKMKAALAbhUtZVruJ23Qg5UYdjhru17TYY5RbKD3VCNDa5AB48dewSieVvtU/tcN9qgqV2eHdxMZqnoW5NexzfvWM+1TU2vSnk17HN+9Yz7VNTauLE62bx2RV4gd4B8YB+uhIsEheToLoVGgA9yDw+VRtY4b3Z63PoAX/rSTY2edxrwzDxO4+pqncvU7j+K/8ANet6lK2OgWeBsp743lEfX8mr80/wnnRfutV/CPYLeUg39Gn9itKpulRKVuxPgEcYnFLmXUxSaofdR5ODf5NHO8gKi6HMbeCw9yze+PvfTQ+H9uT/ALHD/wA+KonExhnjB3dI7yNy24eOnepEFp/L/INPskO2YxwE5gxJTViAVF79h9FeQbIVGLLHCGPHpaaEWF9w1Og33ozuNf1vnv8A1qdxr+v9JJ+KlmLoFTZYBUrHCCpupAIsbEX0GuhND7Izo00HQ6DZ08L2OUs6203B+cT+AUfPCFAIL3zJ7tzvdQdCbbjQu0+9zQTcL8xJ8iQgIT4pQg7A7U7siSrzdg3vn+X52/pS5A74xjdO8xKBoxF5WJbiNcsSfOpxSVNoRwy42SVgiB4wWN7ALh0c7uzMfJSiE917nsSvLinbMuWAc2vQNjI6q8h8PgnNgfLamWR9+dfmf1alPJ/akfNLmcCSRmkcEMO+SNmKZiLErnVbX0AHCj125AQSJFsFDnfohQuGI6sik+Q9VN3YQrLb9xdyYTmxKHkZ7PKC8jXYhcRiAAWOpAFgBwojk9iUGFiLOoZxzrXZb5pSZDfXrelssDdzwxlbS4nnFNwCY+eczSHsKRtJ/EFHGunjiCgBQABoAOAG4U5tEYdtr0X5Mu7k98D4tfqqd1jgHPijf+lb3qVnob0Yd0ngj/8AEfWwrLEY4iO6gZ8wQK5t0iwFri/j04CiyKXcxaSOMOTk7418trdIDQC5JY3uTwO81cKbInaWgCmGeLFQkZAZllWQgMQzL31CRcagGRRruOt7CzdcHqSzEk9RdQBYC1g3ZfymhNsaSYNuqfL8+CdfrIppSlJvU1a0XsIeVOEQYYkKt+dw2ttfbUHHfXta8rfap/a4b7VBUrs8P0nNibluTXsc371jPtU1Nb1zWG1wk6kMRJjMTE2XJe0mOkQjpm1jmynfox0NJXaIKHvPmdDIWaJGJXm5ACQWAzFA3jKgi1jfnlC5P3NFKkfQKwwZ6F+tnPndjWOxplaBCoyqt0C5cgARilgtzYdHrqdzl8NkDFWaKwYEgqWTeCNQQTe41rKq0K3DapI2628mw7O3zA1yExKSSrJiJLkuA1mUhVZXfKOJ5qRdVO9gQumlGxokMKrinDBWzkB+nmluCMrcDEUzC4ALC4zVawyXI7RVsLV7XFrMVjQtPIgUBGJEmr3uCxsoD2VrAi1nOYnoEH7IUyMhSW+URsdZ9BoSembNzove+gAuLm5KcORqQzwmuLxPZHAvpnb/ALUXJ7InyX+tP60JszWfFt/mInzYIT9bmipFJlXUjoP1e+j6xS5Jh0/y/wAhFSs+avvJI6jb02GteBSu7UcOBHZ2ilRdvseYvwf4k/8AItVx+DEsUkZ0DqVv1XFgR2g6+SvMSxK+C2hU6ZeDKTYX10FaRYpG0VlJtewIvbtG8U6aQrT0Mdk4wywRu2jFemOpx0XHkcMPJXN8p4s0e0EChncwCNdTdpIxFuBBPRz092P0XxKcFmZh4pEjmP8AykeluLH/ALziTgypN9EuKQ/8pYzVR0bMJtuC+36AW2cwzIMMCokYEZcQFyBrZ1Bkt0lUHoXIAsA24xMIpEaywrC7OWawZVEAjjlnvdioUsBGRfTMdF1rsq43lNMTPKxtzUSLHbQ85K3fShFxeMAQsw91lVdxanGTkysRUqXJlNtJ8RjI+aYq9xY6XhhI0LIykFpc2Y6jLliB1rsJcdGmjyItrXzOoIuGIvfrCsf4T1GgMBgskSsyhZHdGkCkkZjKCbX1FyxYjdmdjxJNsVybhkdnfOS183TNj0DGNNwyqTa1t5velJplwi4oNbHxjfIg3+7XgpY8feqW8QJ4V420IgSDJGLAsbuosBvJ10Asdeylx5KQ2t0wOkdHtZntnYAC12AAPC17AXJPvrVh/Xym91DWBBYvluBmyAmwW9gANKmol2xpHiFYsAykrowBBK7944bj5jQmGldmd1UFWICkta6rcBtx0NyR2eOhvU1YgY0LFphk6ZFgFU5m0AzNZuNydNbDRuBT0ivcnqfsJ9v5+bjY5Blnw53s2+aNeocGNHMHzqpcWIY9FADoV98W99Q3Kf2pKfehX+Y6OT5ApNHTeyp4n+tKSehq+le7/Qo5VQWw1yznvuG3kAe2oOCgCpWvK32qf2uG+1QVK7PD9JzYm57ybW8U371i/Ri5iPTTFMGgBARADvAVQD4wBrS/k17HN+9Yz7VNTauTE6mbR2RjiAFSQgAdFibDebHU9daRrYAdQA81ZY72Nh12XzkL99b1HA+QabZsbG7ICTe+8XzBQwNt4IRQQdOiOqqJs6Mktza6kMNN5GbpeM5m8/bRMx6J8g8VyBf01YCnboVWwY7LiuDza3FrabiCSD4wSdd+p661hwqp4Chb2GgtuvYek1rVZXyqT1Anza0rY3oL9g6xu/wk0z+TnGRf+CLRf+KPkH0sP6UNyeS2Eww/yY/OUUn0miR7KfkL6Wf+lN7siHSjepWeImyIzEEhQWIFr2AubXIpevKKPXRxZkTUKem4GRbKxNySF6rka0kmy20hpWUuHDWvcWNwQSpvYjeOwmg8Nt+KRlVCWzM6ggDLdL3FyeIFxa+hB0BpjT1iGjEuDgbunFASEewnVUJvzZAzaajQbrHtquLLjFYWRoxcrLCMrAm7KkvGwt3luPGle1JXGOGRmW+IhDhXy5lEUFwRmGYd93WPkvenfKWMHD5jujdHb5AYCTd/lNIPLWt7Xyc1eVvs/wBhYxLjwozY7ihz68NLAgG+/dprYa1x2zw8+NRskZCmTFDM2oLu6xNbLqAiRare2UdYyuOTWNth8QvRzQPJcKRYbyug0G4+UHxAbksq8/bKA0eHhTMJSc3e4cwMfuSDbXS9xod4a8t6FNXJaj7ETMFs6nRkOZQSpAdSTbUroDofOaJixSt4LA8LjUXte1917a2rWgmZucYAA9JTcsR7jsU+99FZqpGruIbUrC8nUg8rH7hUyye+QfwE/wDeooqzNB+kNcbkXKdNxZr38oHpraXFIvhOq6A6sBoTYHXgTp46HCkTrc5syMN1gLMh6+N/QKz2lsGKdgz5rhcujW0uT1dZv5BVyrS+xMeTZ8TDKDGXjbOGQqHUki1nFgeo0FsWZisaObvCZIXPvimTK38SFH/irWDYKI4cNJcFiNUtqLWsF3dnE6m51ofZXSnmk3K8rqo6+aRIWY9V3ja3Yo66FXBorcXZflb7VP7XDfaoKlTlb7VP7XDfaoKldfhuk5sXctya9jm/esZ9qmptXMbEZwJ8rkDurF6WUj21NuuL+mmYxUo90h8aEfU1c+JBuTNYy0DcXuUdbp6GB+6t6VPi5CVuqGxvozC+jDip67+SqYuQy5A0YCgljdgwPRIGlu2pyMMw4tQ4xCISrMotqASB0Tu3+IjyUsGETgLeIkfUagUoQ6FyRa6l2IZb6r0ja9iSN2vlqlBbWJy5Goxsfv0+cv8AWl23NrmIRsuRkLZZL3JAtfohTfwQ+tjaw01JDHD4hZFuOuxBFiCN4IO4/wBay2jsxJonjZVswtuHk3g6X4VmqT1KeqB+Tcl8NGl7mIcy3jj6IP8AEoVh2MKNUd9b5KfXJXGbGnEMjiRVJjsmIGQaKApWdRqSFzZWt7gofcEV1ssqRRNIihhlzAJbp9WUjfv4X305KmRhvSuwWyggg6g6EdYoc7MiJJ5tLnf0Rrpl/l08VCpt9S2XJJmBIawFgQrtbUgk9BgBa+7QAi+Y5TR6XDX39C0gt13Xf5t9wLkG01I0tB67OiDBhGgYWsQqgiwsNbcBp2URSzCbfSRwgDgkm1wpBAzagqSCOid193UQSzpO+QVcHG7Rk/TlBy64uO1wpOkOCPRujW0vuK+Pgeq2hhxJDKh3Ojqf4lI++kGJw8fdju7SAxzROoRWZWLwwoOcyqSFBTiQN9720fbSmyQyt72N28yk/dVy4MYdLv1OV2XiGMWNc5sr4fnbkdEMYFYhT7okuSeo++vcMOTQtPiRbwREL2kvqDp3wDToi2S6m++96WLh1jhx2VpCwwixupZTGrCHm1yhWOVjbcyg+Q6tuTap3RjiilSJcr9MMLhpLWFrqSOlbUdMW3Grls/nYUN17HQUMVvI/XlRh47yDzaW8tE0Pixaz+8Nz15SLMPNrb9UVlE3kbI9x9Y6j1VaqMnEb/QR29nb/Z8E443B6rEn0bx20Vewk63MMWMzIo3hg5PFVF+I994NuILdVF0JhJATI/AtlF7DRRb+bMeuxFatjEHu0+cP605J7Cj3NqSbFe10OjJPiAw4jnHlljPiZCCD/Q03ixCtfKb237/JSzb2DItiIheaK3RBtzqZtYm85Kn3J7CwKj2NVroecrfap/a4b7VBUrDlJi1kwKyJ0leTCMDu6LYrDkE9Wh3VK7fDdLOXF6jDYngz/vWL+1TUxpbsXk/NKs7pimjU4rF2QQwta2KmHhMLm9r+WtvUpv8A6l/9jD/hpywm3YKSDKlDwbBlckJtAsRqbQYfS97e57DW/rVxHx5v9vh/w1P0pDzI9qV561MR8eb/AG+H/DU9amI+PN/t8P8Aho+lIMyKdJWzpa+5lJsHHDXgw4HxjxM8LihItxcakEHeCN4Nv71FL/WpiPjzf7fD/hr2HktiFLEY5+lYn9HgtcC1/B6gPMKUsByQKdM92tsBJyr5mSRfBdLX4W3g6i2h3j0Uo9RJYb5Q7XzNmgcxa9EdKJLKS1y5OVjoV1NiWmxZZRNi4pZOd5p4wrZFQ2aJHIITTexpvXO3KDysvLGas45p8aLAJjDqAe+4XiBqC0GouwBueD78uuk0OMMSMpxDMQ5KPKqWIcBfAVDql2sbHQbr6dTHOrbmU62NiDqN4041pSc64F9OLOTg2HJMxTExSiI3N+7J2NxIGjzATe9C3sp6QPCuspXtKfErIOajV0y6glR0rtxJB955z5MmxuLuLQIRbUc4OOXjfhqN3bfhSdyHFKOiE3K3D3nNlzn9GkChWYnK2KVrKhDEgZdxHoroOUeuFlUf4gEQ/wBV1i/70FHiJe7ITJCwzJPHmQZkAXmJEaRgTkuRIADvozaxzSYaP30oc/JiRpL/ADxGPLVPhGe0ZfNxHDhGCSl0KNicVHYFQDzfOc8b2JLWjD79RqOAAZckgGjmkUOBLM72cxkjcDYxkqwzBiG3kHW+8r+VWPYyZI/CjVlW1z32RRwGpyxkKbbu6V1FrjpsDhebjVLliN7E3LMSSzEniSSfLRJ+X3Kgrk2b1V3Cgk7gCT4hqa9ZgN+lD7QkAie/EZerfp99RGLbSRpKSSbZi2NWCNQ99I3c21sIwpYf8tPFWD8pI1LBldWVlRh0DZmEjDUNYi0Z1B4jtsY8kbZc2ViNQWTcesEjQ1DDEqhgkdlFhlVNATey23AnXqrTI09YsjOmtGhKu38OrAsmUu6ghkjBUvmsTrcaoL3+EU7jReC5VQOyKuZSwNgQAQQivlYA3DWYjxxtruJMgSIgqI0XS2UoguCbkWGhF9bVodnJ1W3HTsFh5hoDvFVJJSqaaJTbVwoyXGqrnXw9be6BAVbEdRFiPLUnxBZWAFrgjU6jTfoKwnCqMt9QW1JuADxI67WGtvQKsDXoYHhsKXmpnHiY806sUbfTLhyFVQplw1wugH6VBuHjv56la8pPa/8Aq4b7VBUrTEioukPBk2m2O+SPsEv71jPtc9C4eGUKB3TiUt7kYVSF7AeZNwOu5orkj7BL+9Yz7XPUYsIoXCTytIyK2SUjIGPSkILAZV3kDXqFZmrVlcJhpSZhz0rFowqvJEI8rXfdZFvvB7KpLsrFk6YgIotZRdrdeZm6T+Ui/ZRkrtEZSgeQrFnVCzNdgX0BN7XsBQfrlluF7llzXAbQhRc2NmtY283UTvoBKjWTZ+Lyi2IUNksTkXKWzk5rZfem3DwRRWycJPGW52USA2y6WIN2La8RqOvdQLcqTwwuIvY2ultxtqRe1/766b4HFc5Gr5WS48FhZh4xQMIqVKlAHI4TGqmPx6tcXkgsSOjfueMWJ4Hx2veidpSCRhHvVek/Ve3RU+fMR2L10Aq3xu0AdRnh3/u8dFxxBRZQAOoAAeiuOaSm3yaq2qKHBofcJusOiNB1DTSrxYlotblo+IJLMnapJuV/V39XVV6lTd7jrsabQ2WJyjrIyEKwVksTZhvB4acR5COOcmwiUVTPNdWLhs12zFQt7nhbPoLeGeoVnBimjXILWjI3j/Da+XzEFfJvpwDWUouI4yUnQo9b51/SJ7G5tnPEW4nUD/8At6UrAVxhyHnJ1TueN5LnIGCzTO2uqqpg00u0lhlDaddXN8l+nLLKd7okg7BNLiHA+jEI/gFKLdNk4m6iguLkuglhkzM3NXNmsc0hLMZSd4cs1zbQ5V0AUU5ofF4nIBa1+AN9bWuAeB10oc4pz71R2C5Pn0H97q2w/D4mKrWwpY0MLyl9oakAHUans6vLp9fXWIXxk9ZNz5zXoFSvZwcJYcVE83Ennk5ErzKOoeavalbGZWRLgj6quzsQAWNuzQnxkV5UqJQjJptbDTa2PMvXqevcdd9rbq8jS2/f2AAeirVKaikAs5Se1/8AVw32qCpU5Se1/wDVw32qCpXNj9R1YHSO+SPsEv71jPtc9YRYuIgEcwv6pxbKR2FQuh7OFb8kfYJf3rGfa56tHsAAWyYY9rQXJ7Sc2prE6VXJMFj4lMrExgIgd3WYygKM56RI6IFifPRy7ViN++JoSp6Q0IYqQerpKR4xWGG2Mql7rEFdQhWOPICBm8LU38KsjyVw2YNzdiBbRm3Wt19vlvrQJ1wHPtKIC5kTdfwhu11HWND5jUG04iL85H89eonr6gfNQ8/J+B8uaMHKAF1bQAWA0PAVRuTOHNu9jo2y9JxawAFrHQ6DXr130CD8NilkUMjBlPEEEdfDx1rQ2B2fHCpWNcoJuRcnWwF9T1AUTQBxie3tofLh+zx0bQSe3tofLh+zx0LtDC4ku/NyKqEHKL6huZZR7ndzjBt/uB1kVyT6marYb1KVdz4i62ewygEFrnNnuWuQdMl1tc6kHhrVsLiMvhdLXXnBbNYZXtk0jBv3vjcdVRRQylU3DL4a7tbXG8oew7uzfwrbZ2MGbLckHcTvDe9Ybw3mvbje9eGsVw+aRlvYugKnqKE349Un92qlTTUjOaaalHca41iIpCN4RiPHlNqS8mLBZSNQI8Mo8S4aNh/PT8VzHJtTGmLiN7pMIR2osMKofLGB5axw45vKvQMV5ZKXv+BtnLanjwudB1D0VKlSvoYxUVSPLbbdslSpUqhGQxa667vGPN1+T76gxS9HpDpWsOJvu032qvcCe99J8g37h1cKuMOtwbajdv6rfVp5BT0I83oUXGofdDr106+vxGrjEr75fOKz9T4/eD08d9WXBoOHG+87/P2DzCjQFn9DapUqUixZyk9r/wCrhvtUFSpyk9r/AOrhvtUFSuTH6jrwOkK2bHfCOcrOVx2JIVSoJ/TZh7ogbiTqR47089U5Pi0/zsN+dXN4XE82kkUuGxhK4rETAxw5lIbESuhDX1BVx268CKbeuz/0uN/25/rWJuF+rD5svc097X8LD7t3w1LJ8FmmEnc2IGuY2fCjpArb/F3aHj4qEbFRGUS9y48MGzaQaXzFtfKT5z1m52K5RiRGQ4XG2YEH9H4HxkigBhHthyNMNPvI34cbiQf8brBq3qlJ8Wn+dhvzq5qNoQCBhtoi+XXmiD0SCNR8kXvv1vqzE+K0QFhBtQcBZHFh1Cx/sUANtm8nluzFJY/CChmiuQykMe9XC6sbWItbdaiByWjDZhJODpulNtCCL6a7vSaS4TExxsrLBtM5TcAxsRuIta+7X0Dqpr67P/S43/bn+tACqP29j/lw/Z46NpMmPk7pxchwmMyytGU7xwWFENxm01Bon1Wb4rjfoD+KuWcW5PQ1TVDCpS/1Wb4rjfoD+Kp6rN8Vxv0B/FUZJdh2hhWcyEgFTZlOZT1HXf2EEg9hNB+qzfFcb9AfxVPVZviuN+gP4qajLsFoapta3silf1h0k8psCPKLdtAvio+6ug6EYhcpsym0sQLISAfdR5h/pL11h6rN8Vxv0B/FWc2PLizYTGnW47wbgjcQQ1we0ULDp2kRPzKrGytf+93ZXtKsPtEqthhMYBroMPoNfHWnqw3xXG/QH8VeysSNas836cuwxqUu9WG+K436A/iqerDfFcb9AfxU88e4ZJdhjUpd6sN8Vxv0B/FU9WG+K436A/iozx7hkl2GNSl3qw3xXG/QH8VT1Yb4rjfoD+KjPHuGSXYY1KXerDfFcb9AfxVPVhviuN+gP4qM8e4ZJdivKT2v/q4b7VBUobamJkmjEaYXFhjLAbtDlUBcRE7Em+gCqT5Klc2K03odOCmlqPW5ZxoJZJskcKNIgbPmkLRzCBrxBcwvIRaxbQi9rgVs3LHD62LsAYlzLFIykzECHKwFiHLLYjTUVzp/+J4n9thv/G9FbL9gTx7P+uKsjYepyqw7Nh1ViTiAxiAR9QjKrE6dEAsN9A47lrHh5Z1xIWOONkUOGZyxdHkAyBOj0EY7zqLC964bZXtqD96b/wAkNdbyl8LEf3/8niaAGc3LnBqZQZheIlZAFc5SI5ZDuHBYZfKhG/Sj023CcQcPm77k5zKVYArcC6sRZrXF7HS9cLivYx8jFfXi62/9n/s8f7u3/magD6HUqVKAJUqVKAJUqVKAJUqVKAJUqVKAJUqVKAJUqVKAJUqVKAJUqVKAJUqVKAJUqVKAP//Z"/>
          <p:cNvSpPr>
            <a:spLocks noChangeAspect="1" noChangeArrowheads="1"/>
          </p:cNvSpPr>
          <p:nvPr/>
        </p:nvSpPr>
        <p:spPr bwMode="auto">
          <a:xfrm>
            <a:off x="117475" y="-1071563"/>
            <a:ext cx="2057400" cy="2219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4" name="Picture 8" descr="http://t0.gstatic.com/images?q=tbn:ANd9GcSsBFliC8Q9EESgUHz9yKMYGWTF9Oz50Tm9F5y4e2pT9T_FLpA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600200"/>
            <a:ext cx="4191000" cy="441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“Cowboy “ in Popular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Cowboys romanticized in film</a:t>
            </a:r>
          </a:p>
          <a:p>
            <a:r>
              <a:rPr lang="en-US" dirty="0" smtClean="0"/>
              <a:t>1/5 African American or Mexican</a:t>
            </a:r>
          </a:p>
          <a:p>
            <a:r>
              <a:rPr lang="en-US" dirty="0" smtClean="0"/>
              <a:t>Dangerous job, didn’t pay well, but the freedom!!! </a:t>
            </a:r>
          </a:p>
          <a:p>
            <a:r>
              <a:rPr lang="en-US" dirty="0" smtClean="0"/>
              <a:t>Nat Love – felt “wild, reckless, free… and afraid of nothing” -&gt;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3074" name="Picture 2" descr="http://t2.gstatic.com/images?q=tbn:ANd9GcRm6TkzZBVxVK3M8Idw22UgYVW4aqOtFl7kUuT6NNnUbWdJOW3I3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399" y="1600200"/>
            <a:ext cx="4114801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Turning 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Early 1800’ s extreme cold weather followed by droughts</a:t>
            </a:r>
          </a:p>
          <a:p>
            <a:r>
              <a:rPr lang="en-US" dirty="0" smtClean="0"/>
              <a:t>“Texas Fever” (disease spread by ticks) killed up to 90% of the cattle </a:t>
            </a:r>
          </a:p>
          <a:p>
            <a:r>
              <a:rPr lang="en-US" dirty="0" smtClean="0"/>
              <a:t>Cattle ranchers went into debt, in some cases bankruptcy</a:t>
            </a:r>
          </a:p>
          <a:p>
            <a:r>
              <a:rPr lang="en-US" dirty="0" smtClean="0"/>
              <a:t>The introduction of barbed wire/fencing interrupted cattle trails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Legacies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The Romanticized view of the West, Cowboy</a:t>
            </a:r>
          </a:p>
          <a:p>
            <a:r>
              <a:rPr lang="en-US" dirty="0" smtClean="0"/>
              <a:t>2. The emergence of Cattle towns Abilene Kansas where cattle were shipped</a:t>
            </a:r>
          </a:p>
          <a:p>
            <a:endParaRPr lang="en-US" dirty="0"/>
          </a:p>
        </p:txBody>
      </p:sp>
      <p:pic>
        <p:nvPicPr>
          <p:cNvPr id="4" name="Picture 2" descr="http://t2.gstatic.com/images?q=tbn:ANd9GcRm6TkzZBVxVK3M8Idw22UgYVW4aqOtFl7kUuT6NNnUbWdJOW3I3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29834">
            <a:off x="5867400" y="4343400"/>
            <a:ext cx="1828800" cy="1998133"/>
          </a:xfrm>
          <a:prstGeom prst="rect">
            <a:avLst/>
          </a:prstGeom>
          <a:noFill/>
        </p:spPr>
      </p:pic>
      <p:pic>
        <p:nvPicPr>
          <p:cNvPr id="5" name="Picture 8" descr="http://t0.gstatic.com/images?q=tbn:ANd9GcSsBFliC8Q9EESgUHz9yKMYGWTF9Oz50Tm9F5y4e2pT9T_FLpA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45565">
            <a:off x="4386347" y="4531534"/>
            <a:ext cx="1524000" cy="1607127"/>
          </a:xfrm>
          <a:prstGeom prst="rect">
            <a:avLst/>
          </a:prstGeom>
          <a:noFill/>
        </p:spPr>
      </p:pic>
      <p:pic>
        <p:nvPicPr>
          <p:cNvPr id="6" name="Picture 2" descr="http://t1.gstatic.com/images?q=tbn:ANd9GcSuk1M4huI6tdOXGpYyDICrNhVo6mIl5cOFuZfaLpNbnFSp4Mh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16484">
            <a:off x="2650557" y="4539776"/>
            <a:ext cx="1600200" cy="16944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b="1" dirty="0"/>
              <a:t>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dirty="0" smtClean="0"/>
              <a:t>* Gold Rush 1849- California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Colorado, Nevada, Montana, Idaho, Wyoming, South Dakota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Alaska 1869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“Mining towns” emerged- hastily built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Young male population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Diversity! Mining camps ethnic melting pots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Frederick Jackson Turner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“Frontier Thesis”</a:t>
            </a:r>
          </a:p>
          <a:p>
            <a:r>
              <a:rPr lang="en-US" dirty="0" smtClean="0"/>
              <a:t>Three Western Frontiers: Mining, Cattle, Farming</a:t>
            </a:r>
          </a:p>
          <a:p>
            <a:r>
              <a:rPr lang="en-US" dirty="0" smtClean="0"/>
              <a:t>a crucial aspect of American identity &amp; development</a:t>
            </a:r>
          </a:p>
          <a:p>
            <a:r>
              <a:rPr lang="en-US" dirty="0" smtClean="0"/>
              <a:t>The frontier </a:t>
            </a:r>
            <a:r>
              <a:rPr lang="en-US" b="1" i="1" dirty="0" smtClean="0"/>
              <a:t>“transformed” </a:t>
            </a:r>
            <a:r>
              <a:rPr lang="en-US" dirty="0" smtClean="0"/>
              <a:t>individuals from European immigrants to “</a:t>
            </a:r>
            <a:r>
              <a:rPr lang="en-US" b="1" i="1" dirty="0" smtClean="0"/>
              <a:t>Americans”</a:t>
            </a:r>
          </a:p>
          <a:p>
            <a:r>
              <a:rPr lang="en-US" b="1" i="1" dirty="0" smtClean="0"/>
              <a:t>Closing of “frontier” era: 1893</a:t>
            </a:r>
            <a:endParaRPr lang="en-US" b="1" i="1" dirty="0"/>
          </a:p>
        </p:txBody>
      </p:sp>
      <p:pic>
        <p:nvPicPr>
          <p:cNvPr id="29698" name="Picture 2" descr="Photo of Frederick Jackson Tur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85800"/>
            <a:ext cx="685800" cy="765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277</TotalTime>
  <Words>1081</Words>
  <Application>Microsoft Office PowerPoint</Application>
  <PresentationFormat>On-screen Show (4:3)</PresentationFormat>
  <Paragraphs>167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Foundry</vt:lpstr>
      <vt:lpstr>Chapter 26 – The Great West &amp; the Agricultural Revolution, 1865-1896 </vt:lpstr>
      <vt:lpstr>Native American Populations in U.S.</vt:lpstr>
      <vt:lpstr>Tribes in California</vt:lpstr>
      <vt:lpstr>Current Native American Reservations -2% of American Land</vt:lpstr>
      <vt:lpstr>Indian Removal Act, 1830</vt:lpstr>
      <vt:lpstr>By 1850, Nearly all Native Americans</vt:lpstr>
      <vt:lpstr>Oklahoma = “Indian Territory”</vt:lpstr>
      <vt:lpstr>A “Reservation” is…</vt:lpstr>
      <vt:lpstr>Bureau of Indian Affairs</vt:lpstr>
      <vt:lpstr>“Indian Wars”</vt:lpstr>
      <vt:lpstr>Sand Creek Massacre</vt:lpstr>
      <vt:lpstr>Col. John Chivington + 700 American Soldiers</vt:lpstr>
      <vt:lpstr>Sand Creek Massacre</vt:lpstr>
      <vt:lpstr>Plains Indians</vt:lpstr>
      <vt:lpstr>1866 Fetterman Massacre</vt:lpstr>
      <vt:lpstr>2nd Treaty of Fort Laramie</vt:lpstr>
      <vt:lpstr>Sioux Betrayed</vt:lpstr>
      <vt:lpstr>Chief Sitting Bull</vt:lpstr>
      <vt:lpstr>Gen. George Custer</vt:lpstr>
      <vt:lpstr>Battle of Little Bighorn, 1876</vt:lpstr>
      <vt:lpstr>What Does This Statement Imply?</vt:lpstr>
      <vt:lpstr>“Ghost Dance” Movement</vt:lpstr>
      <vt:lpstr>Wovoka’s Prophesy</vt:lpstr>
      <vt:lpstr>Wounded Knee, 1890</vt:lpstr>
      <vt:lpstr>Destruction of Native American Culture</vt:lpstr>
      <vt:lpstr>Destruction of Native American Culture</vt:lpstr>
      <vt:lpstr>Destruction of Native American Culture</vt:lpstr>
      <vt:lpstr>Stripped of land, Identity, &amp; Culture</vt:lpstr>
      <vt:lpstr>The Homestead Act , 1862 </vt:lpstr>
      <vt:lpstr>Railroad Companies</vt:lpstr>
      <vt:lpstr>Westward Settlement</vt:lpstr>
      <vt:lpstr>Realities of Settlement</vt:lpstr>
      <vt:lpstr>Realities of Settlement</vt:lpstr>
      <vt:lpstr>Realities of Settlement</vt:lpstr>
      <vt:lpstr>Realities of Settlement</vt:lpstr>
      <vt:lpstr>Future Consequences</vt:lpstr>
      <vt:lpstr>The Cattleman’s West, 1860-1890 </vt:lpstr>
      <vt:lpstr>Overland Cattle Drives</vt:lpstr>
      <vt:lpstr>“Cowboy “ in Popular Culture</vt:lpstr>
      <vt:lpstr>Turning Point</vt:lpstr>
      <vt:lpstr>Legacies</vt:lpstr>
      <vt:lpstr>Mining</vt:lpstr>
      <vt:lpstr>Frederick Jackson Turner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15 – The West</dc:title>
  <dc:creator>kcenteno</dc:creator>
  <cp:lastModifiedBy>kcenteno</cp:lastModifiedBy>
  <cp:revision>34</cp:revision>
  <dcterms:created xsi:type="dcterms:W3CDTF">2011-09-12T17:26:22Z</dcterms:created>
  <dcterms:modified xsi:type="dcterms:W3CDTF">2013-02-06T21:03:13Z</dcterms:modified>
</cp:coreProperties>
</file>