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39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1AA9F5-E64E-4A64-B73B-5702BA14A1B4}" type="datetimeFigureOut">
              <a:rPr lang="en-US" smtClean="0"/>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304628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AA9F5-E64E-4A64-B73B-5702BA14A1B4}" type="datetimeFigureOut">
              <a:rPr lang="en-US" smtClean="0"/>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57866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1AA9F5-E64E-4A64-B73B-5702BA14A1B4}" type="datetimeFigureOut">
              <a:rPr lang="en-US" smtClean="0"/>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2085269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1AA9F5-E64E-4A64-B73B-5702BA14A1B4}" type="datetimeFigureOut">
              <a:rPr lang="en-US" smtClean="0"/>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4119584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1AA9F5-E64E-4A64-B73B-5702BA14A1B4}" type="datetimeFigureOut">
              <a:rPr lang="en-US" smtClean="0"/>
              <a:t>9/6/2013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2991627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1AA9F5-E64E-4A64-B73B-5702BA14A1B4}" type="datetimeFigureOut">
              <a:rPr lang="en-US" smtClean="0"/>
              <a:t>9/6/2013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422666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AA9F5-E64E-4A64-B73B-5702BA14A1B4}" type="datetimeFigureOut">
              <a:rPr lang="en-US" smtClean="0"/>
              <a:t>9/6/2013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2758505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AA9F5-E64E-4A64-B73B-5702BA14A1B4}" type="datetimeFigureOut">
              <a:rPr lang="en-US" smtClean="0"/>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110269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AA9F5-E64E-4A64-B73B-5702BA14A1B4}" type="datetimeFigureOut">
              <a:rPr lang="en-US" smtClean="0"/>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2244671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AA9F5-E64E-4A64-B73B-5702BA14A1B4}" type="datetimeFigureOut">
              <a:rPr lang="en-US" smtClean="0"/>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1996615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AA9F5-E64E-4A64-B73B-5702BA14A1B4}" type="datetimeFigureOut">
              <a:rPr lang="en-US" smtClean="0"/>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C96E6-CF4B-4B02-AEA4-605C6D36CF77}" type="slidenum">
              <a:rPr lang="en-US" smtClean="0"/>
              <a:t>‹#›</a:t>
            </a:fld>
            <a:endParaRPr lang="en-US"/>
          </a:p>
        </p:txBody>
      </p:sp>
    </p:spTree>
    <p:extLst>
      <p:ext uri="{BB962C8B-B14F-4D97-AF65-F5344CB8AC3E}">
        <p14:creationId xmlns:p14="http://schemas.microsoft.com/office/powerpoint/2010/main" val="1185868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AA9F5-E64E-4A64-B73B-5702BA14A1B4}" type="datetimeFigureOut">
              <a:rPr lang="en-US" smtClean="0"/>
              <a:t>9/6/2013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CC96E6-CF4B-4B02-AEA4-605C6D36CF77}" type="slidenum">
              <a:rPr lang="en-US" smtClean="0"/>
              <a:t>‹#›</a:t>
            </a:fld>
            <a:endParaRPr lang="en-US"/>
          </a:p>
        </p:txBody>
      </p:sp>
    </p:spTree>
    <p:extLst>
      <p:ext uri="{BB962C8B-B14F-4D97-AF65-F5344CB8AC3E}">
        <p14:creationId xmlns:p14="http://schemas.microsoft.com/office/powerpoint/2010/main" val="913632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1500" dirty="0" smtClean="0">
                <a:latin typeface="Algerian" panose="04020705040A02060702" pitchFamily="82" charset="0"/>
              </a:rPr>
              <a:t>John Locke</a:t>
            </a:r>
            <a:endParaRPr lang="en-US" sz="11500" dirty="0">
              <a:latin typeface="Algerian" panose="04020705040A02060702" pitchFamily="82" charset="0"/>
            </a:endParaRPr>
          </a:p>
        </p:txBody>
      </p:sp>
    </p:spTree>
    <p:extLst>
      <p:ext uri="{BB962C8B-B14F-4D97-AF65-F5344CB8AC3E}">
        <p14:creationId xmlns:p14="http://schemas.microsoft.com/office/powerpoint/2010/main" val="1954687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b="1" dirty="0">
                <a:latin typeface="Algerian" panose="04020705040A02060702" pitchFamily="82" charset="0"/>
              </a:rPr>
              <a:t>Jean</a:t>
            </a:r>
            <a:r>
              <a:rPr lang="en-US" sz="8000" dirty="0">
                <a:latin typeface="Algerian" panose="04020705040A02060702" pitchFamily="82" charset="0"/>
              </a:rPr>
              <a:t>-</a:t>
            </a:r>
            <a:r>
              <a:rPr lang="en-US" sz="8000" b="1" dirty="0">
                <a:latin typeface="Algerian" panose="04020705040A02060702" pitchFamily="82" charset="0"/>
              </a:rPr>
              <a:t>Jacques Rousseau</a:t>
            </a:r>
            <a:endParaRPr lang="en-US" sz="8000" dirty="0">
              <a:latin typeface="Algerian" panose="04020705040A02060702" pitchFamily="82" charset="0"/>
            </a:endParaRPr>
          </a:p>
        </p:txBody>
      </p:sp>
    </p:spTree>
    <p:extLst>
      <p:ext uri="{BB962C8B-B14F-4D97-AF65-F5344CB8AC3E}">
        <p14:creationId xmlns:p14="http://schemas.microsoft.com/office/powerpoint/2010/main" val="2729532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b="1" dirty="0" smtClean="0">
                <a:latin typeface="Algerian" panose="04020705040A02060702" pitchFamily="82" charset="0"/>
              </a:rPr>
              <a:t>Barron De Montesquieu</a:t>
            </a:r>
            <a:endParaRPr lang="en-US" sz="8000" dirty="0">
              <a:latin typeface="Algerian" panose="04020705040A02060702" pitchFamily="82" charset="0"/>
            </a:endParaRPr>
          </a:p>
        </p:txBody>
      </p:sp>
    </p:spTree>
    <p:extLst>
      <p:ext uri="{BB962C8B-B14F-4D97-AF65-F5344CB8AC3E}">
        <p14:creationId xmlns:p14="http://schemas.microsoft.com/office/powerpoint/2010/main" val="3387499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dirty="0" smtClean="0">
                <a:latin typeface="Algerian" panose="04020705040A02060702" pitchFamily="82" charset="0"/>
              </a:rPr>
              <a:t>Voltaire</a:t>
            </a:r>
            <a:endParaRPr lang="en-US" sz="8800" dirty="0">
              <a:latin typeface="Algerian" panose="04020705040A02060702" pitchFamily="82" charset="0"/>
            </a:endParaRPr>
          </a:p>
        </p:txBody>
      </p:sp>
    </p:spTree>
    <p:extLst>
      <p:ext uri="{BB962C8B-B14F-4D97-AF65-F5344CB8AC3E}">
        <p14:creationId xmlns:p14="http://schemas.microsoft.com/office/powerpoint/2010/main" val="1357824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u="sng" dirty="0" smtClean="0"/>
              <a:t>Enlightenment Philosophy #1 </a:t>
            </a:r>
            <a:endParaRPr lang="en-US" b="1" u="sng" dirty="0"/>
          </a:p>
        </p:txBody>
      </p:sp>
      <p:sp>
        <p:nvSpPr>
          <p:cNvPr id="3" name="Content Placeholder 2"/>
          <p:cNvSpPr>
            <a:spLocks noGrp="1"/>
          </p:cNvSpPr>
          <p:nvPr>
            <p:ph idx="1"/>
          </p:nvPr>
        </p:nvSpPr>
        <p:spPr>
          <a:xfrm>
            <a:off x="304800" y="914400"/>
            <a:ext cx="8610600" cy="5715000"/>
          </a:xfrm>
        </p:spPr>
        <p:txBody>
          <a:bodyPr>
            <a:normAutofit fontScale="92500"/>
          </a:bodyPr>
          <a:lstStyle/>
          <a:p>
            <a:pPr marL="0" indent="0">
              <a:buNone/>
            </a:pPr>
            <a:r>
              <a:rPr lang="en-US" dirty="0" smtClean="0"/>
              <a:t>	He believed that human beings originally lived in “the state of nature.” In this condition, people lived separate from others, just trying to survive in a cruel world. Here people abused each other in order to do, and get, what they wanted. </a:t>
            </a:r>
          </a:p>
          <a:p>
            <a:pPr marL="0" indent="0">
              <a:buNone/>
            </a:pPr>
            <a:r>
              <a:rPr lang="en-US" dirty="0"/>
              <a:t>	</a:t>
            </a:r>
            <a:r>
              <a:rPr lang="en-US" dirty="0" smtClean="0"/>
              <a:t>He said that when people allowed themselves to be ruled by a government, that the people and the government had entered an agreement called a “social contract.” Under the social contract the people give up their right to do anything and had to follow laws. In exchange the government was obligated to protect the people’s rights. </a:t>
            </a:r>
            <a:endParaRPr lang="en-US" dirty="0"/>
          </a:p>
        </p:txBody>
      </p:sp>
    </p:spTree>
    <p:extLst>
      <p:ext uri="{BB962C8B-B14F-4D97-AF65-F5344CB8AC3E}">
        <p14:creationId xmlns:p14="http://schemas.microsoft.com/office/powerpoint/2010/main" val="3389822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Enlightenment Philosophy #2 </a:t>
            </a:r>
            <a:endParaRPr lang="en-US" b="1" u="sng" dirty="0"/>
          </a:p>
        </p:txBody>
      </p:sp>
      <p:sp>
        <p:nvSpPr>
          <p:cNvPr id="3" name="Content Placeholder 2"/>
          <p:cNvSpPr>
            <a:spLocks noGrp="1"/>
          </p:cNvSpPr>
          <p:nvPr>
            <p:ph sz="half" idx="1"/>
          </p:nvPr>
        </p:nvSpPr>
        <p:spPr/>
        <p:txBody>
          <a:bodyPr>
            <a:normAutofit/>
          </a:bodyPr>
          <a:lstStyle/>
          <a:p>
            <a:pPr marL="0" indent="0">
              <a:buNone/>
            </a:pPr>
            <a:r>
              <a:rPr lang="en-US" dirty="0" smtClean="0"/>
              <a:t>	</a:t>
            </a:r>
            <a:endParaRPr lang="en-US" dirty="0"/>
          </a:p>
        </p:txBody>
      </p:sp>
      <p:sp>
        <p:nvSpPr>
          <p:cNvPr id="4" name="Content Placeholder 3"/>
          <p:cNvSpPr>
            <a:spLocks noGrp="1"/>
          </p:cNvSpPr>
          <p:nvPr>
            <p:ph sz="half" idx="2"/>
          </p:nvPr>
        </p:nvSpPr>
        <p:spPr>
          <a:xfrm>
            <a:off x="609600" y="1295400"/>
            <a:ext cx="8077200" cy="4830763"/>
          </a:xfrm>
        </p:spPr>
        <p:txBody>
          <a:bodyPr>
            <a:noAutofit/>
          </a:bodyPr>
          <a:lstStyle/>
          <a:p>
            <a:pPr marL="0" indent="0">
              <a:buNone/>
            </a:pPr>
            <a:r>
              <a:rPr lang="en-US" sz="3200" dirty="0"/>
              <a:t>	</a:t>
            </a:r>
            <a:r>
              <a:rPr lang="en-US" sz="3200" dirty="0" smtClean="0"/>
              <a:t>This French philosopher believed that a government should be divided into separate branches to protect peoples freedom. Each part, or branch, of government would be limited by the others. So what one part of government could do, the others could undo if needed. As a result, the different branches of government must share power. None of them can control the government completely. </a:t>
            </a:r>
            <a:endParaRPr lang="en-US" sz="3200" dirty="0"/>
          </a:p>
        </p:txBody>
      </p:sp>
    </p:spTree>
    <p:extLst>
      <p:ext uri="{BB962C8B-B14F-4D97-AF65-F5344CB8AC3E}">
        <p14:creationId xmlns:p14="http://schemas.microsoft.com/office/powerpoint/2010/main" val="1011687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Enlightenment Philosophy #3 </a:t>
            </a:r>
            <a:endParaRPr lang="en-US" b="1" u="sng" dirty="0"/>
          </a:p>
        </p:txBody>
      </p:sp>
      <p:sp>
        <p:nvSpPr>
          <p:cNvPr id="3" name="Content Placeholder 2"/>
          <p:cNvSpPr>
            <a:spLocks noGrp="1"/>
          </p:cNvSpPr>
          <p:nvPr>
            <p:ph sz="half" idx="1"/>
          </p:nvPr>
        </p:nvSpPr>
        <p:spPr/>
        <p:txBody>
          <a:bodyPr>
            <a:normAutofit/>
          </a:bodyPr>
          <a:lstStyle/>
          <a:p>
            <a:pPr marL="0" indent="0">
              <a:buNone/>
            </a:pPr>
            <a:r>
              <a:rPr lang="en-US" dirty="0" smtClean="0"/>
              <a:t>	</a:t>
            </a:r>
            <a:endParaRPr lang="en-US" dirty="0"/>
          </a:p>
        </p:txBody>
      </p:sp>
      <p:sp>
        <p:nvSpPr>
          <p:cNvPr id="4" name="Content Placeholder 3"/>
          <p:cNvSpPr>
            <a:spLocks noGrp="1"/>
          </p:cNvSpPr>
          <p:nvPr>
            <p:ph sz="half" idx="2"/>
          </p:nvPr>
        </p:nvSpPr>
        <p:spPr>
          <a:xfrm>
            <a:off x="609600" y="1295400"/>
            <a:ext cx="8077200" cy="4830763"/>
          </a:xfrm>
        </p:spPr>
        <p:txBody>
          <a:bodyPr>
            <a:noAutofit/>
          </a:bodyPr>
          <a:lstStyle/>
          <a:p>
            <a:pPr marL="0" indent="0">
              <a:buNone/>
            </a:pPr>
            <a:r>
              <a:rPr lang="en-US" sz="3200" dirty="0"/>
              <a:t>	</a:t>
            </a:r>
            <a:r>
              <a:rPr lang="en-US" sz="3200" dirty="0" smtClean="0"/>
              <a:t>This thinker said that all people are born with certain rights that cannot justly be taken away by government. This rights include life, liberty, and the right to own property. </a:t>
            </a:r>
          </a:p>
          <a:p>
            <a:pPr marL="0" indent="0">
              <a:buNone/>
            </a:pPr>
            <a:r>
              <a:rPr lang="en-US" sz="3200" dirty="0"/>
              <a:t>	</a:t>
            </a:r>
            <a:r>
              <a:rPr lang="en-US" sz="3200" dirty="0" smtClean="0"/>
              <a:t>He supported the idea that governments were created by the people in order to protect their rights. If a government fails to do this, they government should be overthrown or modified. </a:t>
            </a:r>
            <a:endParaRPr lang="en-US" sz="3200" dirty="0"/>
          </a:p>
        </p:txBody>
      </p:sp>
    </p:spTree>
    <p:extLst>
      <p:ext uri="{BB962C8B-B14F-4D97-AF65-F5344CB8AC3E}">
        <p14:creationId xmlns:p14="http://schemas.microsoft.com/office/powerpoint/2010/main" val="2153205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Enlightenment Philosophy #4 </a:t>
            </a:r>
            <a:endParaRPr lang="en-US" b="1" u="sng" dirty="0"/>
          </a:p>
        </p:txBody>
      </p:sp>
      <p:sp>
        <p:nvSpPr>
          <p:cNvPr id="3" name="Content Placeholder 2"/>
          <p:cNvSpPr>
            <a:spLocks noGrp="1"/>
          </p:cNvSpPr>
          <p:nvPr>
            <p:ph sz="half" idx="1"/>
          </p:nvPr>
        </p:nvSpPr>
        <p:spPr/>
        <p:txBody>
          <a:bodyPr>
            <a:normAutofit/>
          </a:bodyPr>
          <a:lstStyle/>
          <a:p>
            <a:pPr marL="0" indent="0">
              <a:buNone/>
            </a:pPr>
            <a:r>
              <a:rPr lang="en-US" dirty="0" smtClean="0"/>
              <a:t>	</a:t>
            </a:r>
            <a:endParaRPr lang="en-US" dirty="0"/>
          </a:p>
        </p:txBody>
      </p:sp>
      <p:sp>
        <p:nvSpPr>
          <p:cNvPr id="4" name="Content Placeholder 3"/>
          <p:cNvSpPr>
            <a:spLocks noGrp="1"/>
          </p:cNvSpPr>
          <p:nvPr>
            <p:ph sz="half" idx="2"/>
          </p:nvPr>
        </p:nvSpPr>
        <p:spPr>
          <a:xfrm>
            <a:off x="609600" y="1295400"/>
            <a:ext cx="8077200" cy="4830763"/>
          </a:xfrm>
        </p:spPr>
        <p:txBody>
          <a:bodyPr>
            <a:noAutofit/>
          </a:bodyPr>
          <a:lstStyle/>
          <a:p>
            <a:pPr marL="0" indent="0">
              <a:buNone/>
            </a:pPr>
            <a:r>
              <a:rPr lang="en-US" sz="3200" dirty="0"/>
              <a:t>	</a:t>
            </a:r>
            <a:r>
              <a:rPr lang="en-US" sz="3200" dirty="0" smtClean="0"/>
              <a:t>This thinker believed in freedom speech, expression, and petition. He supported the idea that people should be allow to criticize the government without fear of being arrested or executed. </a:t>
            </a:r>
            <a:endParaRPr lang="en-US" sz="3200" dirty="0"/>
          </a:p>
        </p:txBody>
      </p:sp>
    </p:spTree>
    <p:extLst>
      <p:ext uri="{BB962C8B-B14F-4D97-AF65-F5344CB8AC3E}">
        <p14:creationId xmlns:p14="http://schemas.microsoft.com/office/powerpoint/2010/main" val="1278492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590800"/>
            <a:ext cx="7772400" cy="1362075"/>
          </a:xfrm>
        </p:spPr>
        <p:txBody>
          <a:bodyPr>
            <a:normAutofit fontScale="90000"/>
          </a:bodyPr>
          <a:lstStyle/>
          <a:p>
            <a:r>
              <a:rPr lang="en-US" i="1" dirty="0" smtClean="0">
                <a:solidFill>
                  <a:schemeClr val="tx1">
                    <a:lumMod val="95000"/>
                    <a:lumOff val="5000"/>
                  </a:schemeClr>
                </a:solidFill>
              </a:rPr>
              <a:t>“All </a:t>
            </a:r>
            <a:r>
              <a:rPr lang="en-US" i="1" dirty="0">
                <a:solidFill>
                  <a:schemeClr val="tx1">
                    <a:lumMod val="95000"/>
                    <a:lumOff val="5000"/>
                  </a:schemeClr>
                </a:solidFill>
              </a:rPr>
              <a:t>mankind... being all equal and independent, no one ought to harm another in his life, health, liberty or </a:t>
            </a:r>
            <a:r>
              <a:rPr lang="en-US" i="1" dirty="0" smtClean="0">
                <a:solidFill>
                  <a:schemeClr val="tx1">
                    <a:lumMod val="95000"/>
                    <a:lumOff val="5000"/>
                  </a:schemeClr>
                </a:solidFill>
              </a:rPr>
              <a:t>possessions.”</a:t>
            </a:r>
            <a:endParaRPr lang="en-US" dirty="0">
              <a:solidFill>
                <a:schemeClr val="tx1">
                  <a:lumMod val="95000"/>
                  <a:lumOff val="5000"/>
                </a:schemeClr>
              </a:solidFill>
            </a:endParaRPr>
          </a:p>
        </p:txBody>
      </p:sp>
      <p:sp>
        <p:nvSpPr>
          <p:cNvPr id="8" name="Text Placeholder 7"/>
          <p:cNvSpPr>
            <a:spLocks noGrp="1"/>
          </p:cNvSpPr>
          <p:nvPr>
            <p:ph type="body" idx="1"/>
          </p:nvPr>
        </p:nvSpPr>
        <p:spPr>
          <a:xfrm>
            <a:off x="609600" y="914400"/>
            <a:ext cx="7772400" cy="1500187"/>
          </a:xfrm>
        </p:spPr>
        <p:txBody>
          <a:bodyPr>
            <a:normAutofit/>
          </a:bodyPr>
          <a:lstStyle/>
          <a:p>
            <a:r>
              <a:rPr lang="en-US" sz="3600" dirty="0" smtClean="0">
                <a:solidFill>
                  <a:schemeClr val="tx1">
                    <a:lumMod val="95000"/>
                    <a:lumOff val="5000"/>
                  </a:schemeClr>
                </a:solidFill>
              </a:rPr>
              <a:t>Famous Quote #1 </a:t>
            </a:r>
            <a:endParaRPr lang="en-US" sz="3600" dirty="0">
              <a:solidFill>
                <a:schemeClr val="tx1">
                  <a:lumMod val="95000"/>
                  <a:lumOff val="5000"/>
                </a:schemeClr>
              </a:solidFill>
            </a:endParaRPr>
          </a:p>
        </p:txBody>
      </p:sp>
    </p:spTree>
    <p:extLst>
      <p:ext uri="{BB962C8B-B14F-4D97-AF65-F5344CB8AC3E}">
        <p14:creationId xmlns:p14="http://schemas.microsoft.com/office/powerpoint/2010/main" val="1836747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590800"/>
            <a:ext cx="7772400" cy="1362075"/>
          </a:xfrm>
        </p:spPr>
        <p:txBody>
          <a:bodyPr>
            <a:normAutofit fontScale="90000"/>
          </a:bodyPr>
          <a:lstStyle/>
          <a:p>
            <a:r>
              <a:rPr lang="en-US" i="1" dirty="0" smtClean="0">
                <a:solidFill>
                  <a:schemeClr val="tx1">
                    <a:lumMod val="95000"/>
                    <a:lumOff val="5000"/>
                  </a:schemeClr>
                </a:solidFill>
              </a:rPr>
              <a:t>“</a:t>
            </a:r>
            <a:r>
              <a:rPr lang="en-US" i="1" dirty="0"/>
              <a:t>There is no crueler tyranny than that which is perpetuated under the shield of law and in the name of justice</a:t>
            </a:r>
            <a:r>
              <a:rPr lang="en-US" i="1" dirty="0" smtClean="0"/>
              <a:t>.”</a:t>
            </a:r>
            <a:endParaRPr lang="en-US" dirty="0">
              <a:solidFill>
                <a:schemeClr val="tx1">
                  <a:lumMod val="95000"/>
                  <a:lumOff val="5000"/>
                </a:schemeClr>
              </a:solidFill>
            </a:endParaRPr>
          </a:p>
        </p:txBody>
      </p:sp>
      <p:sp>
        <p:nvSpPr>
          <p:cNvPr id="8" name="Text Placeholder 7"/>
          <p:cNvSpPr>
            <a:spLocks noGrp="1"/>
          </p:cNvSpPr>
          <p:nvPr>
            <p:ph type="body" idx="1"/>
          </p:nvPr>
        </p:nvSpPr>
        <p:spPr>
          <a:xfrm>
            <a:off x="609600" y="914400"/>
            <a:ext cx="7772400" cy="1500187"/>
          </a:xfrm>
        </p:spPr>
        <p:txBody>
          <a:bodyPr>
            <a:normAutofit/>
          </a:bodyPr>
          <a:lstStyle/>
          <a:p>
            <a:r>
              <a:rPr lang="en-US" sz="3600" dirty="0" smtClean="0">
                <a:solidFill>
                  <a:schemeClr val="tx1">
                    <a:lumMod val="95000"/>
                    <a:lumOff val="5000"/>
                  </a:schemeClr>
                </a:solidFill>
              </a:rPr>
              <a:t>Famous Quote #2 </a:t>
            </a:r>
            <a:endParaRPr lang="en-US" sz="3600" dirty="0">
              <a:solidFill>
                <a:schemeClr val="tx1">
                  <a:lumMod val="95000"/>
                  <a:lumOff val="5000"/>
                </a:schemeClr>
              </a:solidFill>
            </a:endParaRPr>
          </a:p>
        </p:txBody>
      </p:sp>
    </p:spTree>
    <p:extLst>
      <p:ext uri="{BB962C8B-B14F-4D97-AF65-F5344CB8AC3E}">
        <p14:creationId xmlns:p14="http://schemas.microsoft.com/office/powerpoint/2010/main" val="2351802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590800"/>
            <a:ext cx="7772400" cy="1362075"/>
          </a:xfrm>
        </p:spPr>
        <p:txBody>
          <a:bodyPr>
            <a:normAutofit fontScale="90000"/>
          </a:bodyPr>
          <a:lstStyle/>
          <a:p>
            <a:r>
              <a:rPr lang="en-US" i="1" dirty="0" smtClean="0">
                <a:solidFill>
                  <a:schemeClr val="tx1">
                    <a:lumMod val="95000"/>
                    <a:lumOff val="5000"/>
                  </a:schemeClr>
                </a:solidFill>
              </a:rPr>
              <a:t>“</a:t>
            </a:r>
            <a:r>
              <a:rPr lang="en-US" dirty="0"/>
              <a:t>I do not agree with what you have to say, but I'll defend to the death your right to say </a:t>
            </a:r>
            <a:r>
              <a:rPr lang="en-US" dirty="0" smtClean="0"/>
              <a:t>it.”</a:t>
            </a:r>
            <a:endParaRPr lang="en-US" dirty="0">
              <a:solidFill>
                <a:schemeClr val="tx1">
                  <a:lumMod val="95000"/>
                  <a:lumOff val="5000"/>
                </a:schemeClr>
              </a:solidFill>
            </a:endParaRPr>
          </a:p>
        </p:txBody>
      </p:sp>
      <p:sp>
        <p:nvSpPr>
          <p:cNvPr id="8" name="Text Placeholder 7"/>
          <p:cNvSpPr>
            <a:spLocks noGrp="1"/>
          </p:cNvSpPr>
          <p:nvPr>
            <p:ph type="body" idx="1"/>
          </p:nvPr>
        </p:nvSpPr>
        <p:spPr>
          <a:xfrm>
            <a:off x="609600" y="914400"/>
            <a:ext cx="7772400" cy="1500187"/>
          </a:xfrm>
        </p:spPr>
        <p:txBody>
          <a:bodyPr>
            <a:normAutofit/>
          </a:bodyPr>
          <a:lstStyle/>
          <a:p>
            <a:r>
              <a:rPr lang="en-US" sz="3600" dirty="0" smtClean="0">
                <a:solidFill>
                  <a:schemeClr val="tx1">
                    <a:lumMod val="95000"/>
                    <a:lumOff val="5000"/>
                  </a:schemeClr>
                </a:solidFill>
              </a:rPr>
              <a:t>Famous Quote #3 </a:t>
            </a:r>
            <a:endParaRPr lang="en-US" sz="3600" dirty="0">
              <a:solidFill>
                <a:schemeClr val="tx1">
                  <a:lumMod val="95000"/>
                  <a:lumOff val="5000"/>
                </a:schemeClr>
              </a:solidFill>
            </a:endParaRPr>
          </a:p>
        </p:txBody>
      </p:sp>
    </p:spTree>
    <p:extLst>
      <p:ext uri="{BB962C8B-B14F-4D97-AF65-F5344CB8AC3E}">
        <p14:creationId xmlns:p14="http://schemas.microsoft.com/office/powerpoint/2010/main" val="1159242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1371600"/>
            <a:ext cx="7772400" cy="1362075"/>
          </a:xfrm>
        </p:spPr>
        <p:txBody>
          <a:bodyPr>
            <a:normAutofit fontScale="90000"/>
          </a:bodyPr>
          <a:lstStyle/>
          <a:p>
            <a:r>
              <a:rPr lang="en-US" i="1" dirty="0" smtClean="0">
                <a:solidFill>
                  <a:schemeClr val="tx1">
                    <a:lumMod val="95000"/>
                    <a:lumOff val="5000"/>
                  </a:schemeClr>
                </a:solidFill>
              </a:rPr>
              <a:t>“</a:t>
            </a:r>
            <a:r>
              <a:rPr lang="en-US" dirty="0" smtClean="0"/>
              <a:t>What</a:t>
            </a:r>
            <a:r>
              <a:rPr lang="en-US" dirty="0"/>
              <a:t>, then, is the government? An intermediary body established between the subjects and the sovereign for their mutual communication, a body charged with the execution of the laws and the maintenance of freedom, both civil and </a:t>
            </a:r>
            <a:r>
              <a:rPr lang="en-US" dirty="0" smtClean="0"/>
              <a:t>political.”</a:t>
            </a:r>
            <a:endParaRPr lang="en-US" dirty="0">
              <a:solidFill>
                <a:schemeClr val="tx1">
                  <a:lumMod val="95000"/>
                  <a:lumOff val="5000"/>
                </a:schemeClr>
              </a:solidFill>
            </a:endParaRPr>
          </a:p>
        </p:txBody>
      </p:sp>
      <p:sp>
        <p:nvSpPr>
          <p:cNvPr id="8" name="Text Placeholder 7"/>
          <p:cNvSpPr>
            <a:spLocks noGrp="1"/>
          </p:cNvSpPr>
          <p:nvPr>
            <p:ph type="body" idx="1"/>
          </p:nvPr>
        </p:nvSpPr>
        <p:spPr>
          <a:xfrm>
            <a:off x="457200" y="76201"/>
            <a:ext cx="7772400" cy="990600"/>
          </a:xfrm>
        </p:spPr>
        <p:txBody>
          <a:bodyPr>
            <a:normAutofit/>
          </a:bodyPr>
          <a:lstStyle/>
          <a:p>
            <a:r>
              <a:rPr lang="en-US" sz="3600" dirty="0" smtClean="0">
                <a:solidFill>
                  <a:schemeClr val="tx1">
                    <a:lumMod val="95000"/>
                    <a:lumOff val="5000"/>
                  </a:schemeClr>
                </a:solidFill>
              </a:rPr>
              <a:t>Famous Quote #4 </a:t>
            </a:r>
            <a:endParaRPr lang="en-US" sz="3600" dirty="0">
              <a:solidFill>
                <a:schemeClr val="tx1">
                  <a:lumMod val="95000"/>
                  <a:lumOff val="5000"/>
                </a:schemeClr>
              </a:solidFill>
            </a:endParaRPr>
          </a:p>
        </p:txBody>
      </p:sp>
    </p:spTree>
    <p:extLst>
      <p:ext uri="{BB962C8B-B14F-4D97-AF65-F5344CB8AC3E}">
        <p14:creationId xmlns:p14="http://schemas.microsoft.com/office/powerpoint/2010/main" val="969545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157</Words>
  <Application>Microsoft Office PowerPoint</Application>
  <PresentationFormat>On-screen Show (4:3)</PresentationFormat>
  <Paragraphs>25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John Locke</vt:lpstr>
      <vt:lpstr>Jean-Jacques Rousseau</vt:lpstr>
      <vt:lpstr>Barron De Montesquieu</vt:lpstr>
      <vt:lpstr>Voltaire</vt:lpstr>
      <vt:lpstr>Enlightenment Philosophy #1 </vt:lpstr>
      <vt:lpstr>Enlightenment Philosophy #2 </vt:lpstr>
      <vt:lpstr>Enlightenment Philosophy #3 </vt:lpstr>
      <vt:lpstr>Enlightenment Philosophy #4 </vt:lpstr>
      <vt:lpstr>“All mankind... being all equal and independent, no one ought to harm another in his life, health, liberty or possessions.”</vt:lpstr>
      <vt:lpstr>“There is no crueler tyranny than that which is perpetuated under the shield of law and in the name of justice.”</vt:lpstr>
      <vt:lpstr>“I do not agree with what you have to say, but I'll defend to the death your right to say it.”</vt:lpstr>
      <vt:lpstr>“What, then, is the government? An intermediary body established between the subjects and the sovereign for their mutual communication, a body charged with the execution of the laws and the maintenance of freedom, both civil and political.”</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Locke</dc:title>
  <dc:creator>Josephine Schaller</dc:creator>
  <cp:lastModifiedBy>Josephine Schaller</cp:lastModifiedBy>
  <cp:revision>6</cp:revision>
  <dcterms:created xsi:type="dcterms:W3CDTF">2013-09-06T22:16:08Z</dcterms:created>
  <dcterms:modified xsi:type="dcterms:W3CDTF">2013-09-06T22:47:12Z</dcterms:modified>
</cp:coreProperties>
</file>