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69" r:id="rId2"/>
    <p:sldId id="283" r:id="rId3"/>
    <p:sldId id="265" r:id="rId4"/>
    <p:sldId id="267" r:id="rId5"/>
    <p:sldId id="258" r:id="rId6"/>
    <p:sldId id="257" r:id="rId7"/>
    <p:sldId id="268" r:id="rId8"/>
    <p:sldId id="299" r:id="rId9"/>
    <p:sldId id="301" r:id="rId10"/>
    <p:sldId id="302" r:id="rId11"/>
    <p:sldId id="300" r:id="rId12"/>
    <p:sldId id="295" r:id="rId13"/>
    <p:sldId id="296" r:id="rId14"/>
    <p:sldId id="297" r:id="rId15"/>
    <p:sldId id="298" r:id="rId16"/>
    <p:sldId id="273" r:id="rId17"/>
    <p:sldId id="304" r:id="rId18"/>
    <p:sldId id="274" r:id="rId19"/>
    <p:sldId id="275" r:id="rId20"/>
    <p:sldId id="276" r:id="rId21"/>
    <p:sldId id="289" r:id="rId22"/>
    <p:sldId id="290" r:id="rId23"/>
    <p:sldId id="293" r:id="rId24"/>
    <p:sldId id="294" r:id="rId25"/>
    <p:sldId id="285" r:id="rId26"/>
    <p:sldId id="286" r:id="rId27"/>
    <p:sldId id="287" r:id="rId28"/>
  </p:sldIdLst>
  <p:sldSz cx="9144000" cy="6858000" type="screen4x3"/>
  <p:notesSz cx="6858000" cy="9144000"/>
  <p:defaultTextStyle>
    <a:defPPr>
      <a:defRPr lang="zh-TW"/>
    </a:defPPr>
    <a:lvl1pPr algn="l" rtl="0" eaLnBrk="0" fontAlgn="base" hangingPunct="0">
      <a:spcBef>
        <a:spcPct val="0"/>
      </a:spcBef>
      <a:spcAft>
        <a:spcPct val="0"/>
      </a:spcAft>
      <a:defRPr kern="1200">
        <a:solidFill>
          <a:schemeClr val="tx1"/>
        </a:solidFill>
        <a:latin typeface="Arial" pitchFamily="34" charset="0"/>
        <a:ea typeface="新細明體" pitchFamily="18" charset="-120"/>
        <a:cs typeface="+mn-cs"/>
      </a:defRPr>
    </a:lvl1pPr>
    <a:lvl2pPr marL="457200" algn="l" rtl="0" eaLnBrk="0" fontAlgn="base" hangingPunct="0">
      <a:spcBef>
        <a:spcPct val="0"/>
      </a:spcBef>
      <a:spcAft>
        <a:spcPct val="0"/>
      </a:spcAft>
      <a:defRPr kern="1200">
        <a:solidFill>
          <a:schemeClr val="tx1"/>
        </a:solidFill>
        <a:latin typeface="Arial" pitchFamily="34" charset="0"/>
        <a:ea typeface="新細明體" pitchFamily="18" charset="-120"/>
        <a:cs typeface="+mn-cs"/>
      </a:defRPr>
    </a:lvl2pPr>
    <a:lvl3pPr marL="914400" algn="l" rtl="0" eaLnBrk="0" fontAlgn="base" hangingPunct="0">
      <a:spcBef>
        <a:spcPct val="0"/>
      </a:spcBef>
      <a:spcAft>
        <a:spcPct val="0"/>
      </a:spcAft>
      <a:defRPr kern="1200">
        <a:solidFill>
          <a:schemeClr val="tx1"/>
        </a:solidFill>
        <a:latin typeface="Arial" pitchFamily="34" charset="0"/>
        <a:ea typeface="新細明體" pitchFamily="18" charset="-120"/>
        <a:cs typeface="+mn-cs"/>
      </a:defRPr>
    </a:lvl3pPr>
    <a:lvl4pPr marL="1371600" algn="l" rtl="0" eaLnBrk="0" fontAlgn="base" hangingPunct="0">
      <a:spcBef>
        <a:spcPct val="0"/>
      </a:spcBef>
      <a:spcAft>
        <a:spcPct val="0"/>
      </a:spcAft>
      <a:defRPr kern="1200">
        <a:solidFill>
          <a:schemeClr val="tx1"/>
        </a:solidFill>
        <a:latin typeface="Arial" pitchFamily="34" charset="0"/>
        <a:ea typeface="新細明體" pitchFamily="18" charset="-120"/>
        <a:cs typeface="+mn-cs"/>
      </a:defRPr>
    </a:lvl4pPr>
    <a:lvl5pPr marL="1828800" algn="l" rtl="0" eaLnBrk="0" fontAlgn="base" hangingPunct="0">
      <a:spcBef>
        <a:spcPct val="0"/>
      </a:spcBef>
      <a:spcAft>
        <a:spcPct val="0"/>
      </a:spcAft>
      <a:defRPr kern="1200">
        <a:solidFill>
          <a:schemeClr val="tx1"/>
        </a:solidFill>
        <a:latin typeface="Arial" pitchFamily="34" charset="0"/>
        <a:ea typeface="新細明體" pitchFamily="18" charset="-120"/>
        <a:cs typeface="+mn-cs"/>
      </a:defRPr>
    </a:lvl5pPr>
    <a:lvl6pPr marL="2286000" algn="l" defTabSz="914400" rtl="0" eaLnBrk="1" latinLnBrk="0" hangingPunct="1">
      <a:defRPr kern="1200">
        <a:solidFill>
          <a:schemeClr val="tx1"/>
        </a:solidFill>
        <a:latin typeface="Arial" pitchFamily="34" charset="0"/>
        <a:ea typeface="新細明體" pitchFamily="18" charset="-120"/>
        <a:cs typeface="+mn-cs"/>
      </a:defRPr>
    </a:lvl6pPr>
    <a:lvl7pPr marL="2743200" algn="l" defTabSz="914400" rtl="0" eaLnBrk="1" latinLnBrk="0" hangingPunct="1">
      <a:defRPr kern="1200">
        <a:solidFill>
          <a:schemeClr val="tx1"/>
        </a:solidFill>
        <a:latin typeface="Arial" pitchFamily="34" charset="0"/>
        <a:ea typeface="新細明體" pitchFamily="18" charset="-120"/>
        <a:cs typeface="+mn-cs"/>
      </a:defRPr>
    </a:lvl7pPr>
    <a:lvl8pPr marL="3200400" algn="l" defTabSz="914400" rtl="0" eaLnBrk="1" latinLnBrk="0" hangingPunct="1">
      <a:defRPr kern="1200">
        <a:solidFill>
          <a:schemeClr val="tx1"/>
        </a:solidFill>
        <a:latin typeface="Arial" pitchFamily="34" charset="0"/>
        <a:ea typeface="新細明體" pitchFamily="18" charset="-120"/>
        <a:cs typeface="+mn-cs"/>
      </a:defRPr>
    </a:lvl8pPr>
    <a:lvl9pPr marL="3657600" algn="l" defTabSz="914400" rtl="0" eaLnBrk="1" latinLnBrk="0" hangingPunct="1">
      <a:defRPr kern="1200">
        <a:solidFill>
          <a:schemeClr val="tx1"/>
        </a:solidFill>
        <a:latin typeface="Arial" pitchFamily="34"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3333CC"/>
    <a:srgbClr val="CCFFCC"/>
    <a:srgbClr val="99FFCC"/>
    <a:srgbClr val="CCCCFF"/>
    <a:srgbClr val="FFFF00"/>
    <a:srgbClr val="339933"/>
    <a:srgbClr val="8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323" autoAdjust="0"/>
    <p:restoredTop sz="94637" autoAdjust="0"/>
  </p:normalViewPr>
  <p:slideViewPr>
    <p:cSldViewPr>
      <p:cViewPr varScale="1">
        <p:scale>
          <a:sx n="56" d="100"/>
          <a:sy n="56" d="100"/>
        </p:scale>
        <p:origin x="-66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zh-TW"/>
          </a:p>
        </p:txBody>
      </p:sp>
      <p:sp>
        <p:nvSpPr>
          <p:cNvPr id="5" name="Footer Placeholder 4"/>
          <p:cNvSpPr>
            <a:spLocks noGrp="1"/>
          </p:cNvSpPr>
          <p:nvPr>
            <p:ph type="ftr" sz="quarter" idx="11"/>
          </p:nvPr>
        </p:nvSpPr>
        <p:spPr/>
        <p:txBody>
          <a:bodyPr/>
          <a:lstStyle>
            <a:lvl1pPr>
              <a:defRPr/>
            </a:lvl1pPr>
          </a:lstStyle>
          <a:p>
            <a:endParaRPr lang="en-US" altLang="zh-TW"/>
          </a:p>
        </p:txBody>
      </p:sp>
      <p:sp>
        <p:nvSpPr>
          <p:cNvPr id="6" name="Slide Number Placeholder 5"/>
          <p:cNvSpPr>
            <a:spLocks noGrp="1"/>
          </p:cNvSpPr>
          <p:nvPr>
            <p:ph type="sldNum" sz="quarter" idx="12"/>
          </p:nvPr>
        </p:nvSpPr>
        <p:spPr/>
        <p:txBody>
          <a:bodyPr/>
          <a:lstStyle>
            <a:lvl1pPr>
              <a:defRPr/>
            </a:lvl1pPr>
          </a:lstStyle>
          <a:p>
            <a:fld id="{A83E1AFD-3D0B-41E9-837D-4599B5FCEC34}" type="slidenum">
              <a:rPr lang="en-US" altLang="zh-TW"/>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TW"/>
          </a:p>
        </p:txBody>
      </p:sp>
      <p:sp>
        <p:nvSpPr>
          <p:cNvPr id="5" name="Footer Placeholder 4"/>
          <p:cNvSpPr>
            <a:spLocks noGrp="1"/>
          </p:cNvSpPr>
          <p:nvPr>
            <p:ph type="ftr" sz="quarter" idx="11"/>
          </p:nvPr>
        </p:nvSpPr>
        <p:spPr/>
        <p:txBody>
          <a:bodyPr/>
          <a:lstStyle>
            <a:lvl1pPr>
              <a:defRPr/>
            </a:lvl1pPr>
          </a:lstStyle>
          <a:p>
            <a:endParaRPr lang="en-US" altLang="zh-TW"/>
          </a:p>
        </p:txBody>
      </p:sp>
      <p:sp>
        <p:nvSpPr>
          <p:cNvPr id="6" name="Slide Number Placeholder 5"/>
          <p:cNvSpPr>
            <a:spLocks noGrp="1"/>
          </p:cNvSpPr>
          <p:nvPr>
            <p:ph type="sldNum" sz="quarter" idx="12"/>
          </p:nvPr>
        </p:nvSpPr>
        <p:spPr/>
        <p:txBody>
          <a:bodyPr/>
          <a:lstStyle>
            <a:lvl1pPr>
              <a:defRPr/>
            </a:lvl1pPr>
          </a:lstStyle>
          <a:p>
            <a:fld id="{E080BEE1-32F7-43D9-A82D-F48883A4149C}" type="slidenum">
              <a:rPr lang="en-US" altLang="zh-TW"/>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TW"/>
          </a:p>
        </p:txBody>
      </p:sp>
      <p:sp>
        <p:nvSpPr>
          <p:cNvPr id="5" name="Footer Placeholder 4"/>
          <p:cNvSpPr>
            <a:spLocks noGrp="1"/>
          </p:cNvSpPr>
          <p:nvPr>
            <p:ph type="ftr" sz="quarter" idx="11"/>
          </p:nvPr>
        </p:nvSpPr>
        <p:spPr/>
        <p:txBody>
          <a:bodyPr/>
          <a:lstStyle>
            <a:lvl1pPr>
              <a:defRPr/>
            </a:lvl1pPr>
          </a:lstStyle>
          <a:p>
            <a:endParaRPr lang="en-US" altLang="zh-TW"/>
          </a:p>
        </p:txBody>
      </p:sp>
      <p:sp>
        <p:nvSpPr>
          <p:cNvPr id="6" name="Slide Number Placeholder 5"/>
          <p:cNvSpPr>
            <a:spLocks noGrp="1"/>
          </p:cNvSpPr>
          <p:nvPr>
            <p:ph type="sldNum" sz="quarter" idx="12"/>
          </p:nvPr>
        </p:nvSpPr>
        <p:spPr/>
        <p:txBody>
          <a:bodyPr/>
          <a:lstStyle>
            <a:lvl1pPr>
              <a:defRPr/>
            </a:lvl1pPr>
          </a:lstStyle>
          <a:p>
            <a:fld id="{63F82F74-FBE7-4E8F-AA45-84EE0AFCA6FD}" type="slidenum">
              <a:rPr lang="en-US" altLang="zh-TW"/>
              <a:pPr/>
              <a:t>‹#›</a:t>
            </a:fld>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ltLang="zh-TW"/>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ltLang="zh-TW"/>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FDB08328-41DC-4DFF-99E4-F774FCB97D5D}" type="slidenum">
              <a:rPr lang="en-US" altLang="zh-TW"/>
              <a:pPr/>
              <a:t>‹#›</a:t>
            </a:fld>
            <a:endParaRPr lang="en-US" altLang="zh-TW"/>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zh-TW"/>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zh-TW"/>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FB265BDC-505B-4032-9514-34B85FB8F88B}" type="slidenum">
              <a:rPr lang="en-US" altLang="zh-TW"/>
              <a:pPr/>
              <a:t>‹#›</a:t>
            </a:fld>
            <a:endParaRPr lang="en-US" altLang="zh-TW"/>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zh-TW"/>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zh-TW"/>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315E7926-2BEC-42C9-87FC-C2E57226838B}" type="slidenum">
              <a:rPr lang="en-US" altLang="zh-TW"/>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TW"/>
          </a:p>
        </p:txBody>
      </p:sp>
      <p:sp>
        <p:nvSpPr>
          <p:cNvPr id="5" name="Footer Placeholder 4"/>
          <p:cNvSpPr>
            <a:spLocks noGrp="1"/>
          </p:cNvSpPr>
          <p:nvPr>
            <p:ph type="ftr" sz="quarter" idx="11"/>
          </p:nvPr>
        </p:nvSpPr>
        <p:spPr/>
        <p:txBody>
          <a:bodyPr/>
          <a:lstStyle>
            <a:lvl1pPr>
              <a:defRPr/>
            </a:lvl1pPr>
          </a:lstStyle>
          <a:p>
            <a:endParaRPr lang="en-US" altLang="zh-TW"/>
          </a:p>
        </p:txBody>
      </p:sp>
      <p:sp>
        <p:nvSpPr>
          <p:cNvPr id="6" name="Slide Number Placeholder 5"/>
          <p:cNvSpPr>
            <a:spLocks noGrp="1"/>
          </p:cNvSpPr>
          <p:nvPr>
            <p:ph type="sldNum" sz="quarter" idx="12"/>
          </p:nvPr>
        </p:nvSpPr>
        <p:spPr/>
        <p:txBody>
          <a:bodyPr/>
          <a:lstStyle>
            <a:lvl1pPr>
              <a:defRPr/>
            </a:lvl1pPr>
          </a:lstStyle>
          <a:p>
            <a:fld id="{961C19F8-F412-4E34-BBD3-010661453D87}" type="slidenum">
              <a:rPr lang="en-US" altLang="zh-TW"/>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zh-TW"/>
          </a:p>
        </p:txBody>
      </p:sp>
      <p:sp>
        <p:nvSpPr>
          <p:cNvPr id="5" name="Footer Placeholder 4"/>
          <p:cNvSpPr>
            <a:spLocks noGrp="1"/>
          </p:cNvSpPr>
          <p:nvPr>
            <p:ph type="ftr" sz="quarter" idx="11"/>
          </p:nvPr>
        </p:nvSpPr>
        <p:spPr/>
        <p:txBody>
          <a:bodyPr/>
          <a:lstStyle>
            <a:lvl1pPr>
              <a:defRPr/>
            </a:lvl1pPr>
          </a:lstStyle>
          <a:p>
            <a:endParaRPr lang="en-US" altLang="zh-TW"/>
          </a:p>
        </p:txBody>
      </p:sp>
      <p:sp>
        <p:nvSpPr>
          <p:cNvPr id="6" name="Slide Number Placeholder 5"/>
          <p:cNvSpPr>
            <a:spLocks noGrp="1"/>
          </p:cNvSpPr>
          <p:nvPr>
            <p:ph type="sldNum" sz="quarter" idx="12"/>
          </p:nvPr>
        </p:nvSpPr>
        <p:spPr/>
        <p:txBody>
          <a:bodyPr/>
          <a:lstStyle>
            <a:lvl1pPr>
              <a:defRPr/>
            </a:lvl1pPr>
          </a:lstStyle>
          <a:p>
            <a:fld id="{5215F002-D2ED-49D0-9B44-19095FB68A61}" type="slidenum">
              <a:rPr lang="en-US" altLang="zh-TW"/>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zh-TW"/>
          </a:p>
        </p:txBody>
      </p:sp>
      <p:sp>
        <p:nvSpPr>
          <p:cNvPr id="6" name="Footer Placeholder 5"/>
          <p:cNvSpPr>
            <a:spLocks noGrp="1"/>
          </p:cNvSpPr>
          <p:nvPr>
            <p:ph type="ftr" sz="quarter" idx="11"/>
          </p:nvPr>
        </p:nvSpPr>
        <p:spPr/>
        <p:txBody>
          <a:bodyPr/>
          <a:lstStyle>
            <a:lvl1pPr>
              <a:defRPr/>
            </a:lvl1pPr>
          </a:lstStyle>
          <a:p>
            <a:endParaRPr lang="en-US" altLang="zh-TW"/>
          </a:p>
        </p:txBody>
      </p:sp>
      <p:sp>
        <p:nvSpPr>
          <p:cNvPr id="7" name="Slide Number Placeholder 6"/>
          <p:cNvSpPr>
            <a:spLocks noGrp="1"/>
          </p:cNvSpPr>
          <p:nvPr>
            <p:ph type="sldNum" sz="quarter" idx="12"/>
          </p:nvPr>
        </p:nvSpPr>
        <p:spPr/>
        <p:txBody>
          <a:bodyPr/>
          <a:lstStyle>
            <a:lvl1pPr>
              <a:defRPr/>
            </a:lvl1pPr>
          </a:lstStyle>
          <a:p>
            <a:fld id="{E4CB67C4-F58D-474E-8A8F-3B6D02D99088}" type="slidenum">
              <a:rPr lang="en-US" altLang="zh-TW"/>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zh-TW"/>
          </a:p>
        </p:txBody>
      </p:sp>
      <p:sp>
        <p:nvSpPr>
          <p:cNvPr id="8" name="Footer Placeholder 7"/>
          <p:cNvSpPr>
            <a:spLocks noGrp="1"/>
          </p:cNvSpPr>
          <p:nvPr>
            <p:ph type="ftr" sz="quarter" idx="11"/>
          </p:nvPr>
        </p:nvSpPr>
        <p:spPr/>
        <p:txBody>
          <a:bodyPr/>
          <a:lstStyle>
            <a:lvl1pPr>
              <a:defRPr/>
            </a:lvl1pPr>
          </a:lstStyle>
          <a:p>
            <a:endParaRPr lang="en-US" altLang="zh-TW"/>
          </a:p>
        </p:txBody>
      </p:sp>
      <p:sp>
        <p:nvSpPr>
          <p:cNvPr id="9" name="Slide Number Placeholder 8"/>
          <p:cNvSpPr>
            <a:spLocks noGrp="1"/>
          </p:cNvSpPr>
          <p:nvPr>
            <p:ph type="sldNum" sz="quarter" idx="12"/>
          </p:nvPr>
        </p:nvSpPr>
        <p:spPr/>
        <p:txBody>
          <a:bodyPr/>
          <a:lstStyle>
            <a:lvl1pPr>
              <a:defRPr/>
            </a:lvl1pPr>
          </a:lstStyle>
          <a:p>
            <a:fld id="{BA855370-38FE-44A7-B475-65B729C5B08C}" type="slidenum">
              <a:rPr lang="en-US" altLang="zh-TW"/>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zh-TW"/>
          </a:p>
        </p:txBody>
      </p:sp>
      <p:sp>
        <p:nvSpPr>
          <p:cNvPr id="4" name="Footer Placeholder 3"/>
          <p:cNvSpPr>
            <a:spLocks noGrp="1"/>
          </p:cNvSpPr>
          <p:nvPr>
            <p:ph type="ftr" sz="quarter" idx="11"/>
          </p:nvPr>
        </p:nvSpPr>
        <p:spPr/>
        <p:txBody>
          <a:bodyPr/>
          <a:lstStyle>
            <a:lvl1pPr>
              <a:defRPr/>
            </a:lvl1pPr>
          </a:lstStyle>
          <a:p>
            <a:endParaRPr lang="en-US" altLang="zh-TW"/>
          </a:p>
        </p:txBody>
      </p:sp>
      <p:sp>
        <p:nvSpPr>
          <p:cNvPr id="5" name="Slide Number Placeholder 4"/>
          <p:cNvSpPr>
            <a:spLocks noGrp="1"/>
          </p:cNvSpPr>
          <p:nvPr>
            <p:ph type="sldNum" sz="quarter" idx="12"/>
          </p:nvPr>
        </p:nvSpPr>
        <p:spPr/>
        <p:txBody>
          <a:bodyPr/>
          <a:lstStyle>
            <a:lvl1pPr>
              <a:defRPr/>
            </a:lvl1pPr>
          </a:lstStyle>
          <a:p>
            <a:fld id="{22C65B2D-2F8D-4EC8-9676-13F489B736EB}" type="slidenum">
              <a:rPr lang="en-US" altLang="zh-TW"/>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zh-TW"/>
          </a:p>
        </p:txBody>
      </p:sp>
      <p:sp>
        <p:nvSpPr>
          <p:cNvPr id="3" name="Footer Placeholder 2"/>
          <p:cNvSpPr>
            <a:spLocks noGrp="1"/>
          </p:cNvSpPr>
          <p:nvPr>
            <p:ph type="ftr" sz="quarter" idx="11"/>
          </p:nvPr>
        </p:nvSpPr>
        <p:spPr/>
        <p:txBody>
          <a:bodyPr/>
          <a:lstStyle>
            <a:lvl1pPr>
              <a:defRPr/>
            </a:lvl1pPr>
          </a:lstStyle>
          <a:p>
            <a:endParaRPr lang="en-US" altLang="zh-TW"/>
          </a:p>
        </p:txBody>
      </p:sp>
      <p:sp>
        <p:nvSpPr>
          <p:cNvPr id="4" name="Slide Number Placeholder 3"/>
          <p:cNvSpPr>
            <a:spLocks noGrp="1"/>
          </p:cNvSpPr>
          <p:nvPr>
            <p:ph type="sldNum" sz="quarter" idx="12"/>
          </p:nvPr>
        </p:nvSpPr>
        <p:spPr/>
        <p:txBody>
          <a:bodyPr/>
          <a:lstStyle>
            <a:lvl1pPr>
              <a:defRPr/>
            </a:lvl1pPr>
          </a:lstStyle>
          <a:p>
            <a:fld id="{D45CC7A6-9C33-47B1-B32B-A8F07A9A8E14}" type="slidenum">
              <a:rPr lang="en-US" altLang="zh-TW"/>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TW"/>
          </a:p>
        </p:txBody>
      </p:sp>
      <p:sp>
        <p:nvSpPr>
          <p:cNvPr id="6" name="Footer Placeholder 5"/>
          <p:cNvSpPr>
            <a:spLocks noGrp="1"/>
          </p:cNvSpPr>
          <p:nvPr>
            <p:ph type="ftr" sz="quarter" idx="11"/>
          </p:nvPr>
        </p:nvSpPr>
        <p:spPr/>
        <p:txBody>
          <a:bodyPr/>
          <a:lstStyle>
            <a:lvl1pPr>
              <a:defRPr/>
            </a:lvl1pPr>
          </a:lstStyle>
          <a:p>
            <a:endParaRPr lang="en-US" altLang="zh-TW"/>
          </a:p>
        </p:txBody>
      </p:sp>
      <p:sp>
        <p:nvSpPr>
          <p:cNvPr id="7" name="Slide Number Placeholder 6"/>
          <p:cNvSpPr>
            <a:spLocks noGrp="1"/>
          </p:cNvSpPr>
          <p:nvPr>
            <p:ph type="sldNum" sz="quarter" idx="12"/>
          </p:nvPr>
        </p:nvSpPr>
        <p:spPr/>
        <p:txBody>
          <a:bodyPr/>
          <a:lstStyle>
            <a:lvl1pPr>
              <a:defRPr/>
            </a:lvl1pPr>
          </a:lstStyle>
          <a:p>
            <a:fld id="{9271438D-2929-4DF2-B2CF-C3FB8C23F69F}" type="slidenum">
              <a:rPr lang="en-US" altLang="zh-TW"/>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TW"/>
          </a:p>
        </p:txBody>
      </p:sp>
      <p:sp>
        <p:nvSpPr>
          <p:cNvPr id="6" name="Footer Placeholder 5"/>
          <p:cNvSpPr>
            <a:spLocks noGrp="1"/>
          </p:cNvSpPr>
          <p:nvPr>
            <p:ph type="ftr" sz="quarter" idx="11"/>
          </p:nvPr>
        </p:nvSpPr>
        <p:spPr/>
        <p:txBody>
          <a:bodyPr/>
          <a:lstStyle>
            <a:lvl1pPr>
              <a:defRPr/>
            </a:lvl1pPr>
          </a:lstStyle>
          <a:p>
            <a:endParaRPr lang="en-US" altLang="zh-TW"/>
          </a:p>
        </p:txBody>
      </p:sp>
      <p:sp>
        <p:nvSpPr>
          <p:cNvPr id="7" name="Slide Number Placeholder 6"/>
          <p:cNvSpPr>
            <a:spLocks noGrp="1"/>
          </p:cNvSpPr>
          <p:nvPr>
            <p:ph type="sldNum" sz="quarter" idx="12"/>
          </p:nvPr>
        </p:nvSpPr>
        <p:spPr/>
        <p:txBody>
          <a:bodyPr/>
          <a:lstStyle>
            <a:lvl1pPr>
              <a:defRPr/>
            </a:lvl1pPr>
          </a:lstStyle>
          <a:p>
            <a:fld id="{B94282CC-D5D1-4105-81A4-35A1D1776D6F}" type="slidenum">
              <a:rPr lang="en-US" altLang="zh-TW"/>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8909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890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kumimoji="1" sz="1400"/>
            </a:lvl1pPr>
          </a:lstStyle>
          <a:p>
            <a:endParaRPr lang="en-US" altLang="zh-TW"/>
          </a:p>
        </p:txBody>
      </p:sp>
      <p:sp>
        <p:nvSpPr>
          <p:cNvPr id="890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1" sz="1400"/>
            </a:lvl1pPr>
          </a:lstStyle>
          <a:p>
            <a:endParaRPr lang="en-US" altLang="zh-TW"/>
          </a:p>
        </p:txBody>
      </p:sp>
      <p:sp>
        <p:nvSpPr>
          <p:cNvPr id="890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1" sz="1400"/>
            </a:lvl1pPr>
          </a:lstStyle>
          <a:p>
            <a:fld id="{A2004D48-E654-44E2-8ED8-A094B3AF51C2}" type="slidenum">
              <a:rPr lang="en-US" altLang="zh-TW"/>
              <a:pPr/>
              <a:t>‹#›</a:t>
            </a:fld>
            <a:endParaRPr lang="en-US" altLang="zh-TW"/>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pitchFamily="34" charset="0"/>
          <a:ea typeface="新細明體" pitchFamily="18" charset="-120"/>
        </a:defRPr>
      </a:lvl2pPr>
      <a:lvl3pPr algn="ctr" rtl="0" fontAlgn="base">
        <a:spcBef>
          <a:spcPct val="0"/>
        </a:spcBef>
        <a:spcAft>
          <a:spcPct val="0"/>
        </a:spcAft>
        <a:defRPr kumimoji="1" sz="4400">
          <a:solidFill>
            <a:schemeClr val="tx2"/>
          </a:solidFill>
          <a:latin typeface="Arial" pitchFamily="34" charset="0"/>
          <a:ea typeface="新細明體" pitchFamily="18" charset="-120"/>
        </a:defRPr>
      </a:lvl3pPr>
      <a:lvl4pPr algn="ctr" rtl="0" fontAlgn="base">
        <a:spcBef>
          <a:spcPct val="0"/>
        </a:spcBef>
        <a:spcAft>
          <a:spcPct val="0"/>
        </a:spcAft>
        <a:defRPr kumimoji="1" sz="4400">
          <a:solidFill>
            <a:schemeClr val="tx2"/>
          </a:solidFill>
          <a:latin typeface="Arial" pitchFamily="34" charset="0"/>
          <a:ea typeface="新細明體" pitchFamily="18" charset="-120"/>
        </a:defRPr>
      </a:lvl4pPr>
      <a:lvl5pPr algn="ctr" rtl="0" fontAlgn="base">
        <a:spcBef>
          <a:spcPct val="0"/>
        </a:spcBef>
        <a:spcAft>
          <a:spcPct val="0"/>
        </a:spcAft>
        <a:defRPr kumimoji="1" sz="4400">
          <a:solidFill>
            <a:schemeClr val="tx2"/>
          </a:solidFill>
          <a:latin typeface="Arial" pitchFamily="34" charset="0"/>
          <a:ea typeface="新細明體" pitchFamily="18" charset="-120"/>
        </a:defRPr>
      </a:lvl5pPr>
      <a:lvl6pPr marL="457200" algn="ctr" rtl="0" fontAlgn="base">
        <a:spcBef>
          <a:spcPct val="0"/>
        </a:spcBef>
        <a:spcAft>
          <a:spcPct val="0"/>
        </a:spcAft>
        <a:defRPr kumimoji="1" sz="4400">
          <a:solidFill>
            <a:schemeClr val="tx2"/>
          </a:solidFill>
          <a:latin typeface="Arial" pitchFamily="34" charset="0"/>
          <a:ea typeface="新細明體" pitchFamily="18" charset="-120"/>
        </a:defRPr>
      </a:lvl6pPr>
      <a:lvl7pPr marL="914400" algn="ctr" rtl="0" fontAlgn="base">
        <a:spcBef>
          <a:spcPct val="0"/>
        </a:spcBef>
        <a:spcAft>
          <a:spcPct val="0"/>
        </a:spcAft>
        <a:defRPr kumimoji="1" sz="4400">
          <a:solidFill>
            <a:schemeClr val="tx2"/>
          </a:solidFill>
          <a:latin typeface="Arial" pitchFamily="34" charset="0"/>
          <a:ea typeface="新細明體" pitchFamily="18" charset="-120"/>
        </a:defRPr>
      </a:lvl7pPr>
      <a:lvl8pPr marL="1371600" algn="ctr" rtl="0" fontAlgn="base">
        <a:spcBef>
          <a:spcPct val="0"/>
        </a:spcBef>
        <a:spcAft>
          <a:spcPct val="0"/>
        </a:spcAft>
        <a:defRPr kumimoji="1" sz="4400">
          <a:solidFill>
            <a:schemeClr val="tx2"/>
          </a:solidFill>
          <a:latin typeface="Arial" pitchFamily="34" charset="0"/>
          <a:ea typeface="新細明體" pitchFamily="18" charset="-120"/>
        </a:defRPr>
      </a:lvl8pPr>
      <a:lvl9pPr marL="1828800" algn="ctr" rtl="0" fontAlgn="base">
        <a:spcBef>
          <a:spcPct val="0"/>
        </a:spcBef>
        <a:spcAft>
          <a:spcPct val="0"/>
        </a:spcAft>
        <a:defRPr kumimoji="1" sz="4400">
          <a:solidFill>
            <a:schemeClr val="tx2"/>
          </a:solidFill>
          <a:latin typeface="Arial" pitchFamily="34" charset="0"/>
          <a:ea typeface="新細明體" pitchFamily="18" charset="-120"/>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francis.edu/en/student/achebe/chinua/igbo.htm" TargetMode="External"/><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www.stfrancis.edu/en/student/achebe/chinua/igbo.htm" TargetMode="External"/><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en.wikipedia.org/wiki/Image:ChinuaAchebe.BC.jpg" TargetMode="External"/><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stfrancis.edu/en/student/achebe/chinua/igbo.htm" TargetMode="Externa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stfrancis.edu/en/student/achebe/chinua/igbo.htm" TargetMode="Externa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usafricaonline.com/achebe.obasanjono.chido.html"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cliffsnotes.com/WileyCDA/LitNote/id-133,pageNum-7.html"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9702" name="Rectangle 6"/>
          <p:cNvSpPr>
            <a:spLocks noGrp="1" noChangeArrowheads="1"/>
          </p:cNvSpPr>
          <p:nvPr>
            <p:ph type="subTitle" idx="1"/>
          </p:nvPr>
        </p:nvSpPr>
        <p:spPr>
          <a:xfrm>
            <a:off x="2124075" y="4076700"/>
            <a:ext cx="6400800" cy="1752600"/>
          </a:xfrm>
          <a:noFill/>
          <a:ln/>
        </p:spPr>
        <p:txBody>
          <a:bodyPr/>
          <a:lstStyle/>
          <a:p>
            <a:r>
              <a:rPr lang="en-US" altLang="zh-TW">
                <a:solidFill>
                  <a:srgbClr val="99FFCC"/>
                </a:solidFill>
              </a:rPr>
              <a:t>By Chinua Achebe</a:t>
            </a:r>
            <a:r>
              <a:rPr lang="en-US" altLang="zh-TW">
                <a:solidFill>
                  <a:schemeClr val="accent1"/>
                </a:solidFill>
              </a:rPr>
              <a:t> </a:t>
            </a:r>
          </a:p>
        </p:txBody>
      </p:sp>
      <p:sp>
        <p:nvSpPr>
          <p:cNvPr id="29703" name="Rectangle 7"/>
          <p:cNvSpPr>
            <a:spLocks noGrp="1" noChangeArrowheads="1"/>
          </p:cNvSpPr>
          <p:nvPr>
            <p:ph type="ctrTitle"/>
          </p:nvPr>
        </p:nvSpPr>
        <p:spPr>
          <a:xfrm>
            <a:off x="0" y="3068638"/>
            <a:ext cx="7772400" cy="1470025"/>
          </a:xfrm>
          <a:noFill/>
          <a:ln/>
        </p:spPr>
        <p:txBody>
          <a:bodyPr/>
          <a:lstStyle/>
          <a:p>
            <a:r>
              <a:rPr lang="en-US" altLang="zh-TW" b="1">
                <a:solidFill>
                  <a:srgbClr val="FFFF00"/>
                </a:solidFill>
                <a:effectLst>
                  <a:outerShdw blurRad="38100" dist="38100" dir="2700000" algn="tl">
                    <a:srgbClr val="000000"/>
                  </a:outerShdw>
                </a:effectLst>
              </a:rPr>
              <a:t>Things Fall Apart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3"/>
          <p:cNvSpPr>
            <a:spLocks noGrp="1" noChangeArrowheads="1"/>
          </p:cNvSpPr>
          <p:nvPr>
            <p:ph type="body" idx="1"/>
          </p:nvPr>
        </p:nvSpPr>
        <p:spPr>
          <a:xfrm>
            <a:off x="457200" y="260350"/>
            <a:ext cx="4546600" cy="6264275"/>
          </a:xfrm>
        </p:spPr>
        <p:txBody>
          <a:bodyPr/>
          <a:lstStyle/>
          <a:p>
            <a:pPr fontAlgn="t">
              <a:lnSpc>
                <a:spcPct val="90000"/>
              </a:lnSpc>
            </a:pPr>
            <a:r>
              <a:rPr lang="en-US" altLang="zh-TW" sz="2400" b="1">
                <a:effectLst>
                  <a:outerShdw blurRad="38100" dist="38100" dir="2700000" algn="tl">
                    <a:srgbClr val="FFFFFF"/>
                  </a:outerShdw>
                </a:effectLst>
              </a:rPr>
              <a:t>Obierika</a:t>
            </a:r>
            <a:r>
              <a:rPr lang="en-US" altLang="zh-TW" sz="2400">
                <a:effectLst>
                  <a:outerShdw blurRad="38100" dist="38100" dir="2700000" algn="tl">
                    <a:srgbClr val="FFFFFF"/>
                  </a:outerShdw>
                </a:effectLst>
              </a:rPr>
              <a:t> (Oh-bee-</a:t>
            </a:r>
            <a:r>
              <a:rPr lang="en-US" altLang="zh-TW" sz="2400" i="1">
                <a:effectLst>
                  <a:outerShdw blurRad="38100" dist="38100" dir="2700000" algn="tl">
                    <a:srgbClr val="FFFFFF"/>
                  </a:outerShdw>
                </a:effectLst>
              </a:rPr>
              <a:t>air</a:t>
            </a:r>
            <a:r>
              <a:rPr lang="en-US" altLang="zh-TW" sz="2400">
                <a:effectLst>
                  <a:outerShdw blurRad="38100" dist="38100" dir="2700000" algn="tl">
                    <a:srgbClr val="FFFFFF"/>
                  </a:outerShdw>
                </a:effectLst>
              </a:rPr>
              <a:t>-ee-kah)    Okonkwo’s best friend, who often represents the voice of reason.</a:t>
            </a:r>
            <a:r>
              <a:rPr lang="en-US" altLang="zh-TW" sz="3600">
                <a:effectLst>
                  <a:outerShdw blurRad="38100" dist="38100" dir="2700000" algn="tl">
                    <a:srgbClr val="FFFFFF"/>
                  </a:outerShdw>
                </a:effectLst>
              </a:rPr>
              <a:t> </a:t>
            </a:r>
          </a:p>
          <a:p>
            <a:pPr fontAlgn="t">
              <a:lnSpc>
                <a:spcPct val="90000"/>
              </a:lnSpc>
            </a:pPr>
            <a:r>
              <a:rPr lang="en-US" altLang="zh-TW" sz="2400" b="1">
                <a:effectLst>
                  <a:outerShdw blurRad="38100" dist="38100" dir="2700000" algn="tl">
                    <a:srgbClr val="FFFFFF"/>
                  </a:outerShdw>
                </a:effectLst>
              </a:rPr>
              <a:t>Mr. Brown    </a:t>
            </a:r>
            <a:r>
              <a:rPr lang="en-US" altLang="zh-TW" sz="2400">
                <a:effectLst>
                  <a:outerShdw blurRad="38100" dist="38100" dir="2700000" algn="tl">
                    <a:srgbClr val="FFFFFF"/>
                  </a:outerShdw>
                </a:effectLst>
              </a:rPr>
              <a:t>The first white Christian missionary in Umuofia and Mbanta. An understanding and accommodating man, he is inclined to listen to the Igbos.</a:t>
            </a:r>
          </a:p>
          <a:p>
            <a:pPr>
              <a:lnSpc>
                <a:spcPct val="90000"/>
              </a:lnSpc>
            </a:pPr>
            <a:endParaRPr lang="en-US" altLang="zh-TW" sz="2400">
              <a:effectLst>
                <a:outerShdw blurRad="38100" dist="38100" dir="2700000" algn="tl">
                  <a:srgbClr val="FFFFFF"/>
                </a:outerShdw>
              </a:effectLst>
            </a:endParaRPr>
          </a:p>
          <a:p>
            <a:pPr>
              <a:lnSpc>
                <a:spcPct val="90000"/>
              </a:lnSpc>
            </a:pPr>
            <a:r>
              <a:rPr lang="en-US" altLang="zh-TW" sz="2400" b="1">
                <a:effectLst>
                  <a:outerShdw blurRad="38100" dist="38100" dir="2700000" algn="tl">
                    <a:srgbClr val="FFFFFF"/>
                  </a:outerShdw>
                </a:effectLst>
              </a:rPr>
              <a:t>The Reverend James Smith   </a:t>
            </a:r>
            <a:r>
              <a:rPr lang="en-US" altLang="zh-TW" sz="2400">
                <a:effectLst>
                  <a:outerShdw blurRad="38100" dist="38100" dir="2700000" algn="tl">
                    <a:srgbClr val="FFFFFF"/>
                  </a:outerShdw>
                </a:effectLst>
              </a:rPr>
              <a:t> A strict, stereotypical white Christian missionary, who takes over the church after Mr. Brown’s departure.</a:t>
            </a:r>
          </a:p>
          <a:p>
            <a:pPr>
              <a:lnSpc>
                <a:spcPct val="90000"/>
              </a:lnSpc>
            </a:pPr>
            <a:endParaRPr lang="en-US" altLang="zh-TW" sz="2400">
              <a:effectLst>
                <a:outerShdw blurRad="38100" dist="38100" dir="2700000" algn="tl">
                  <a:srgbClr val="FFFFFF"/>
                </a:outerShdw>
              </a:effectLst>
            </a:endParaRPr>
          </a:p>
        </p:txBody>
      </p:sp>
      <p:pic>
        <p:nvPicPr>
          <p:cNvPr id="130052" name="Picture 4" descr="wdrumibo_sm"/>
          <p:cNvPicPr>
            <a:picLocks noChangeAspect="1" noChangeArrowheads="1"/>
          </p:cNvPicPr>
          <p:nvPr/>
        </p:nvPicPr>
        <p:blipFill>
          <a:blip r:embed="rId2"/>
          <a:srcRect/>
          <a:stretch>
            <a:fillRect/>
          </a:stretch>
        </p:blipFill>
        <p:spPr bwMode="auto">
          <a:xfrm>
            <a:off x="5578475" y="836613"/>
            <a:ext cx="3108325" cy="522922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457200" y="274638"/>
            <a:ext cx="4186238" cy="1143000"/>
          </a:xfrm>
        </p:spPr>
        <p:txBody>
          <a:bodyPr/>
          <a:lstStyle/>
          <a:p>
            <a:pPr algn="l"/>
            <a:r>
              <a:rPr lang="en-US" altLang="zh-TW" sz="4000" b="1"/>
              <a:t>Okonkwo </a:t>
            </a:r>
            <a:br>
              <a:rPr lang="en-US" altLang="zh-TW" sz="4000" b="1"/>
            </a:br>
            <a:r>
              <a:rPr lang="en-US" altLang="zh-TW" sz="4000" b="1"/>
              <a:t>(Oh-</a:t>
            </a:r>
            <a:r>
              <a:rPr lang="en-US" altLang="zh-TW" sz="4000" b="1" i="1"/>
              <a:t>kawn</a:t>
            </a:r>
            <a:r>
              <a:rPr lang="en-US" altLang="zh-TW" sz="4000" b="1"/>
              <a:t>-kwoh)</a:t>
            </a:r>
          </a:p>
        </p:txBody>
      </p:sp>
      <p:sp>
        <p:nvSpPr>
          <p:cNvPr id="128003" name="Rectangle 3"/>
          <p:cNvSpPr>
            <a:spLocks noGrp="1" noChangeArrowheads="1"/>
          </p:cNvSpPr>
          <p:nvPr>
            <p:ph type="body" idx="1"/>
          </p:nvPr>
        </p:nvSpPr>
        <p:spPr>
          <a:xfrm>
            <a:off x="395288" y="2924175"/>
            <a:ext cx="8229600" cy="3629025"/>
          </a:xfrm>
        </p:spPr>
        <p:txBody>
          <a:bodyPr/>
          <a:lstStyle/>
          <a:p>
            <a:r>
              <a:rPr lang="en-US" altLang="zh-TW">
                <a:effectLst>
                  <a:outerShdw blurRad="38100" dist="38100" dir="2700000" algn="tl">
                    <a:srgbClr val="FFFFFF"/>
                  </a:outerShdw>
                </a:effectLst>
              </a:rPr>
              <a:t>The central character of </a:t>
            </a:r>
            <a:r>
              <a:rPr lang="en-US" altLang="zh-TW" i="1">
                <a:effectLst>
                  <a:outerShdw blurRad="38100" dist="38100" dir="2700000" algn="tl">
                    <a:srgbClr val="FFFFFF"/>
                  </a:outerShdw>
                </a:effectLst>
              </a:rPr>
              <a:t>Things Fall Apart.</a:t>
            </a:r>
            <a:r>
              <a:rPr lang="en-US" altLang="zh-TW">
                <a:effectLst>
                  <a:outerShdw blurRad="38100" dist="38100" dir="2700000" algn="tl">
                    <a:srgbClr val="FFFFFF"/>
                  </a:outerShdw>
                </a:effectLst>
              </a:rPr>
              <a:t> A young leader of the African Igbo community of Umuofia (Oo-moo-</a:t>
            </a:r>
            <a:r>
              <a:rPr lang="en-US" altLang="zh-TW" i="1">
                <a:effectLst>
                  <a:outerShdw blurRad="38100" dist="38100" dir="2700000" algn="tl">
                    <a:srgbClr val="FFFFFF"/>
                  </a:outerShdw>
                </a:effectLst>
              </a:rPr>
              <a:t>oh</a:t>
            </a:r>
            <a:r>
              <a:rPr lang="en-US" altLang="zh-TW">
                <a:effectLst>
                  <a:outerShdw blurRad="38100" dist="38100" dir="2700000" algn="tl">
                    <a:srgbClr val="FFFFFF"/>
                  </a:outerShdw>
                </a:effectLst>
              </a:rPr>
              <a:t>-fee-ah); he is known as a fierce warrior as well as a successful farmer. He is determined to overcome the stigma left by his father’s laziness and wastefulness.</a:t>
            </a:r>
          </a:p>
        </p:txBody>
      </p:sp>
      <p:pic>
        <p:nvPicPr>
          <p:cNvPr id="128004" name="Picture 4" descr="wibo_sm"/>
          <p:cNvPicPr>
            <a:picLocks noChangeAspect="1" noChangeArrowheads="1"/>
          </p:cNvPicPr>
          <p:nvPr/>
        </p:nvPicPr>
        <p:blipFill>
          <a:blip r:embed="rId2"/>
          <a:srcRect/>
          <a:stretch>
            <a:fillRect/>
          </a:stretch>
        </p:blipFill>
        <p:spPr bwMode="auto">
          <a:xfrm>
            <a:off x="5003800" y="333375"/>
            <a:ext cx="1903413" cy="220503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3419475" y="333375"/>
            <a:ext cx="3024188" cy="1223963"/>
          </a:xfrm>
        </p:spPr>
        <p:txBody>
          <a:bodyPr/>
          <a:lstStyle/>
          <a:p>
            <a:pPr algn="l"/>
            <a:r>
              <a:rPr lang="en-US" altLang="zh-TW">
                <a:solidFill>
                  <a:srgbClr val="800000"/>
                </a:solidFill>
                <a:latin typeface="Comic Sans MS" pitchFamily="66" charset="0"/>
              </a:rPr>
              <a:t>Theme</a:t>
            </a:r>
          </a:p>
        </p:txBody>
      </p:sp>
      <p:sp>
        <p:nvSpPr>
          <p:cNvPr id="122883" name="Rectangle 3"/>
          <p:cNvSpPr>
            <a:spLocks noGrp="1" noChangeArrowheads="1"/>
          </p:cNvSpPr>
          <p:nvPr>
            <p:ph type="body" idx="1"/>
          </p:nvPr>
        </p:nvSpPr>
        <p:spPr>
          <a:xfrm>
            <a:off x="457200" y="1600200"/>
            <a:ext cx="8229600" cy="3484563"/>
          </a:xfrm>
        </p:spPr>
        <p:txBody>
          <a:bodyPr/>
          <a:lstStyle/>
          <a:p>
            <a:pPr>
              <a:buFontTx/>
              <a:buNone/>
            </a:pPr>
            <a:r>
              <a:rPr lang="en-GB" b="1">
                <a:effectLst>
                  <a:outerShdw blurRad="38100" dist="38100" dir="2700000" algn="tl">
                    <a:srgbClr val="FFFFFF"/>
                  </a:outerShdw>
                </a:effectLst>
                <a:ea typeface="Apple LiSung Light" charset="-120"/>
              </a:rPr>
              <a:t>Turning and turning in the widening gyre</a:t>
            </a:r>
          </a:p>
          <a:p>
            <a:pPr>
              <a:buFontTx/>
              <a:buNone/>
            </a:pPr>
            <a:r>
              <a:rPr lang="en-GB" b="1">
                <a:effectLst>
                  <a:outerShdw blurRad="38100" dist="38100" dir="2700000" algn="tl">
                    <a:srgbClr val="FFFFFF"/>
                  </a:outerShdw>
                </a:effectLst>
                <a:ea typeface="Apple LiSung Light" charset="-120"/>
              </a:rPr>
              <a:t>The falcon cannot hear the falconer; </a:t>
            </a:r>
          </a:p>
          <a:p>
            <a:pPr>
              <a:buFontTx/>
              <a:buNone/>
            </a:pPr>
            <a:r>
              <a:rPr lang="en-GB" b="1">
                <a:effectLst>
                  <a:outerShdw blurRad="38100" dist="38100" dir="2700000" algn="tl">
                    <a:srgbClr val="FFFFFF"/>
                  </a:outerShdw>
                </a:effectLst>
                <a:ea typeface="Apple LiSung Light" charset="-120"/>
              </a:rPr>
              <a:t>Things fall apart; the center cannot hold;</a:t>
            </a:r>
          </a:p>
          <a:p>
            <a:pPr>
              <a:buFontTx/>
              <a:buNone/>
            </a:pPr>
            <a:r>
              <a:rPr lang="en-GB" b="1">
                <a:effectLst>
                  <a:outerShdw blurRad="38100" dist="38100" dir="2700000" algn="tl">
                    <a:srgbClr val="FFFFFF"/>
                  </a:outerShdw>
                </a:effectLst>
                <a:ea typeface="Apple LiSung Light" charset="-120"/>
              </a:rPr>
              <a:t>Mere anarchy is loosed upon the world.</a:t>
            </a:r>
          </a:p>
          <a:p>
            <a:pPr>
              <a:buFontTx/>
              <a:buNone/>
            </a:pPr>
            <a:r>
              <a:rPr lang="en-GB" b="1">
                <a:effectLst>
                  <a:outerShdw blurRad="38100" dist="38100" dir="2700000" algn="tl">
                    <a:srgbClr val="FFFFFF"/>
                  </a:outerShdw>
                </a:effectLst>
                <a:ea typeface="Apple LiSung Light" charset="-120"/>
              </a:rPr>
              <a:t>				</a:t>
            </a:r>
          </a:p>
          <a:p>
            <a:pPr lvl="1">
              <a:buFontTx/>
              <a:buNone/>
            </a:pPr>
            <a:r>
              <a:rPr lang="en-GB" sz="2000" b="1">
                <a:effectLst>
                  <a:outerShdw blurRad="38100" dist="38100" dir="2700000" algn="tl">
                    <a:srgbClr val="FFFFFF"/>
                  </a:outerShdw>
                </a:effectLst>
                <a:ea typeface="Apple LiSung Light" charset="-120"/>
              </a:rPr>
              <a:t>                                             -- W.B. Yeats: “The Second Coming”</a:t>
            </a:r>
            <a:endParaRPr lang="en-US" altLang="zh-TW" sz="2000" b="1">
              <a:effectLst>
                <a:outerShdw blurRad="38100" dist="38100" dir="2700000" algn="tl">
                  <a:srgbClr val="FFFFFF"/>
                </a:outerShdw>
              </a:effectLst>
              <a:ea typeface="Apple LiSung Light" charset="-120"/>
            </a:endParaRPr>
          </a:p>
        </p:txBody>
      </p:sp>
      <p:pic>
        <p:nvPicPr>
          <p:cNvPr id="122886" name="Picture 6" descr="GyreW"/>
          <p:cNvPicPr>
            <a:picLocks noChangeAspect="1" noChangeArrowheads="1" noCrop="1"/>
          </p:cNvPicPr>
          <p:nvPr/>
        </p:nvPicPr>
        <p:blipFill>
          <a:blip r:embed="rId2"/>
          <a:srcRect/>
          <a:stretch>
            <a:fillRect/>
          </a:stretch>
        </p:blipFill>
        <p:spPr bwMode="auto">
          <a:xfrm>
            <a:off x="5651500" y="4076700"/>
            <a:ext cx="2319338" cy="244792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1258888" y="188913"/>
            <a:ext cx="3817937" cy="882650"/>
          </a:xfrm>
        </p:spPr>
        <p:txBody>
          <a:bodyPr/>
          <a:lstStyle/>
          <a:p>
            <a:pPr algn="l"/>
            <a:r>
              <a:rPr lang="en-US" altLang="zh-TW">
                <a:solidFill>
                  <a:srgbClr val="800000"/>
                </a:solidFill>
                <a:latin typeface="Comic Sans MS" pitchFamily="66" charset="0"/>
              </a:rPr>
              <a:t>Theme</a:t>
            </a:r>
          </a:p>
        </p:txBody>
      </p:sp>
      <p:sp>
        <p:nvSpPr>
          <p:cNvPr id="123907" name="Rectangle 3"/>
          <p:cNvSpPr>
            <a:spLocks noGrp="1" noChangeArrowheads="1"/>
          </p:cNvSpPr>
          <p:nvPr>
            <p:ph type="body" idx="1"/>
          </p:nvPr>
        </p:nvSpPr>
        <p:spPr>
          <a:xfrm>
            <a:off x="179388" y="1196975"/>
            <a:ext cx="6337300" cy="4608513"/>
          </a:xfrm>
        </p:spPr>
        <p:txBody>
          <a:bodyPr/>
          <a:lstStyle/>
          <a:p>
            <a:pPr>
              <a:buFontTx/>
              <a:buNone/>
            </a:pPr>
            <a:r>
              <a:rPr lang="en-US" altLang="zh-TW">
                <a:effectLst>
                  <a:outerShdw blurRad="38100" dist="38100" dir="2700000" algn="tl">
                    <a:srgbClr val="FFFFFF"/>
                  </a:outerShdw>
                </a:effectLst>
                <a:latin typeface="Times New Roman" pitchFamily="18" charset="0"/>
              </a:rPr>
              <a:t>“</a:t>
            </a:r>
            <a:r>
              <a:rPr lang="en-US" altLang="zh-TW">
                <a:effectLst>
                  <a:outerShdw blurRad="38100" dist="38100" dir="2700000" algn="tl">
                    <a:srgbClr val="FFFFFF"/>
                  </a:outerShdw>
                </a:effectLst>
              </a:rPr>
              <a:t>Achebe’s </a:t>
            </a:r>
            <a:r>
              <a:rPr lang="en-US" altLang="zh-TW" u="sng">
                <a:effectLst>
                  <a:outerShdw blurRad="38100" dist="38100" dir="2700000" algn="tl">
                    <a:srgbClr val="FFFFFF"/>
                  </a:outerShdw>
                </a:effectLst>
              </a:rPr>
              <a:t>Things Fall apart</a:t>
            </a:r>
            <a:r>
              <a:rPr lang="en-US" altLang="zh-TW">
                <a:effectLst>
                  <a:outerShdw blurRad="38100" dist="38100" dir="2700000" algn="tl">
                    <a:srgbClr val="FFFFFF"/>
                  </a:outerShdw>
                </a:effectLst>
              </a:rPr>
              <a:t>, written with an insider’s understanding of the African world and its history, depicts the destruction of an individual, a family, and a culture at the </a:t>
            </a:r>
          </a:p>
          <a:p>
            <a:pPr>
              <a:buFontTx/>
              <a:buNone/>
            </a:pPr>
            <a:r>
              <a:rPr lang="en-US" altLang="zh-TW">
                <a:effectLst>
                  <a:outerShdw blurRad="38100" dist="38100" dir="2700000" algn="tl">
                    <a:srgbClr val="FFFFFF"/>
                  </a:outerShdw>
                </a:effectLst>
              </a:rPr>
              <a:t>   moment of colonial incursion.”                                                   </a:t>
            </a:r>
          </a:p>
          <a:p>
            <a:pPr>
              <a:buFontTx/>
              <a:buNone/>
            </a:pPr>
            <a:r>
              <a:rPr lang="en-US" altLang="zh-TW" sz="2400">
                <a:effectLst>
                  <a:outerShdw blurRad="38100" dist="38100" dir="2700000" algn="tl">
                    <a:srgbClr val="FFFFFF"/>
                  </a:outerShdw>
                </a:effectLst>
              </a:rPr>
              <a:t>(Norton p.2616, line 8 from the bottom)</a:t>
            </a:r>
            <a:r>
              <a:rPr lang="en-US" altLang="zh-TW">
                <a:effectLst>
                  <a:outerShdw blurRad="38100" dist="38100" dir="2700000" algn="tl">
                    <a:srgbClr val="FFFFFF"/>
                  </a:outerShdw>
                </a:effectLst>
                <a:latin typeface="Times New Roman" pitchFamily="18" charset="0"/>
              </a:rPr>
              <a:t> </a:t>
            </a:r>
          </a:p>
        </p:txBody>
      </p:sp>
      <p:pic>
        <p:nvPicPr>
          <p:cNvPr id="123908" name="Picture 4" descr="FallApart"/>
          <p:cNvPicPr>
            <a:picLocks noChangeAspect="1" noChangeArrowheads="1"/>
          </p:cNvPicPr>
          <p:nvPr/>
        </p:nvPicPr>
        <p:blipFill>
          <a:blip r:embed="rId2"/>
          <a:srcRect/>
          <a:stretch>
            <a:fillRect/>
          </a:stretch>
        </p:blipFill>
        <p:spPr bwMode="auto">
          <a:xfrm>
            <a:off x="6948488" y="388938"/>
            <a:ext cx="1719262" cy="620871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3563938" y="188913"/>
            <a:ext cx="2663825" cy="954087"/>
          </a:xfrm>
        </p:spPr>
        <p:txBody>
          <a:bodyPr/>
          <a:lstStyle/>
          <a:p>
            <a:pPr algn="l"/>
            <a:r>
              <a:rPr lang="en-US" altLang="zh-TW">
                <a:solidFill>
                  <a:srgbClr val="800000"/>
                </a:solidFill>
                <a:latin typeface="Comic Sans MS" pitchFamily="66" charset="0"/>
              </a:rPr>
              <a:t>Theme</a:t>
            </a:r>
          </a:p>
        </p:txBody>
      </p:sp>
      <p:sp>
        <p:nvSpPr>
          <p:cNvPr id="124931" name="Rectangle 3"/>
          <p:cNvSpPr>
            <a:spLocks noGrp="1" noChangeArrowheads="1"/>
          </p:cNvSpPr>
          <p:nvPr>
            <p:ph type="body" idx="1"/>
          </p:nvPr>
        </p:nvSpPr>
        <p:spPr>
          <a:xfrm>
            <a:off x="179388" y="1052513"/>
            <a:ext cx="8424862" cy="3240087"/>
          </a:xfrm>
        </p:spPr>
        <p:txBody>
          <a:bodyPr/>
          <a:lstStyle/>
          <a:p>
            <a:pPr>
              <a:lnSpc>
                <a:spcPct val="90000"/>
              </a:lnSpc>
              <a:buFontTx/>
              <a:buNone/>
            </a:pPr>
            <a:r>
              <a:rPr lang="en-US" altLang="zh-TW" b="1">
                <a:effectLst>
                  <a:outerShdw blurRad="38100" dist="38100" dir="2700000" algn="tl">
                    <a:srgbClr val="FFFFFF"/>
                  </a:outerShdw>
                </a:effectLst>
              </a:rPr>
              <a:t>~ Understanding of the African</a:t>
            </a:r>
            <a:r>
              <a:rPr lang="en-US" altLang="zh-TW" sz="2800" b="1">
                <a:effectLst>
                  <a:outerShdw blurRad="38100" dist="38100" dir="2700000" algn="tl">
                    <a:srgbClr val="FFFFFF"/>
                  </a:outerShdw>
                </a:effectLst>
              </a:rPr>
              <a:t> </a:t>
            </a:r>
          </a:p>
          <a:p>
            <a:pPr>
              <a:lnSpc>
                <a:spcPct val="90000"/>
              </a:lnSpc>
              <a:buFontTx/>
              <a:buChar char="-"/>
            </a:pPr>
            <a:r>
              <a:rPr lang="en-US" altLang="zh-TW" sz="2800">
                <a:effectLst>
                  <a:outerShdw blurRad="38100" dist="38100" dir="2700000" algn="tl">
                    <a:srgbClr val="FFFFFF"/>
                  </a:outerShdw>
                </a:effectLst>
              </a:rPr>
              <a:t>language of Igbo and many </a:t>
            </a:r>
          </a:p>
          <a:p>
            <a:pPr>
              <a:lnSpc>
                <a:spcPct val="90000"/>
              </a:lnSpc>
              <a:buFontTx/>
              <a:buNone/>
            </a:pPr>
            <a:r>
              <a:rPr lang="en-US" altLang="zh-TW" sz="2800">
                <a:effectLst>
                  <a:outerShdw blurRad="38100" dist="38100" dir="2700000" algn="tl">
                    <a:srgbClr val="FFFFFF"/>
                  </a:outerShdw>
                </a:effectLst>
              </a:rPr>
              <a:t>    traditional customs                                      </a:t>
            </a:r>
          </a:p>
          <a:p>
            <a:pPr>
              <a:lnSpc>
                <a:spcPct val="90000"/>
              </a:lnSpc>
              <a:buFontTx/>
              <a:buNone/>
            </a:pPr>
            <a:endParaRPr lang="en-US" altLang="zh-TW" sz="2800">
              <a:effectLst>
                <a:outerShdw blurRad="38100" dist="38100" dir="2700000" algn="tl">
                  <a:srgbClr val="FFFFFF"/>
                </a:outerShdw>
              </a:effectLst>
            </a:endParaRPr>
          </a:p>
          <a:p>
            <a:pPr>
              <a:lnSpc>
                <a:spcPct val="90000"/>
              </a:lnSpc>
              <a:buFontTx/>
              <a:buNone/>
            </a:pPr>
            <a:endParaRPr lang="en-US" altLang="zh-TW" sz="2800">
              <a:effectLst>
                <a:outerShdw blurRad="38100" dist="38100" dir="2700000" algn="tl">
                  <a:srgbClr val="FFFFFF"/>
                </a:outerShdw>
              </a:effectLst>
            </a:endParaRPr>
          </a:p>
          <a:p>
            <a:pPr>
              <a:lnSpc>
                <a:spcPct val="90000"/>
              </a:lnSpc>
              <a:buFontTx/>
              <a:buNone/>
            </a:pPr>
            <a:r>
              <a:rPr lang="en-US" altLang="zh-TW" b="1">
                <a:effectLst>
                  <a:outerShdw blurRad="38100" dist="38100" dir="2700000" algn="tl">
                    <a:srgbClr val="FFFFFF"/>
                  </a:outerShdw>
                </a:effectLst>
              </a:rPr>
              <a:t>~ A downfall of Okonkwo</a:t>
            </a:r>
            <a:r>
              <a:rPr lang="en-US" altLang="zh-TW" sz="2800" b="1">
                <a:effectLst>
                  <a:outerShdw blurRad="38100" dist="38100" dir="2700000" algn="tl">
                    <a:srgbClr val="FFFFFF"/>
                  </a:outerShdw>
                </a:effectLst>
              </a:rPr>
              <a:t> </a:t>
            </a:r>
          </a:p>
          <a:p>
            <a:pPr>
              <a:lnSpc>
                <a:spcPct val="90000"/>
              </a:lnSpc>
              <a:buFontTx/>
              <a:buNone/>
            </a:pPr>
            <a:r>
              <a:rPr lang="en-US" altLang="zh-TW" sz="2800">
                <a:effectLst>
                  <a:outerShdw blurRad="38100" dist="38100" dir="2700000" algn="tl">
                    <a:srgbClr val="FFFFFF"/>
                  </a:outerShdw>
                </a:effectLst>
              </a:rPr>
              <a:t>- masculine</a:t>
            </a:r>
          </a:p>
          <a:p>
            <a:pPr>
              <a:lnSpc>
                <a:spcPct val="90000"/>
              </a:lnSpc>
              <a:buFontTx/>
              <a:buNone/>
            </a:pPr>
            <a:endParaRPr lang="en-US" altLang="zh-TW" sz="2800">
              <a:effectLst>
                <a:outerShdw blurRad="38100" dist="38100" dir="2700000" algn="tl">
                  <a:srgbClr val="FFFFFF"/>
                </a:outerShdw>
              </a:effectLst>
            </a:endParaRPr>
          </a:p>
          <a:p>
            <a:pPr>
              <a:lnSpc>
                <a:spcPct val="90000"/>
              </a:lnSpc>
              <a:buFontTx/>
              <a:buNone/>
            </a:pPr>
            <a:endParaRPr lang="en-US" altLang="zh-TW" sz="2800">
              <a:effectLst>
                <a:outerShdw blurRad="38100" dist="38100" dir="2700000" algn="tl">
                  <a:srgbClr val="FFFFFF"/>
                </a:outerShdw>
              </a:effectLst>
              <a:latin typeface="TimesNewRomanPSMT" charset="0"/>
            </a:endParaRPr>
          </a:p>
        </p:txBody>
      </p:sp>
      <p:pic>
        <p:nvPicPr>
          <p:cNvPr id="124935" name="Picture 7" descr="untitled-1"/>
          <p:cNvPicPr>
            <a:picLocks noChangeAspect="1" noChangeArrowheads="1"/>
          </p:cNvPicPr>
          <p:nvPr/>
        </p:nvPicPr>
        <p:blipFill>
          <a:blip r:embed="rId2"/>
          <a:srcRect/>
          <a:stretch>
            <a:fillRect/>
          </a:stretch>
        </p:blipFill>
        <p:spPr bwMode="auto">
          <a:xfrm>
            <a:off x="5651500" y="1557338"/>
            <a:ext cx="3128963" cy="511175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3059113" y="188913"/>
            <a:ext cx="3744912" cy="882650"/>
          </a:xfrm>
        </p:spPr>
        <p:txBody>
          <a:bodyPr/>
          <a:lstStyle/>
          <a:p>
            <a:pPr algn="l"/>
            <a:r>
              <a:rPr lang="en-US" altLang="zh-TW">
                <a:solidFill>
                  <a:srgbClr val="800000"/>
                </a:solidFill>
                <a:latin typeface="Comic Sans MS" pitchFamily="66" charset="0"/>
              </a:rPr>
              <a:t>Theme</a:t>
            </a:r>
          </a:p>
        </p:txBody>
      </p:sp>
      <p:sp>
        <p:nvSpPr>
          <p:cNvPr id="125955" name="Rectangle 3"/>
          <p:cNvSpPr>
            <a:spLocks noGrp="1" noChangeArrowheads="1"/>
          </p:cNvSpPr>
          <p:nvPr>
            <p:ph type="body" idx="1"/>
          </p:nvPr>
        </p:nvSpPr>
        <p:spPr>
          <a:xfrm>
            <a:off x="250825" y="1268413"/>
            <a:ext cx="8713788" cy="4176712"/>
          </a:xfrm>
        </p:spPr>
        <p:txBody>
          <a:bodyPr/>
          <a:lstStyle/>
          <a:p>
            <a:pPr>
              <a:lnSpc>
                <a:spcPct val="90000"/>
              </a:lnSpc>
              <a:buFontTx/>
              <a:buNone/>
            </a:pPr>
            <a:r>
              <a:rPr lang="en-US" altLang="zh-TW" b="1">
                <a:effectLst>
                  <a:outerShdw blurRad="38100" dist="38100" dir="2700000" algn="tl">
                    <a:srgbClr val="FFFFFF"/>
                  </a:outerShdw>
                </a:effectLst>
              </a:rPr>
              <a:t>~The collapse of Okonkwo’s family</a:t>
            </a:r>
            <a:r>
              <a:rPr lang="en-US" altLang="zh-TW" sz="2800" b="1">
                <a:effectLst>
                  <a:outerShdw blurRad="38100" dist="38100" dir="2700000" algn="tl">
                    <a:srgbClr val="FFFFFF"/>
                  </a:outerShdw>
                </a:effectLst>
              </a:rPr>
              <a:t> </a:t>
            </a:r>
          </a:p>
          <a:p>
            <a:pPr>
              <a:lnSpc>
                <a:spcPct val="90000"/>
              </a:lnSpc>
              <a:buFontTx/>
              <a:buNone/>
            </a:pPr>
            <a:r>
              <a:rPr lang="en-US" altLang="zh-TW" sz="2800">
                <a:effectLst>
                  <a:outerShdw blurRad="38100" dist="38100" dir="2700000" algn="tl">
                    <a:srgbClr val="FFFFFF"/>
                  </a:outerShdw>
                </a:effectLst>
              </a:rPr>
              <a:t>- Unoka, Okonkwo &amp; his offspring</a:t>
            </a:r>
          </a:p>
          <a:p>
            <a:pPr>
              <a:lnSpc>
                <a:spcPct val="90000"/>
              </a:lnSpc>
              <a:buFontTx/>
              <a:buNone/>
            </a:pPr>
            <a:endParaRPr lang="en-US" altLang="zh-TW" sz="2800">
              <a:effectLst>
                <a:outerShdw blurRad="38100" dist="38100" dir="2700000" algn="tl">
                  <a:srgbClr val="FFFFFF"/>
                </a:outerShdw>
              </a:effectLst>
            </a:endParaRPr>
          </a:p>
          <a:p>
            <a:pPr>
              <a:lnSpc>
                <a:spcPct val="90000"/>
              </a:lnSpc>
              <a:buFontTx/>
              <a:buNone/>
            </a:pPr>
            <a:r>
              <a:rPr lang="en-US" altLang="zh-TW" b="1">
                <a:effectLst>
                  <a:outerShdw blurRad="38100" dist="38100" dir="2700000" algn="tl">
                    <a:srgbClr val="FFFFFF"/>
                  </a:outerShdw>
                </a:effectLst>
              </a:rPr>
              <a:t>~The struggle between transition &amp; tradition</a:t>
            </a:r>
            <a:r>
              <a:rPr lang="en-US" altLang="zh-TW" sz="2800" b="1">
                <a:effectLst>
                  <a:outerShdw blurRad="38100" dist="38100" dir="2700000" algn="tl">
                    <a:srgbClr val="FFFFFF"/>
                  </a:outerShdw>
                </a:effectLst>
              </a:rPr>
              <a:t> </a:t>
            </a:r>
          </a:p>
          <a:p>
            <a:pPr>
              <a:lnSpc>
                <a:spcPct val="90000"/>
              </a:lnSpc>
              <a:buFontTx/>
              <a:buNone/>
            </a:pPr>
            <a:r>
              <a:rPr lang="en-US" altLang="zh-TW" sz="2800">
                <a:effectLst>
                  <a:outerShdw blurRad="38100" dist="38100" dir="2700000" algn="tl">
                    <a:srgbClr val="FFFFFF"/>
                  </a:outerShdw>
                </a:effectLst>
              </a:rPr>
              <a:t>-The tribesmen are caught between resisting </a:t>
            </a:r>
          </a:p>
          <a:p>
            <a:pPr>
              <a:lnSpc>
                <a:spcPct val="90000"/>
              </a:lnSpc>
              <a:buFontTx/>
              <a:buNone/>
            </a:pPr>
            <a:r>
              <a:rPr lang="en-US" altLang="zh-TW" sz="2800">
                <a:effectLst>
                  <a:outerShdw blurRad="38100" dist="38100" dir="2700000" algn="tl">
                    <a:srgbClr val="FFFFFF"/>
                  </a:outerShdw>
                </a:effectLst>
              </a:rPr>
              <a:t>and embracing change and they face the </a:t>
            </a:r>
          </a:p>
          <a:p>
            <a:pPr>
              <a:lnSpc>
                <a:spcPct val="90000"/>
              </a:lnSpc>
              <a:buFontTx/>
              <a:buNone/>
            </a:pPr>
            <a:r>
              <a:rPr lang="en-US" altLang="zh-TW" sz="2800">
                <a:effectLst>
                  <a:outerShdw blurRad="38100" dist="38100" dir="2700000" algn="tl">
                    <a:srgbClr val="FFFFFF"/>
                  </a:outerShdw>
                </a:effectLst>
              </a:rPr>
              <a:t>dilemma of trying to determine how best to </a:t>
            </a:r>
          </a:p>
          <a:p>
            <a:pPr>
              <a:lnSpc>
                <a:spcPct val="90000"/>
              </a:lnSpc>
              <a:buFontTx/>
              <a:buNone/>
            </a:pPr>
            <a:r>
              <a:rPr lang="en-US" altLang="zh-TW" sz="2800">
                <a:effectLst>
                  <a:outerShdw blurRad="38100" dist="38100" dir="2700000" algn="tl">
                    <a:srgbClr val="FFFFFF"/>
                  </a:outerShdw>
                </a:effectLst>
              </a:rPr>
              <a:t>adapt to the reality of change.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ctrTitle"/>
          </p:nvPr>
        </p:nvSpPr>
        <p:spPr>
          <a:xfrm>
            <a:off x="0" y="0"/>
            <a:ext cx="7272338" cy="936625"/>
          </a:xfrm>
        </p:spPr>
        <p:txBody>
          <a:bodyPr/>
          <a:lstStyle/>
          <a:p>
            <a:pPr algn="l"/>
            <a:r>
              <a:rPr lang="en-US" altLang="zh-TW">
                <a:solidFill>
                  <a:srgbClr val="800000"/>
                </a:solidFill>
                <a:latin typeface="Comic Sans MS" pitchFamily="66" charset="0"/>
              </a:rPr>
              <a:t>Short Summary</a:t>
            </a:r>
          </a:p>
        </p:txBody>
      </p:sp>
      <p:sp>
        <p:nvSpPr>
          <p:cNvPr id="95235" name="Rectangle 3"/>
          <p:cNvSpPr>
            <a:spLocks noGrp="1" noChangeArrowheads="1"/>
          </p:cNvSpPr>
          <p:nvPr>
            <p:ph type="subTitle" idx="1"/>
          </p:nvPr>
        </p:nvSpPr>
        <p:spPr>
          <a:xfrm>
            <a:off x="3851275" y="908050"/>
            <a:ext cx="4897438" cy="4681538"/>
          </a:xfrm>
        </p:spPr>
        <p:txBody>
          <a:bodyPr/>
          <a:lstStyle/>
          <a:p>
            <a:pPr marL="457200" indent="-457200" algn="l">
              <a:lnSpc>
                <a:spcPct val="90000"/>
              </a:lnSpc>
              <a:buFontTx/>
              <a:buChar char="•"/>
            </a:pPr>
            <a:r>
              <a:rPr lang="en-US" altLang="zh-TW" b="1">
                <a:effectLst>
                  <a:outerShdw blurRad="38100" dist="38100" dir="2700000" algn="tl">
                    <a:srgbClr val="FFFFFF"/>
                  </a:outerShdw>
                </a:effectLst>
              </a:rPr>
              <a:t>The bulk of the novel takes place in Umuofia, a  cluster of nine villages on the lower Niger. Umuofia is a powerful clan, skilled in war and with a great population.</a:t>
            </a:r>
          </a:p>
          <a:p>
            <a:pPr marL="457200" indent="-457200" algn="l">
              <a:lnSpc>
                <a:spcPct val="90000"/>
              </a:lnSpc>
              <a:buFontTx/>
              <a:buChar char="•"/>
            </a:pPr>
            <a:endParaRPr lang="en-US" altLang="zh-TW" b="1">
              <a:effectLst>
                <a:outerShdw blurRad="38100" dist="38100" dir="2700000" algn="tl">
                  <a:srgbClr val="FFFFFF"/>
                </a:outerShdw>
              </a:effectLst>
            </a:endParaRPr>
          </a:p>
        </p:txBody>
      </p:sp>
      <p:pic>
        <p:nvPicPr>
          <p:cNvPr id="95236" name="Picture 4" descr="head"/>
          <p:cNvPicPr>
            <a:picLocks noChangeAspect="1" noChangeArrowheads="1"/>
          </p:cNvPicPr>
          <p:nvPr/>
        </p:nvPicPr>
        <p:blipFill>
          <a:blip r:embed="rId2"/>
          <a:srcRect/>
          <a:stretch>
            <a:fillRect/>
          </a:stretch>
        </p:blipFill>
        <p:spPr bwMode="auto">
          <a:xfrm>
            <a:off x="395288" y="2492375"/>
            <a:ext cx="3455987" cy="3098800"/>
          </a:xfrm>
          <a:prstGeom prst="rect">
            <a:avLst/>
          </a:prstGeom>
          <a:noFill/>
          <a:ln w="9525">
            <a:noFill/>
            <a:miter lim="800000"/>
            <a:headEnd/>
            <a:tailEnd/>
          </a:ln>
        </p:spPr>
      </p:pic>
      <p:sp>
        <p:nvSpPr>
          <p:cNvPr id="95237" name="Rectangle 5"/>
          <p:cNvSpPr>
            <a:spLocks noChangeArrowheads="1"/>
          </p:cNvSpPr>
          <p:nvPr/>
        </p:nvSpPr>
        <p:spPr bwMode="auto">
          <a:xfrm>
            <a:off x="250825" y="5661025"/>
            <a:ext cx="5473700" cy="731838"/>
          </a:xfrm>
          <a:prstGeom prst="rect">
            <a:avLst/>
          </a:prstGeom>
          <a:noFill/>
          <a:ln w="9525">
            <a:noFill/>
            <a:miter lim="800000"/>
            <a:headEnd/>
            <a:tailEnd/>
          </a:ln>
          <a:effectLst/>
        </p:spPr>
        <p:txBody>
          <a:bodyPr anchor="ctr">
            <a:spAutoFit/>
          </a:bodyPr>
          <a:lstStyle/>
          <a:p>
            <a:pPr eaLnBrk="1" hangingPunct="1"/>
            <a:r>
              <a:rPr kumimoji="1" lang="en-US" altLang="zh-TW" sz="2400"/>
              <a:t>Nok (central Nigerian) terra-cotta head.</a:t>
            </a:r>
          </a:p>
          <a:p>
            <a:pPr algn="ctr" eaLnBrk="1" hangingPunct="1"/>
            <a:r>
              <a:rPr kumimoji="1" lang="en-US" altLang="zh-TW"/>
              <a:t> </a:t>
            </a:r>
          </a:p>
        </p:txBody>
      </p:sp>
      <p:sp>
        <p:nvSpPr>
          <p:cNvPr id="95238" name="Rectangle 6"/>
          <p:cNvSpPr>
            <a:spLocks noChangeArrowheads="1"/>
          </p:cNvSpPr>
          <p:nvPr/>
        </p:nvSpPr>
        <p:spPr bwMode="auto">
          <a:xfrm>
            <a:off x="755650" y="6092825"/>
            <a:ext cx="908050" cy="366713"/>
          </a:xfrm>
          <a:prstGeom prst="rect">
            <a:avLst/>
          </a:prstGeom>
          <a:noFill/>
          <a:ln w="9525">
            <a:noFill/>
            <a:miter lim="800000"/>
            <a:headEnd/>
            <a:tailEnd/>
          </a:ln>
          <a:effectLst/>
        </p:spPr>
        <p:txBody>
          <a:bodyPr>
            <a:spAutoFit/>
          </a:bodyPr>
          <a:lstStyle/>
          <a:p>
            <a:r>
              <a:rPr kumimoji="1" lang="en-US" altLang="zh-TW">
                <a:hlinkClick r:id="rId3"/>
              </a:rPr>
              <a:t>Source</a:t>
            </a:r>
            <a:endParaRPr kumimoji="1" lang="en-US" altLang="zh-TW"/>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2" name="Rectangle 6"/>
          <p:cNvSpPr>
            <a:spLocks noGrp="1" noChangeArrowheads="1"/>
          </p:cNvSpPr>
          <p:nvPr>
            <p:ph sz="half" idx="2"/>
          </p:nvPr>
        </p:nvSpPr>
        <p:spPr>
          <a:xfrm>
            <a:off x="3492500" y="333375"/>
            <a:ext cx="5219700" cy="6164263"/>
          </a:xfrm>
        </p:spPr>
        <p:txBody>
          <a:bodyPr/>
          <a:lstStyle/>
          <a:p>
            <a:r>
              <a:rPr lang="en-US" altLang="zh-TW" sz="2600" b="1">
                <a:effectLst>
                  <a:outerShdw blurRad="38100" dist="38100" dir="2700000" algn="tl">
                    <a:srgbClr val="FFFFFF"/>
                  </a:outerShdw>
                </a:effectLst>
              </a:rPr>
              <a:t>One day, a neighboring clan commits an offense against Umuofia. To avoid war, the offending clan gives Umuofia one virgin and one young boy. The boy, whose name is Ikemefuna, is to be sacrificed, but not immediately. He lives in Umuofia for three years, and he becomes like a part of Okonkwo's family. But eventually the Oracle calls for the boy's death, and a group of men take Ikemefuna away to kill him in the forest.</a:t>
            </a:r>
          </a:p>
          <a:p>
            <a:endParaRPr lang="en-US" altLang="zh-TW" sz="2600" b="1">
              <a:effectLst>
                <a:outerShdw blurRad="38100" dist="38100" dir="2700000" algn="tl">
                  <a:srgbClr val="FFFFFF"/>
                </a:outerShdw>
              </a:effectLst>
            </a:endParaRPr>
          </a:p>
        </p:txBody>
      </p:sp>
      <p:pic>
        <p:nvPicPr>
          <p:cNvPr id="142343" name="Picture 7" descr="beads"/>
          <p:cNvPicPr>
            <a:picLocks noChangeAspect="1" noChangeArrowheads="1"/>
          </p:cNvPicPr>
          <p:nvPr>
            <p:ph sz="quarter" idx="1"/>
          </p:nvPr>
        </p:nvPicPr>
        <p:blipFill>
          <a:blip r:embed="rId2"/>
          <a:srcRect/>
          <a:stretch>
            <a:fillRect/>
          </a:stretch>
        </p:blipFill>
        <p:spPr>
          <a:xfrm>
            <a:off x="179388" y="1700213"/>
            <a:ext cx="3529012" cy="3214687"/>
          </a:xfrm>
          <a:noFill/>
          <a:ln/>
        </p:spPr>
      </p:pic>
      <p:sp>
        <p:nvSpPr>
          <p:cNvPr id="142344" name="Rectangle 8"/>
          <p:cNvSpPr>
            <a:spLocks noChangeArrowheads="1"/>
          </p:cNvSpPr>
          <p:nvPr/>
        </p:nvSpPr>
        <p:spPr bwMode="auto">
          <a:xfrm>
            <a:off x="323850" y="5013325"/>
            <a:ext cx="3276600" cy="1006475"/>
          </a:xfrm>
          <a:prstGeom prst="rect">
            <a:avLst/>
          </a:prstGeom>
          <a:noFill/>
          <a:ln w="9525">
            <a:noFill/>
            <a:miter lim="800000"/>
            <a:headEnd/>
            <a:tailEnd/>
          </a:ln>
          <a:effectLst/>
        </p:spPr>
        <p:txBody>
          <a:bodyPr>
            <a:spAutoFit/>
          </a:bodyPr>
          <a:lstStyle/>
          <a:p>
            <a:pPr eaLnBrk="1" hangingPunct="1"/>
            <a:r>
              <a:rPr kumimoji="1" lang="en-US" altLang="zh-TW" sz="2000"/>
              <a:t>Yoruban (southwestern Nigerian) </a:t>
            </a:r>
          </a:p>
          <a:p>
            <a:pPr eaLnBrk="1" hangingPunct="1"/>
            <a:r>
              <a:rPr kumimoji="1" lang="en-US" altLang="zh-TW" sz="2000"/>
              <a:t>beaded crowns.</a:t>
            </a:r>
          </a:p>
        </p:txBody>
      </p:sp>
      <p:sp>
        <p:nvSpPr>
          <p:cNvPr id="142345" name="Rectangle 9"/>
          <p:cNvSpPr>
            <a:spLocks noChangeArrowheads="1"/>
          </p:cNvSpPr>
          <p:nvPr/>
        </p:nvSpPr>
        <p:spPr bwMode="auto">
          <a:xfrm>
            <a:off x="250825" y="1268413"/>
            <a:ext cx="908050" cy="366712"/>
          </a:xfrm>
          <a:prstGeom prst="rect">
            <a:avLst/>
          </a:prstGeom>
          <a:noFill/>
          <a:ln w="9525">
            <a:noFill/>
            <a:miter lim="800000"/>
            <a:headEnd/>
            <a:tailEnd/>
          </a:ln>
          <a:effectLst/>
        </p:spPr>
        <p:txBody>
          <a:bodyPr>
            <a:spAutoFit/>
          </a:bodyPr>
          <a:lstStyle/>
          <a:p>
            <a:r>
              <a:rPr kumimoji="1" lang="en-US" altLang="zh-TW">
                <a:hlinkClick r:id="rId3"/>
              </a:rPr>
              <a:t>Source</a:t>
            </a:r>
            <a:endParaRPr kumimoji="1" lang="en-US" altLang="zh-TW"/>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body" idx="1"/>
          </p:nvPr>
        </p:nvSpPr>
        <p:spPr>
          <a:xfrm>
            <a:off x="457200" y="404813"/>
            <a:ext cx="8229600" cy="5976937"/>
          </a:xfrm>
        </p:spPr>
        <p:txBody>
          <a:bodyPr/>
          <a:lstStyle/>
          <a:p>
            <a:pPr>
              <a:lnSpc>
                <a:spcPct val="90000"/>
              </a:lnSpc>
            </a:pPr>
            <a:r>
              <a:rPr lang="en-US" altLang="zh-TW" sz="2600" b="1">
                <a:effectLst>
                  <a:outerShdw blurRad="38100" dist="38100" dir="2700000" algn="tl">
                    <a:srgbClr val="FFFFFF"/>
                  </a:outerShdw>
                </a:effectLst>
              </a:rPr>
              <a:t>Later, during a funeral for one of the great men of the clan, Okonkwo's gun explodes, killing a boy. </a:t>
            </a:r>
          </a:p>
          <a:p>
            <a:pPr>
              <a:lnSpc>
                <a:spcPct val="90000"/>
              </a:lnSpc>
            </a:pPr>
            <a:endParaRPr lang="en-US" altLang="zh-TW" sz="2600" b="1">
              <a:effectLst>
                <a:outerShdw blurRad="38100" dist="38100" dir="2700000" algn="tl">
                  <a:srgbClr val="FFFFFF"/>
                </a:outerShdw>
              </a:effectLst>
            </a:endParaRPr>
          </a:p>
          <a:p>
            <a:pPr>
              <a:lnSpc>
                <a:spcPct val="90000"/>
              </a:lnSpc>
            </a:pPr>
            <a:r>
              <a:rPr lang="en-US" altLang="zh-TW" sz="2600" b="1">
                <a:effectLst>
                  <a:outerShdw blurRad="38100" dist="38100" dir="2700000" algn="tl">
                    <a:srgbClr val="FFFFFF"/>
                  </a:outerShdw>
                </a:effectLst>
              </a:rPr>
              <a:t>In accordance with Umuofia's law, Okonkwo and his family must be exiled for seven years. Okonkwo flees with his family to Mbanto, his mother's homeland. There they are received by his mother's family, who treat them generously. </a:t>
            </a:r>
          </a:p>
          <a:p>
            <a:pPr>
              <a:lnSpc>
                <a:spcPct val="90000"/>
              </a:lnSpc>
            </a:pPr>
            <a:endParaRPr lang="en-US" altLang="zh-TW" sz="2600" b="1">
              <a:effectLst>
                <a:outerShdw blurRad="38100" dist="38100" dir="2700000" algn="tl">
                  <a:srgbClr val="FFFFFF"/>
                </a:outerShdw>
              </a:effectLst>
            </a:endParaRPr>
          </a:p>
          <a:p>
            <a:pPr>
              <a:lnSpc>
                <a:spcPct val="90000"/>
              </a:lnSpc>
            </a:pPr>
            <a:r>
              <a:rPr lang="en-US" altLang="zh-TW" sz="2600" b="1">
                <a:effectLst>
                  <a:outerShdw blurRad="38100" dist="38100" dir="2700000" algn="tl">
                    <a:srgbClr val="FFFFFF"/>
                  </a:outerShdw>
                </a:effectLst>
              </a:rPr>
              <a:t>During Okonkwo's exile, the white man comes to both Umuofia and Mbanto. The missionaries arrive first, preaching a religion that seems mad to the Igbo people. However, with time, the new religion gains momentum.</a:t>
            </a:r>
            <a:r>
              <a:rPr lang="en-US" altLang="zh-TW" sz="2600" b="1">
                <a:effectLst>
                  <a:outerShdw blurRad="38100" dist="38100" dir="2700000" algn="tl">
                    <a:srgbClr val="FFFFFF"/>
                  </a:outerShdw>
                </a:effectLst>
                <a:latin typeface="Comic Sans MS" pitchFamily="66" charset="0"/>
              </a:rPr>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body" idx="1"/>
          </p:nvPr>
        </p:nvSpPr>
        <p:spPr>
          <a:xfrm>
            <a:off x="457200" y="476250"/>
            <a:ext cx="8229600" cy="6121400"/>
          </a:xfrm>
        </p:spPr>
        <p:txBody>
          <a:bodyPr/>
          <a:lstStyle/>
          <a:p>
            <a:pPr>
              <a:lnSpc>
                <a:spcPct val="90000"/>
              </a:lnSpc>
            </a:pPr>
            <a:r>
              <a:rPr lang="en-US" altLang="zh-TW" sz="2600" b="1">
                <a:effectLst>
                  <a:outerShdw blurRad="38100" dist="38100" dir="2700000" algn="tl">
                    <a:srgbClr val="FFFFFF"/>
                  </a:outerShdw>
                </a:effectLst>
              </a:rPr>
              <a:t>Okonkwo returns to Umuofia to find the clan sadly changed.  Worse, the white man's government has come to Umuofia. The clan is no longer free to judge its own; a District Commissioner judges cases in ignorance. </a:t>
            </a:r>
          </a:p>
          <a:p>
            <a:pPr>
              <a:lnSpc>
                <a:spcPct val="90000"/>
              </a:lnSpc>
            </a:pPr>
            <a:endParaRPr lang="en-US" altLang="zh-TW" sz="2600" b="1">
              <a:effectLst>
                <a:outerShdw blurRad="38100" dist="38100" dir="2700000" algn="tl">
                  <a:srgbClr val="FFFFFF"/>
                </a:outerShdw>
              </a:effectLst>
            </a:endParaRPr>
          </a:p>
          <a:p>
            <a:pPr>
              <a:lnSpc>
                <a:spcPct val="90000"/>
              </a:lnSpc>
            </a:pPr>
            <a:r>
              <a:rPr lang="en-US" altLang="zh-TW" sz="2600" b="1">
                <a:effectLst>
                  <a:outerShdw blurRad="38100" dist="38100" dir="2700000" algn="tl">
                    <a:srgbClr val="FFFFFF"/>
                  </a:outerShdw>
                </a:effectLst>
              </a:rPr>
              <a:t>During a religious gathering, a convert unmasks one of the clan spirits. The offense is grave, and in response the clan decides that the church will no longer be allowed in Umuofia.  </a:t>
            </a:r>
          </a:p>
          <a:p>
            <a:pPr>
              <a:lnSpc>
                <a:spcPct val="90000"/>
              </a:lnSpc>
            </a:pPr>
            <a:endParaRPr lang="en-US" altLang="zh-TW" sz="2600" b="1">
              <a:effectLst>
                <a:outerShdw blurRad="38100" dist="38100" dir="2700000" algn="tl">
                  <a:srgbClr val="FFFFFF"/>
                </a:outerShdw>
              </a:effectLst>
            </a:endParaRPr>
          </a:p>
          <a:p>
            <a:pPr>
              <a:lnSpc>
                <a:spcPct val="90000"/>
              </a:lnSpc>
            </a:pPr>
            <a:r>
              <a:rPr lang="en-US" altLang="zh-TW" sz="2600" b="1">
                <a:effectLst>
                  <a:outerShdw blurRad="38100" dist="38100" dir="2700000" algn="tl">
                    <a:srgbClr val="FFFFFF"/>
                  </a:outerShdw>
                </a:effectLst>
              </a:rPr>
              <a:t>Soon afterward, the District Commissioner asks the leaders of the clan, Okonkwo among them, to come to him for a peaceful meeting. The leaders arrive, and are quickly seized, until the clan pays a heavy fine.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06498" name="Picture 2" descr="225px-ChinuaAchebe">
            <a:hlinkClick r:id="rId3"/>
          </p:cNvPr>
          <p:cNvPicPr>
            <a:picLocks noChangeAspect="1" noChangeArrowheads="1"/>
          </p:cNvPicPr>
          <p:nvPr>
            <p:ph sz="quarter" idx="3"/>
          </p:nvPr>
        </p:nvPicPr>
        <p:blipFill>
          <a:blip r:embed="rId4">
            <a:clrChange>
              <a:clrFrom>
                <a:srgbClr val="888888"/>
              </a:clrFrom>
              <a:clrTo>
                <a:srgbClr val="888888">
                  <a:alpha val="0"/>
                </a:srgbClr>
              </a:clrTo>
            </a:clrChange>
          </a:blip>
          <a:srcRect/>
          <a:stretch>
            <a:fillRect/>
          </a:stretch>
        </p:blipFill>
        <p:spPr>
          <a:xfrm>
            <a:off x="7423150" y="0"/>
            <a:ext cx="1720850" cy="2133600"/>
          </a:xfrm>
          <a:noFill/>
          <a:ln/>
        </p:spPr>
      </p:pic>
      <p:sp>
        <p:nvSpPr>
          <p:cNvPr id="106499" name="Rectangle 3"/>
          <p:cNvSpPr>
            <a:spLocks noGrp="1" noChangeArrowheads="1"/>
          </p:cNvSpPr>
          <p:nvPr>
            <p:ph type="title"/>
          </p:nvPr>
        </p:nvSpPr>
        <p:spPr>
          <a:xfrm>
            <a:off x="0" y="0"/>
            <a:ext cx="8229600" cy="1143000"/>
          </a:xfrm>
        </p:spPr>
        <p:txBody>
          <a:bodyPr/>
          <a:lstStyle/>
          <a:p>
            <a:pPr algn="l"/>
            <a:r>
              <a:rPr lang="en-US" altLang="zh-TW" i="1">
                <a:solidFill>
                  <a:schemeClr val="tx1"/>
                </a:solidFill>
              </a:rPr>
              <a:t> </a:t>
            </a:r>
            <a:r>
              <a:rPr lang="en-US" altLang="zh-TW">
                <a:solidFill>
                  <a:schemeClr val="tx1"/>
                </a:solidFill>
                <a:latin typeface="Comic Sans MS" pitchFamily="66" charset="0"/>
              </a:rPr>
              <a:t>Chinua Achebe </a:t>
            </a:r>
            <a:r>
              <a:rPr lang="en-US" altLang="zh-TW" sz="3600">
                <a:solidFill>
                  <a:schemeClr val="tx1"/>
                </a:solidFill>
                <a:latin typeface="Comic Sans MS" pitchFamily="66" charset="0"/>
              </a:rPr>
              <a:t>(Born in 1930)</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body" idx="1"/>
          </p:nvPr>
        </p:nvSpPr>
        <p:spPr>
          <a:xfrm>
            <a:off x="179388" y="188913"/>
            <a:ext cx="8785225" cy="6264275"/>
          </a:xfrm>
        </p:spPr>
        <p:txBody>
          <a:bodyPr/>
          <a:lstStyle/>
          <a:p>
            <a:r>
              <a:rPr lang="en-US" altLang="zh-TW" sz="2600" b="1">
                <a:effectLst>
                  <a:outerShdw blurRad="38100" dist="38100" dir="2700000" algn="tl">
                    <a:srgbClr val="FFFFFF"/>
                  </a:outerShdw>
                </a:effectLst>
              </a:rPr>
              <a:t>After a release of the men, the clan calls a meeting to decide whether they will fight or try to live peacefully with the whites. </a:t>
            </a:r>
          </a:p>
          <a:p>
            <a:endParaRPr lang="en-US" altLang="zh-TW" sz="2600" b="1">
              <a:effectLst>
                <a:outerShdw blurRad="38100" dist="38100" dir="2700000" algn="tl">
                  <a:srgbClr val="FFFFFF"/>
                </a:outerShdw>
              </a:effectLst>
            </a:endParaRPr>
          </a:p>
          <a:p>
            <a:r>
              <a:rPr lang="en-US" altLang="zh-TW" sz="2600" b="1">
                <a:effectLst>
                  <a:outerShdw blurRad="38100" dist="38100" dir="2700000" algn="tl">
                    <a:srgbClr val="FFFFFF"/>
                  </a:outerShdw>
                </a:effectLst>
              </a:rPr>
              <a:t>During the meeting, court messengers come to order the men to break up their gathering.  Enraged, Okonkwo kills the court messenger. The other court messengers escape, and because the other people of his clan did not seize them, Okonkwo knows his act of resistance will not be followed by others.</a:t>
            </a:r>
          </a:p>
          <a:p>
            <a:endParaRPr lang="en-US" altLang="zh-TW" sz="2600" b="1">
              <a:effectLst>
                <a:outerShdw blurRad="38100" dist="38100" dir="2700000" algn="tl">
                  <a:srgbClr val="FFFFFF"/>
                </a:outerShdw>
              </a:effectLst>
            </a:endParaRPr>
          </a:p>
          <a:p>
            <a:r>
              <a:rPr lang="en-US" altLang="zh-TW" sz="2600" b="1">
                <a:effectLst>
                  <a:outerShdw blurRad="38100" dist="38100" dir="2700000" algn="tl">
                    <a:srgbClr val="FFFFFF"/>
                  </a:outerShdw>
                </a:effectLst>
              </a:rPr>
              <a:t>Embittered and grieving for the destruction of his people's independence, and fearing the humiliation of dying under white law, Okonkwo returns home and hangs himself.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body" idx="1"/>
          </p:nvPr>
        </p:nvSpPr>
        <p:spPr>
          <a:xfrm>
            <a:off x="0" y="765175"/>
            <a:ext cx="5543550" cy="6092825"/>
          </a:xfrm>
        </p:spPr>
        <p:txBody>
          <a:bodyPr/>
          <a:lstStyle/>
          <a:p>
            <a:pPr>
              <a:lnSpc>
                <a:spcPct val="90000"/>
              </a:lnSpc>
            </a:pPr>
            <a:r>
              <a:rPr lang="en-US" altLang="zh-TW" sz="2800" b="1">
                <a:effectLst>
                  <a:outerShdw blurRad="38100" dist="38100" dir="2700000" algn="tl">
                    <a:srgbClr val="FFFFFF"/>
                  </a:outerShdw>
                </a:effectLst>
              </a:rPr>
              <a:t>Week of Peace:</a:t>
            </a:r>
            <a:r>
              <a:rPr lang="en-US" altLang="zh-TW" sz="2800">
                <a:effectLst>
                  <a:outerShdw blurRad="38100" dist="38100" dir="2700000" algn="tl">
                    <a:srgbClr val="FFFFFF"/>
                  </a:outerShdw>
                </a:effectLst>
              </a:rPr>
              <a:t> In Umuofia, a sacred week in which violence is prohibited.</a:t>
            </a:r>
          </a:p>
          <a:p>
            <a:pPr>
              <a:lnSpc>
                <a:spcPct val="90000"/>
              </a:lnSpc>
            </a:pPr>
            <a:r>
              <a:rPr lang="en-US" altLang="zh-TW" sz="2800" b="1">
                <a:effectLst>
                  <a:outerShdw blurRad="38100" dist="38100" dir="2700000" algn="tl">
                    <a:srgbClr val="FFFFFF"/>
                  </a:outerShdw>
                </a:effectLst>
              </a:rPr>
              <a:t>Bride-price:</a:t>
            </a:r>
            <a:r>
              <a:rPr lang="en-US" altLang="zh-TW" sz="2800">
                <a:effectLst>
                  <a:outerShdw blurRad="38100" dist="38100" dir="2700000" algn="tl">
                    <a:srgbClr val="FFFFFF"/>
                  </a:outerShdw>
                </a:effectLst>
              </a:rPr>
              <a:t> money and property given to a prospective bride’s family by the prospective groom and his family.</a:t>
            </a:r>
          </a:p>
          <a:p>
            <a:pPr>
              <a:lnSpc>
                <a:spcPct val="90000"/>
              </a:lnSpc>
            </a:pPr>
            <a:r>
              <a:rPr lang="en-US" altLang="zh-TW" sz="2800" b="1">
                <a:effectLst>
                  <a:outerShdw blurRad="38100" dist="38100" dir="2700000" algn="tl">
                    <a:srgbClr val="FFFFFF"/>
                  </a:outerShdw>
                </a:effectLst>
              </a:rPr>
              <a:t>Ikenga</a:t>
            </a:r>
            <a:r>
              <a:rPr lang="en-US" altLang="zh-TW" sz="2800">
                <a:effectLst>
                  <a:outerShdw blurRad="38100" dist="38100" dir="2700000" algn="tl">
                    <a:srgbClr val="FFFFFF"/>
                  </a:outerShdw>
                </a:effectLst>
              </a:rPr>
              <a:t>-- a carved wooden figure kept by every man in his shrine to symbolize the strength of a man’s right hand.</a:t>
            </a:r>
          </a:p>
          <a:p>
            <a:pPr>
              <a:lnSpc>
                <a:spcPct val="90000"/>
              </a:lnSpc>
            </a:pPr>
            <a:r>
              <a:rPr lang="en-US" altLang="zh-TW" sz="2800" b="1">
                <a:effectLst>
                  <a:outerShdw blurRad="38100" dist="38100" dir="2700000" algn="tl">
                    <a:srgbClr val="FFFFFF"/>
                  </a:outerShdw>
                </a:effectLst>
              </a:rPr>
              <a:t>Polygamy:</a:t>
            </a:r>
            <a:r>
              <a:rPr lang="en-US" altLang="zh-TW" sz="2800">
                <a:effectLst>
                  <a:outerShdw blurRad="38100" dist="38100" dir="2700000" algn="tl">
                    <a:srgbClr val="FFFFFF"/>
                  </a:outerShdw>
                </a:effectLst>
              </a:rPr>
              <a:t> a man can marry more than one wife.</a:t>
            </a:r>
          </a:p>
        </p:txBody>
      </p:sp>
      <p:sp>
        <p:nvSpPr>
          <p:cNvPr id="112644" name="Text Box 4"/>
          <p:cNvSpPr txBox="1">
            <a:spLocks noChangeArrowheads="1"/>
          </p:cNvSpPr>
          <p:nvPr/>
        </p:nvSpPr>
        <p:spPr bwMode="auto">
          <a:xfrm>
            <a:off x="0" y="0"/>
            <a:ext cx="9144000" cy="701675"/>
          </a:xfrm>
          <a:prstGeom prst="rect">
            <a:avLst/>
          </a:prstGeom>
          <a:noFill/>
          <a:ln w="9525">
            <a:noFill/>
            <a:miter lim="800000"/>
            <a:headEnd/>
            <a:tailEnd/>
          </a:ln>
          <a:effectLst/>
        </p:spPr>
        <p:txBody>
          <a:bodyPr>
            <a:spAutoFit/>
          </a:bodyPr>
          <a:lstStyle/>
          <a:p>
            <a:pPr eaLnBrk="1" hangingPunct="1">
              <a:spcBef>
                <a:spcPct val="50000"/>
              </a:spcBef>
            </a:pPr>
            <a:r>
              <a:rPr kumimoji="1" lang="en-US" altLang="zh-TW" sz="4000">
                <a:solidFill>
                  <a:srgbClr val="800000"/>
                </a:solidFill>
                <a:latin typeface="Comic Sans MS" pitchFamily="66" charset="0"/>
              </a:rPr>
              <a:t>Igbo Customs in </a:t>
            </a:r>
            <a:r>
              <a:rPr kumimoji="1" lang="en-US" altLang="zh-TW" sz="4000" u="sng">
                <a:solidFill>
                  <a:srgbClr val="800000"/>
                </a:solidFill>
                <a:latin typeface="Comic Sans MS" pitchFamily="66" charset="0"/>
              </a:rPr>
              <a:t>Things Fall Apart</a:t>
            </a:r>
          </a:p>
        </p:txBody>
      </p:sp>
      <p:pic>
        <p:nvPicPr>
          <p:cNvPr id="112645" name="Picture 5" descr="mask"/>
          <p:cNvPicPr>
            <a:picLocks noChangeAspect="1" noChangeArrowheads="1"/>
          </p:cNvPicPr>
          <p:nvPr/>
        </p:nvPicPr>
        <p:blipFill>
          <a:blip r:embed="rId2"/>
          <a:srcRect/>
          <a:stretch>
            <a:fillRect/>
          </a:stretch>
        </p:blipFill>
        <p:spPr bwMode="auto">
          <a:xfrm>
            <a:off x="5745163" y="2060575"/>
            <a:ext cx="3051175" cy="3384550"/>
          </a:xfrm>
          <a:prstGeom prst="rect">
            <a:avLst/>
          </a:prstGeom>
          <a:noFill/>
          <a:ln w="9525">
            <a:noFill/>
            <a:miter lim="800000"/>
            <a:headEnd/>
            <a:tailEnd/>
          </a:ln>
        </p:spPr>
      </p:pic>
      <p:sp>
        <p:nvSpPr>
          <p:cNvPr id="112646" name="Rectangle 6"/>
          <p:cNvSpPr>
            <a:spLocks noChangeArrowheads="1"/>
          </p:cNvSpPr>
          <p:nvPr/>
        </p:nvSpPr>
        <p:spPr bwMode="auto">
          <a:xfrm>
            <a:off x="5580063" y="5516563"/>
            <a:ext cx="3321050" cy="366712"/>
          </a:xfrm>
          <a:prstGeom prst="rect">
            <a:avLst/>
          </a:prstGeom>
          <a:noFill/>
          <a:ln w="9525">
            <a:noFill/>
            <a:miter lim="800000"/>
            <a:headEnd/>
            <a:tailEnd/>
          </a:ln>
          <a:effectLst/>
        </p:spPr>
        <p:txBody>
          <a:bodyPr wrap="none" anchor="ctr">
            <a:spAutoFit/>
          </a:bodyPr>
          <a:lstStyle/>
          <a:p>
            <a:pPr eaLnBrk="1" hangingPunct="1"/>
            <a:r>
              <a:rPr kumimoji="1" lang="en-US" altLang="zh-TW"/>
              <a:t>Nigerian yam-cult dance mask </a:t>
            </a:r>
          </a:p>
        </p:txBody>
      </p:sp>
      <p:sp>
        <p:nvSpPr>
          <p:cNvPr id="112647" name="Rectangle 7"/>
          <p:cNvSpPr>
            <a:spLocks noChangeArrowheads="1"/>
          </p:cNvSpPr>
          <p:nvPr/>
        </p:nvSpPr>
        <p:spPr bwMode="auto">
          <a:xfrm>
            <a:off x="8027988" y="5805488"/>
            <a:ext cx="908050" cy="366712"/>
          </a:xfrm>
          <a:prstGeom prst="rect">
            <a:avLst/>
          </a:prstGeom>
          <a:noFill/>
          <a:ln w="9525">
            <a:noFill/>
            <a:miter lim="800000"/>
            <a:headEnd/>
            <a:tailEnd/>
          </a:ln>
          <a:effectLst/>
        </p:spPr>
        <p:txBody>
          <a:bodyPr>
            <a:spAutoFit/>
          </a:bodyPr>
          <a:lstStyle/>
          <a:p>
            <a:r>
              <a:rPr kumimoji="1" lang="en-US" altLang="zh-TW">
                <a:hlinkClick r:id="rId3"/>
              </a:rPr>
              <a:t>Source</a:t>
            </a:r>
            <a:endParaRPr kumimoji="1" lang="en-US" altLang="zh-TW"/>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body" idx="1"/>
          </p:nvPr>
        </p:nvSpPr>
        <p:spPr>
          <a:xfrm>
            <a:off x="457200" y="476250"/>
            <a:ext cx="4835525" cy="6048375"/>
          </a:xfrm>
        </p:spPr>
        <p:txBody>
          <a:bodyPr/>
          <a:lstStyle/>
          <a:p>
            <a:pPr>
              <a:lnSpc>
                <a:spcPct val="90000"/>
              </a:lnSpc>
            </a:pPr>
            <a:r>
              <a:rPr lang="en-US" altLang="zh-TW" sz="2800" b="1">
                <a:effectLst>
                  <a:outerShdw blurRad="38100" dist="38100" dir="2700000" algn="tl">
                    <a:srgbClr val="FFFFFF"/>
                  </a:outerShdw>
                </a:effectLst>
              </a:rPr>
              <a:t>The Igbo week has four days:</a:t>
            </a:r>
            <a:r>
              <a:rPr lang="en-US" altLang="zh-TW" sz="2800">
                <a:effectLst>
                  <a:outerShdw blurRad="38100" dist="38100" dir="2700000" algn="tl">
                    <a:srgbClr val="FFFFFF"/>
                  </a:outerShdw>
                </a:effectLst>
              </a:rPr>
              <a:t> Eke, Oye, Afo, and Nkwo.</a:t>
            </a:r>
          </a:p>
          <a:p>
            <a:pPr>
              <a:lnSpc>
                <a:spcPct val="90000"/>
              </a:lnSpc>
            </a:pPr>
            <a:endParaRPr lang="en-US" altLang="zh-TW" sz="2800">
              <a:effectLst>
                <a:outerShdw blurRad="38100" dist="38100" dir="2700000" algn="tl">
                  <a:srgbClr val="FFFFFF"/>
                </a:outerShdw>
              </a:effectLst>
            </a:endParaRPr>
          </a:p>
          <a:p>
            <a:pPr>
              <a:lnSpc>
                <a:spcPct val="90000"/>
              </a:lnSpc>
            </a:pPr>
            <a:r>
              <a:rPr lang="en-US" altLang="zh-TW" sz="2800" b="1">
                <a:effectLst>
                  <a:outerShdw blurRad="38100" dist="38100" dir="2700000" algn="tl">
                    <a:srgbClr val="FFFFFF"/>
                  </a:outerShdw>
                </a:effectLst>
              </a:rPr>
              <a:t>Osu:</a:t>
            </a:r>
            <a:r>
              <a:rPr lang="en-US" altLang="zh-TW" sz="2800">
                <a:effectLst>
                  <a:outerShdw blurRad="38100" dist="38100" dir="2700000" algn="tl">
                    <a:srgbClr val="FFFFFF"/>
                  </a:outerShdw>
                </a:effectLst>
              </a:rPr>
              <a:t> a class of people in Igbo culture considered outcasts, not fit to associate with free-born members of the clan. </a:t>
            </a:r>
          </a:p>
          <a:p>
            <a:pPr>
              <a:lnSpc>
                <a:spcPct val="90000"/>
              </a:lnSpc>
            </a:pPr>
            <a:endParaRPr lang="en-US" altLang="zh-TW" sz="2800">
              <a:effectLst>
                <a:outerShdw blurRad="38100" dist="38100" dir="2700000" algn="tl">
                  <a:srgbClr val="FFFFFF"/>
                </a:outerShdw>
              </a:effectLst>
            </a:endParaRPr>
          </a:p>
          <a:p>
            <a:pPr>
              <a:lnSpc>
                <a:spcPct val="90000"/>
              </a:lnSpc>
            </a:pPr>
            <a:r>
              <a:rPr lang="en-US" altLang="zh-TW" sz="2800" b="1">
                <a:effectLst>
                  <a:outerShdw blurRad="38100" dist="38100" dir="2700000" algn="tl">
                    <a:srgbClr val="FFFFFF"/>
                  </a:outerShdw>
                </a:effectLst>
              </a:rPr>
              <a:t>Eating habits:</a:t>
            </a:r>
            <a:r>
              <a:rPr lang="en-US" altLang="zh-TW" sz="2800">
                <a:effectLst>
                  <a:outerShdw blurRad="38100" dist="38100" dir="2700000" algn="tl">
                    <a:srgbClr val="FFFFFF"/>
                  </a:outerShdw>
                </a:effectLst>
              </a:rPr>
              <a:t> The man of the house eats separately in his central hut; Yam is  Igbo’s staple food.  </a:t>
            </a:r>
          </a:p>
        </p:txBody>
      </p:sp>
      <p:pic>
        <p:nvPicPr>
          <p:cNvPr id="113667" name="Picture 3" descr="bronze"/>
          <p:cNvPicPr>
            <a:picLocks noChangeAspect="1" noChangeArrowheads="1"/>
          </p:cNvPicPr>
          <p:nvPr/>
        </p:nvPicPr>
        <p:blipFill>
          <a:blip r:embed="rId2"/>
          <a:srcRect/>
          <a:stretch>
            <a:fillRect/>
          </a:stretch>
        </p:blipFill>
        <p:spPr bwMode="auto">
          <a:xfrm>
            <a:off x="5724525" y="981075"/>
            <a:ext cx="2874963" cy="3455988"/>
          </a:xfrm>
          <a:prstGeom prst="rect">
            <a:avLst/>
          </a:prstGeom>
          <a:noFill/>
          <a:ln w="9525">
            <a:noFill/>
            <a:miter lim="800000"/>
            <a:headEnd/>
            <a:tailEnd/>
          </a:ln>
        </p:spPr>
      </p:pic>
      <p:sp>
        <p:nvSpPr>
          <p:cNvPr id="113668" name="Rectangle 4"/>
          <p:cNvSpPr>
            <a:spLocks noChangeArrowheads="1"/>
          </p:cNvSpPr>
          <p:nvPr/>
        </p:nvSpPr>
        <p:spPr bwMode="auto">
          <a:xfrm>
            <a:off x="5724525" y="4581525"/>
            <a:ext cx="3419475" cy="915988"/>
          </a:xfrm>
          <a:prstGeom prst="rect">
            <a:avLst/>
          </a:prstGeom>
          <a:noFill/>
          <a:ln w="9525">
            <a:noFill/>
            <a:miter lim="800000"/>
            <a:headEnd/>
            <a:tailEnd/>
          </a:ln>
          <a:effectLst/>
        </p:spPr>
        <p:txBody>
          <a:bodyPr anchor="ctr">
            <a:spAutoFit/>
          </a:bodyPr>
          <a:lstStyle/>
          <a:p>
            <a:pPr eaLnBrk="1" hangingPunct="1"/>
            <a:r>
              <a:rPr kumimoji="1" lang="en-US" altLang="zh-TW"/>
              <a:t>Bronze plaque of Nigerian military figures.</a:t>
            </a:r>
            <a:br>
              <a:rPr kumimoji="1" lang="en-US" altLang="zh-TW"/>
            </a:br>
            <a:endParaRPr kumimoji="1" lang="en-US" altLang="zh-TW"/>
          </a:p>
        </p:txBody>
      </p:sp>
      <p:sp>
        <p:nvSpPr>
          <p:cNvPr id="113669" name="Rectangle 5"/>
          <p:cNvSpPr>
            <a:spLocks noChangeArrowheads="1"/>
          </p:cNvSpPr>
          <p:nvPr/>
        </p:nvSpPr>
        <p:spPr bwMode="auto">
          <a:xfrm>
            <a:off x="7667625" y="4868863"/>
            <a:ext cx="908050" cy="366712"/>
          </a:xfrm>
          <a:prstGeom prst="rect">
            <a:avLst/>
          </a:prstGeom>
          <a:noFill/>
          <a:ln w="9525">
            <a:noFill/>
            <a:miter lim="800000"/>
            <a:headEnd/>
            <a:tailEnd/>
          </a:ln>
          <a:effectLst/>
        </p:spPr>
        <p:txBody>
          <a:bodyPr>
            <a:spAutoFit/>
          </a:bodyPr>
          <a:lstStyle/>
          <a:p>
            <a:r>
              <a:rPr kumimoji="1" lang="en-US" altLang="zh-TW">
                <a:hlinkClick r:id="rId3"/>
              </a:rPr>
              <a:t>Source</a:t>
            </a:r>
            <a:endParaRPr kumimoji="1" lang="en-US" altLang="zh-TW"/>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body" sz="half" idx="2"/>
          </p:nvPr>
        </p:nvSpPr>
        <p:spPr>
          <a:xfrm>
            <a:off x="250825" y="5734050"/>
            <a:ext cx="8893175" cy="574675"/>
          </a:xfrm>
        </p:spPr>
        <p:txBody>
          <a:bodyPr/>
          <a:lstStyle/>
          <a:p>
            <a:r>
              <a:rPr lang="en-US" altLang="zh-TW" sz="2800"/>
              <a:t>A Nigerian farm, possibly similar to that of Okonkwo. </a:t>
            </a:r>
          </a:p>
        </p:txBody>
      </p:sp>
      <p:sp>
        <p:nvSpPr>
          <p:cNvPr id="116740" name="Rectangle 4"/>
          <p:cNvSpPr>
            <a:spLocks noChangeArrowheads="1"/>
          </p:cNvSpPr>
          <p:nvPr/>
        </p:nvSpPr>
        <p:spPr bwMode="auto">
          <a:xfrm>
            <a:off x="611188" y="6308725"/>
            <a:ext cx="8281987" cy="366713"/>
          </a:xfrm>
          <a:prstGeom prst="rect">
            <a:avLst/>
          </a:prstGeom>
          <a:noFill/>
          <a:ln w="9525">
            <a:noFill/>
            <a:miter lim="800000"/>
            <a:headEnd/>
            <a:tailEnd/>
          </a:ln>
          <a:effectLst/>
        </p:spPr>
        <p:txBody>
          <a:bodyPr>
            <a:spAutoFit/>
          </a:bodyPr>
          <a:lstStyle/>
          <a:p>
            <a:pPr eaLnBrk="1" hangingPunct="1"/>
            <a:r>
              <a:rPr kumimoji="1" lang="en-US" altLang="zh-TW"/>
              <a:t>Source:   http://www.stfrancis.edu/en/student/achebe/chinua/igbo.htm</a:t>
            </a:r>
          </a:p>
        </p:txBody>
      </p:sp>
      <p:pic>
        <p:nvPicPr>
          <p:cNvPr id="116742" name="Picture 6" descr="farm"/>
          <p:cNvPicPr>
            <a:picLocks noChangeAspect="1" noChangeArrowheads="1"/>
          </p:cNvPicPr>
          <p:nvPr/>
        </p:nvPicPr>
        <p:blipFill>
          <a:blip r:embed="rId2"/>
          <a:srcRect/>
          <a:stretch>
            <a:fillRect/>
          </a:stretch>
        </p:blipFill>
        <p:spPr bwMode="auto">
          <a:xfrm>
            <a:off x="395288" y="188913"/>
            <a:ext cx="8135937" cy="5508625"/>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1908175" y="188913"/>
            <a:ext cx="4968875" cy="954087"/>
          </a:xfrm>
        </p:spPr>
        <p:txBody>
          <a:bodyPr/>
          <a:lstStyle/>
          <a:p>
            <a:pPr algn="l"/>
            <a:r>
              <a:rPr lang="en-US" altLang="zh-TW">
                <a:solidFill>
                  <a:schemeClr val="tx1"/>
                </a:solidFill>
                <a:effectLst>
                  <a:outerShdw blurRad="38100" dist="38100" dir="2700000" algn="tl">
                    <a:srgbClr val="FFFFFF"/>
                  </a:outerShdw>
                </a:effectLst>
                <a:latin typeface="Comic Sans MS" pitchFamily="66" charset="0"/>
              </a:rPr>
              <a:t>Study Questions</a:t>
            </a:r>
          </a:p>
        </p:txBody>
      </p:sp>
      <p:sp>
        <p:nvSpPr>
          <p:cNvPr id="117763" name="Rectangle 3"/>
          <p:cNvSpPr>
            <a:spLocks noGrp="1" noChangeArrowheads="1"/>
          </p:cNvSpPr>
          <p:nvPr>
            <p:ph type="body" idx="1"/>
          </p:nvPr>
        </p:nvSpPr>
        <p:spPr>
          <a:xfrm>
            <a:off x="395288" y="1196975"/>
            <a:ext cx="8435975" cy="4895850"/>
          </a:xfrm>
        </p:spPr>
        <p:txBody>
          <a:bodyPr/>
          <a:lstStyle/>
          <a:p>
            <a:pPr marL="609600" indent="-609600">
              <a:buFontTx/>
              <a:buAutoNum type="arabicPeriod"/>
            </a:pPr>
            <a:r>
              <a:rPr lang="en-US" altLang="zh-TW" sz="2400" b="1">
                <a:solidFill>
                  <a:srgbClr val="3333CC"/>
                </a:solidFill>
              </a:rPr>
              <a:t>What's the purpose of using "The Second Coming" in </a:t>
            </a:r>
            <a:r>
              <a:rPr lang="en-US" altLang="zh-TW" sz="2400" b="1" u="sng">
                <a:solidFill>
                  <a:srgbClr val="3333CC"/>
                </a:solidFill>
              </a:rPr>
              <a:t>Things Fall Apart</a:t>
            </a:r>
            <a:r>
              <a:rPr lang="en-US" altLang="zh-TW" sz="2400" b="1">
                <a:solidFill>
                  <a:srgbClr val="3333CC"/>
                </a:solidFill>
              </a:rPr>
              <a:t>? </a:t>
            </a:r>
          </a:p>
          <a:p>
            <a:pPr marL="609600" indent="-609600">
              <a:buFontTx/>
              <a:buAutoNum type="arabicPeriod"/>
            </a:pPr>
            <a:r>
              <a:rPr lang="en-US" altLang="zh-TW" sz="2400">
                <a:effectLst>
                  <a:outerShdw blurRad="38100" dist="38100" dir="2700000" algn="tl">
                    <a:srgbClr val="FFFFFF"/>
                  </a:outerShdw>
                </a:effectLst>
              </a:rPr>
              <a:t>Why did Okonkwo hang himself at the end of </a:t>
            </a:r>
            <a:r>
              <a:rPr lang="en-US" altLang="zh-TW" sz="2400" u="sng">
                <a:effectLst>
                  <a:outerShdw blurRad="38100" dist="38100" dir="2700000" algn="tl">
                    <a:srgbClr val="FFFFFF"/>
                  </a:outerShdw>
                </a:effectLst>
              </a:rPr>
              <a:t>Things Fall Apart</a:t>
            </a:r>
            <a:r>
              <a:rPr lang="en-US" altLang="zh-TW" sz="2400">
                <a:effectLst>
                  <a:outerShdw blurRad="38100" dist="38100" dir="2700000" algn="tl">
                    <a:srgbClr val="FFFFFF"/>
                  </a:outerShdw>
                </a:effectLst>
              </a:rPr>
              <a:t>?</a:t>
            </a:r>
          </a:p>
          <a:p>
            <a:pPr marL="609600" indent="-609600">
              <a:buFontTx/>
              <a:buAutoNum type="arabicPeriod"/>
            </a:pPr>
            <a:r>
              <a:rPr lang="en-US" altLang="zh-TW" sz="2400" b="1">
                <a:solidFill>
                  <a:srgbClr val="3333CC"/>
                </a:solidFill>
              </a:rPr>
              <a:t>What makes Umuofia, the village, change during the seven years while Okonkwo has been in exile?</a:t>
            </a:r>
            <a:r>
              <a:rPr lang="en-US" altLang="zh-TW" sz="2400">
                <a:effectLst>
                  <a:outerShdw blurRad="38100" dist="38100" dir="2700000" algn="tl">
                    <a:srgbClr val="FFFFFF"/>
                  </a:outerShdw>
                </a:effectLst>
              </a:rPr>
              <a:t> </a:t>
            </a:r>
          </a:p>
          <a:p>
            <a:pPr marL="609600" indent="-609600">
              <a:buFontTx/>
              <a:buAutoNum type="arabicPeriod"/>
            </a:pPr>
            <a:r>
              <a:rPr lang="en-US" altLang="zh-TW" sz="2400">
                <a:effectLst>
                  <a:outerShdw blurRad="38100" dist="38100" dir="2700000" algn="tl">
                    <a:srgbClr val="FFFFFF"/>
                  </a:outerShdw>
                </a:effectLst>
              </a:rPr>
              <a:t>What’s Achebe’s purpose in using the traditional Igbo/African elements in the novel?</a:t>
            </a:r>
          </a:p>
          <a:p>
            <a:pPr marL="609600" indent="-609600">
              <a:buFontTx/>
              <a:buAutoNum type="arabicPeriod"/>
            </a:pPr>
            <a:r>
              <a:rPr lang="en-US" altLang="zh-TW" sz="2400" b="1">
                <a:solidFill>
                  <a:srgbClr val="3333CC"/>
                </a:solidFill>
              </a:rPr>
              <a:t>Do you consider Okonkwo a tragic hero?  Please explain your argument.</a:t>
            </a:r>
          </a:p>
          <a:p>
            <a:pPr marL="609600" indent="-609600">
              <a:buFontTx/>
              <a:buAutoNum type="arabicPeriod"/>
            </a:pPr>
            <a:r>
              <a:rPr lang="en-US" altLang="zh-TW" sz="2400">
                <a:effectLst>
                  <a:outerShdw blurRad="38100" dist="38100" dir="2700000" algn="tl">
                    <a:srgbClr val="FFFFFF"/>
                  </a:outerShdw>
                </a:effectLst>
              </a:rPr>
              <a:t>Why couldn’t Okonkwo accept those white men and Christian?  Please explain.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0" y="0"/>
            <a:ext cx="8229600" cy="1143000"/>
          </a:xfrm>
        </p:spPr>
        <p:txBody>
          <a:bodyPr/>
          <a:lstStyle/>
          <a:p>
            <a:pPr algn="l"/>
            <a:r>
              <a:rPr lang="en-US" altLang="zh-TW" sz="4000">
                <a:solidFill>
                  <a:srgbClr val="800000"/>
                </a:solidFill>
                <a:latin typeface="Comic Sans MS" pitchFamily="66" charset="0"/>
              </a:rPr>
              <a:t>Works Cited and Consulted</a:t>
            </a:r>
          </a:p>
        </p:txBody>
      </p:sp>
      <p:sp>
        <p:nvSpPr>
          <p:cNvPr id="108547" name="Rectangle 3"/>
          <p:cNvSpPr>
            <a:spLocks noGrp="1" noChangeArrowheads="1"/>
          </p:cNvSpPr>
          <p:nvPr>
            <p:ph type="body" idx="1"/>
          </p:nvPr>
        </p:nvSpPr>
        <p:spPr>
          <a:xfrm>
            <a:off x="250825" y="1052513"/>
            <a:ext cx="8497888" cy="5616575"/>
          </a:xfrm>
        </p:spPr>
        <p:txBody>
          <a:bodyPr/>
          <a:lstStyle/>
          <a:p>
            <a:pPr>
              <a:lnSpc>
                <a:spcPct val="80000"/>
              </a:lnSpc>
              <a:buFontTx/>
              <a:buNone/>
            </a:pPr>
            <a:r>
              <a:rPr lang="en-US" altLang="zh-TW" sz="2000"/>
              <a:t>“About the Novel: Introduction”.  </a:t>
            </a:r>
            <a:r>
              <a:rPr lang="en-US" altLang="zh-TW" sz="2000" i="1"/>
              <a:t>Cliffsnotes.com: Things Fall Apart by Chinua Achebe.</a:t>
            </a:r>
            <a:r>
              <a:rPr lang="en-US" altLang="zh-TW" sz="2000"/>
              <a:t>  2000~2006.  &lt;http://www.cliffsnotes.com/WileyCDA/LitNote/id-133,pageNum-2.html&gt;.</a:t>
            </a:r>
          </a:p>
          <a:p>
            <a:pPr>
              <a:lnSpc>
                <a:spcPct val="80000"/>
              </a:lnSpc>
              <a:buFontTx/>
              <a:buNone/>
            </a:pPr>
            <a:r>
              <a:rPr lang="en-US" altLang="zh-TW" sz="2000"/>
              <a:t>“Achebe”.  </a:t>
            </a:r>
            <a:r>
              <a:rPr lang="en-US" altLang="zh-TW" sz="2000" i="1"/>
              <a:t>Learnessays.com.</a:t>
            </a:r>
            <a:r>
              <a:rPr lang="en-US" altLang="zh-TW" sz="2000"/>
              <a:t>  2003~2006. &lt;http://www.learnessays.com/show_essay/126873.html&gt;.</a:t>
            </a:r>
          </a:p>
          <a:p>
            <a:pPr>
              <a:lnSpc>
                <a:spcPct val="80000"/>
              </a:lnSpc>
              <a:buFontTx/>
              <a:buNone/>
            </a:pPr>
            <a:r>
              <a:rPr lang="en-US" altLang="zh-TW" sz="2000"/>
              <a:t>“Achebe, Chinua”.  </a:t>
            </a:r>
            <a:r>
              <a:rPr lang="en-US" altLang="zh-TW" sz="2000" i="1"/>
              <a:t>Encyclopedia.com.  </a:t>
            </a:r>
            <a:r>
              <a:rPr lang="en-US" altLang="zh-TW" sz="2000"/>
              <a:t>6th ed.  2006.</a:t>
            </a:r>
            <a:r>
              <a:rPr lang="en-US" altLang="zh-TW" sz="2000" i="1"/>
              <a:t> &lt;</a:t>
            </a:r>
            <a:r>
              <a:rPr lang="en-US" altLang="zh-TW" sz="2000"/>
              <a:t>http://www.encyclopedia.com/html/A/Achebe-C.asp&gt;.</a:t>
            </a:r>
          </a:p>
          <a:p>
            <a:pPr>
              <a:lnSpc>
                <a:spcPct val="80000"/>
              </a:lnSpc>
              <a:buFontTx/>
              <a:buNone/>
            </a:pPr>
            <a:r>
              <a:rPr lang="en-US" altLang="zh-TW" sz="2000">
                <a:solidFill>
                  <a:srgbClr val="800000"/>
                </a:solidFill>
              </a:rPr>
              <a:t>Achebe, Chinua. </a:t>
            </a:r>
            <a:r>
              <a:rPr lang="en-US" altLang="zh-TW" sz="2000" i="1">
                <a:solidFill>
                  <a:srgbClr val="800000"/>
                </a:solidFill>
              </a:rPr>
              <a:t>Things Fall Apart</a:t>
            </a:r>
            <a:r>
              <a:rPr lang="en-US" altLang="zh-TW" sz="2000">
                <a:solidFill>
                  <a:srgbClr val="800000"/>
                </a:solidFill>
              </a:rPr>
              <a:t>. </a:t>
            </a:r>
            <a:r>
              <a:rPr lang="en-US" altLang="zh-TW" sz="2000" u="sng"/>
              <a:t>The Norton Anthology of English Literature</a:t>
            </a:r>
            <a:r>
              <a:rPr lang="en-US" altLang="zh-TW" sz="2000"/>
              <a:t>.  Ed. M.H. Abrams, et al. 7th ed. Vol. 2. New York: Norton, 2000.</a:t>
            </a:r>
            <a:r>
              <a:rPr lang="en-US" altLang="zh-TW" sz="2000">
                <a:solidFill>
                  <a:srgbClr val="800000"/>
                </a:solidFill>
              </a:rPr>
              <a:t> 2617-2706.</a:t>
            </a:r>
          </a:p>
          <a:p>
            <a:pPr>
              <a:lnSpc>
                <a:spcPct val="80000"/>
              </a:lnSpc>
              <a:buFontTx/>
              <a:buNone/>
            </a:pPr>
            <a:r>
              <a:rPr lang="en-US" altLang="zh-TW" sz="2000"/>
              <a:t>“An Aspect of Chinua Achebe's Life”.  </a:t>
            </a:r>
            <a:r>
              <a:rPr lang="en-US" altLang="zh-TW" sz="2000" i="1"/>
              <a:t>Ian's Chinua Achebe Page: Links. </a:t>
            </a:r>
            <a:r>
              <a:rPr lang="en-US" altLang="zh-TW" sz="2000"/>
              <a:t>&lt;http://www.angelfire.com/ia/nmay/achebescholar.html&gt;. </a:t>
            </a:r>
          </a:p>
          <a:p>
            <a:pPr>
              <a:lnSpc>
                <a:spcPct val="80000"/>
              </a:lnSpc>
              <a:buFontTx/>
              <a:buNone/>
            </a:pPr>
            <a:r>
              <a:rPr lang="en-US" altLang="zh-TW" sz="2000"/>
              <a:t>“Biography of Chinua Achebe (1930-)”.  </a:t>
            </a:r>
            <a:r>
              <a:rPr lang="en-US" altLang="zh-TW" sz="2000" i="1"/>
              <a:t>GradeSave.com.  </a:t>
            </a:r>
            <a:r>
              <a:rPr lang="en-US" altLang="zh-TW" sz="2000"/>
              <a:t>1999~2006. </a:t>
            </a:r>
            <a:r>
              <a:rPr lang="en-US" altLang="zh-TW" sz="2000" b="1"/>
              <a:t>20 Apr. 2006</a:t>
            </a:r>
            <a:r>
              <a:rPr lang="en-US" altLang="zh-TW" sz="2000" b="1" i="1"/>
              <a:t> </a:t>
            </a:r>
            <a:r>
              <a:rPr lang="en-US" altLang="zh-TW" sz="2000" i="1"/>
              <a:t>&lt;</a:t>
            </a:r>
            <a:r>
              <a:rPr lang="en-US" altLang="zh-TW" sz="2000"/>
              <a:t>http://www.gradesaver.com/classicnotes/authors/about_chinua_achebe.html&gt;.</a:t>
            </a:r>
          </a:p>
          <a:p>
            <a:pPr>
              <a:lnSpc>
                <a:spcPct val="80000"/>
              </a:lnSpc>
              <a:buFontTx/>
              <a:buNone/>
            </a:pPr>
            <a:r>
              <a:rPr lang="en-US" altLang="zh-TW" sz="2000"/>
              <a:t>Brians, Paul.  “William Butler Yeats: ‘The Second Coming’ (1921).”  </a:t>
            </a:r>
            <a:r>
              <a:rPr lang="en-US" altLang="zh-TW" sz="2000" i="1"/>
              <a:t>Chinua Achebe: </a:t>
            </a:r>
            <a:r>
              <a:rPr lang="en-US" altLang="zh-TW" sz="2000"/>
              <a:t>Things Fall Apart</a:t>
            </a:r>
            <a:r>
              <a:rPr lang="en-US" altLang="zh-TW" sz="2000" i="1"/>
              <a:t> Study Guide</a:t>
            </a:r>
            <a:r>
              <a:rPr lang="en-US" altLang="zh-TW" sz="2000"/>
              <a:t>.  13 Dec. 2005. 20 Apr. 2006</a:t>
            </a:r>
            <a:r>
              <a:rPr lang="en-US" altLang="zh-TW" sz="2000" i="1"/>
              <a:t> </a:t>
            </a:r>
            <a:r>
              <a:rPr lang="en-US" altLang="zh-TW" sz="2000"/>
              <a:t>&lt;http://www.wsu.edu:8080/%7Ebrians/anglophone/achebe.html&gt;.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body" idx="1"/>
          </p:nvPr>
        </p:nvSpPr>
        <p:spPr>
          <a:xfrm>
            <a:off x="250825" y="549275"/>
            <a:ext cx="8713788" cy="5759450"/>
          </a:xfrm>
        </p:spPr>
        <p:txBody>
          <a:bodyPr/>
          <a:lstStyle/>
          <a:p>
            <a:pPr>
              <a:lnSpc>
                <a:spcPct val="80000"/>
              </a:lnSpc>
              <a:buFontTx/>
              <a:buNone/>
            </a:pPr>
            <a:r>
              <a:rPr lang="en-US" altLang="zh-TW" sz="2200"/>
              <a:t>“Chinua Achebe”.   </a:t>
            </a:r>
            <a:r>
              <a:rPr lang="en-US" altLang="zh-TW" sz="2200" i="1"/>
              <a:t>Wikipedia, The Free Encyclopedia. </a:t>
            </a:r>
            <a:r>
              <a:rPr lang="en-US" altLang="zh-TW" sz="2200"/>
              <a:t> 11 Apr. 2006.  &lt;http://en.wikipedia.org/wiki/Chinua_Achebe&gt;.</a:t>
            </a:r>
          </a:p>
          <a:p>
            <a:pPr>
              <a:lnSpc>
                <a:spcPct val="80000"/>
              </a:lnSpc>
              <a:buFontTx/>
              <a:buNone/>
            </a:pPr>
            <a:r>
              <a:rPr lang="en-US" altLang="zh-TW" sz="2200"/>
              <a:t>“Chinua Achebe (1930-) - in full Albert Chinualumogu Achebe”.  </a:t>
            </a:r>
            <a:r>
              <a:rPr lang="en-US" altLang="zh-TW" sz="2200" i="1"/>
              <a:t>Pegasos:</a:t>
            </a:r>
            <a:r>
              <a:rPr lang="en-US" altLang="zh-TW" sz="2200"/>
              <a:t> </a:t>
            </a:r>
            <a:r>
              <a:rPr lang="en-US" altLang="zh-TW" sz="2200" i="1"/>
              <a:t>Authors' Calenda Kirjailijakalenteri.  </a:t>
            </a:r>
            <a:r>
              <a:rPr lang="en-US" altLang="zh-TW" sz="2200"/>
              <a:t>2000.</a:t>
            </a:r>
            <a:r>
              <a:rPr lang="en-US" altLang="zh-TW" sz="2200" i="1"/>
              <a:t> </a:t>
            </a:r>
            <a:r>
              <a:rPr lang="en-US" altLang="zh-TW" sz="2200"/>
              <a:t>20 Apr. 2006</a:t>
            </a:r>
            <a:r>
              <a:rPr lang="en-US" altLang="zh-TW" sz="2200" b="1" i="1"/>
              <a:t> </a:t>
            </a:r>
            <a:r>
              <a:rPr lang="en-US" altLang="zh-TW" sz="2200"/>
              <a:t>&lt;http://www.kirjasto.sci.fi/achebe.htm</a:t>
            </a:r>
            <a:r>
              <a:rPr lang="en-US" altLang="zh-TW" sz="2200" b="1"/>
              <a:t>&gt;.</a:t>
            </a:r>
          </a:p>
          <a:p>
            <a:pPr>
              <a:lnSpc>
                <a:spcPct val="80000"/>
              </a:lnSpc>
              <a:buFontTx/>
              <a:buNone/>
            </a:pPr>
            <a:r>
              <a:rPr lang="en-US" altLang="zh-TW" sz="2200"/>
              <a:t>“Chinua Achebe's Biography and Style”.  Melissa Culross add.  </a:t>
            </a:r>
            <a:r>
              <a:rPr lang="en-US" altLang="zh-TW" sz="2200" i="1"/>
              <a:t>Postcolonial and Postimperial Authors: Chinua Achebe: Biography. </a:t>
            </a:r>
            <a:r>
              <a:rPr lang="en-US" altLang="zh-TW" sz="2200"/>
              <a:t> 5 Feb.</a:t>
            </a:r>
            <a:r>
              <a:rPr lang="en-US" altLang="zh-TW" sz="2200" i="1"/>
              <a:t> </a:t>
            </a:r>
            <a:r>
              <a:rPr lang="en-US" altLang="zh-TW" sz="2200"/>
              <a:t>2002.</a:t>
            </a:r>
            <a:r>
              <a:rPr lang="en-US" altLang="zh-TW" sz="2200" i="1"/>
              <a:t> </a:t>
            </a:r>
            <a:r>
              <a:rPr lang="en-US" altLang="zh-TW" sz="2200"/>
              <a:t>20 Apr. 2006</a:t>
            </a:r>
            <a:r>
              <a:rPr lang="en-US" altLang="zh-TW" sz="2200" b="1" i="1"/>
              <a:t> </a:t>
            </a:r>
            <a:r>
              <a:rPr lang="en-US" altLang="zh-TW" sz="2200" i="1"/>
              <a:t>&lt;</a:t>
            </a:r>
            <a:r>
              <a:rPr lang="en-US" altLang="zh-TW" sz="2200"/>
              <a:t>http://www.thecore.nus.edu.sg/post/achebe/achebebio.html&gt;.</a:t>
            </a:r>
          </a:p>
          <a:p>
            <a:pPr>
              <a:lnSpc>
                <a:spcPct val="80000"/>
              </a:lnSpc>
              <a:buFontTx/>
              <a:buNone/>
            </a:pPr>
            <a:r>
              <a:rPr lang="en-US" altLang="zh-TW" sz="2200"/>
              <a:t>“GradeSaver: ClassicNote: Things Fall Apart - Short Summary.” 12 Apr. 2006 &lt;http://www.gradesaver.com/classicnotes/titles/things/shortsumm.html&gt;</a:t>
            </a:r>
          </a:p>
          <a:p>
            <a:pPr>
              <a:lnSpc>
                <a:spcPct val="80000"/>
              </a:lnSpc>
              <a:buFontTx/>
              <a:buNone/>
            </a:pPr>
            <a:r>
              <a:rPr lang="en-US" altLang="zh-TW" sz="2200"/>
              <a:t>“Hidden Spaces, Silenced Practices and the Concept of IGBA N'RIRA.”  12 Apr. 2006 &lt;http://www.westafricareview.com/vol3.2/nzegwu.html&gt;</a:t>
            </a:r>
          </a:p>
          <a:p>
            <a:pPr>
              <a:lnSpc>
                <a:spcPct val="80000"/>
              </a:lnSpc>
              <a:buFontTx/>
              <a:buNone/>
            </a:pPr>
            <a:r>
              <a:rPr lang="en-US" altLang="zh-TW" sz="2200"/>
              <a:t>“Image: ChinuaAchebe.BC.jpg.”   </a:t>
            </a:r>
            <a:r>
              <a:rPr lang="en-US" altLang="zh-TW" sz="2200" i="1"/>
              <a:t>Wikipedia, The Free Encyclopedia.  </a:t>
            </a:r>
            <a:r>
              <a:rPr lang="en-US" altLang="zh-TW" sz="2200"/>
              <a:t>26 Oct. 2005.  12 Apr. 2006 &lt;http://en.wikipedia.org/wiki/Image:ChinuaAchebe.BC.jpg&gt;.</a:t>
            </a:r>
          </a:p>
          <a:p>
            <a:pPr>
              <a:lnSpc>
                <a:spcPct val="80000"/>
              </a:lnSpc>
              <a:buFontTx/>
              <a:buNone/>
            </a:pPr>
            <a:endParaRPr lang="en-US" altLang="zh-TW" sz="2200"/>
          </a:p>
          <a:p>
            <a:pPr>
              <a:lnSpc>
                <a:spcPct val="80000"/>
              </a:lnSpc>
              <a:buFontTx/>
              <a:buNone/>
            </a:pPr>
            <a:endParaRPr lang="en-US" altLang="zh-TW" sz="220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body" idx="1"/>
          </p:nvPr>
        </p:nvSpPr>
        <p:spPr>
          <a:xfrm>
            <a:off x="323850" y="404813"/>
            <a:ext cx="8229600" cy="5905500"/>
          </a:xfrm>
        </p:spPr>
        <p:txBody>
          <a:bodyPr/>
          <a:lstStyle/>
          <a:p>
            <a:pPr>
              <a:lnSpc>
                <a:spcPct val="80000"/>
              </a:lnSpc>
              <a:buFontTx/>
              <a:buNone/>
            </a:pPr>
            <a:r>
              <a:rPr lang="en-US" altLang="zh-TW" sz="2100"/>
              <a:t>Medan, Purwarno UISU.  </a:t>
            </a:r>
            <a:r>
              <a:rPr lang="en-US" altLang="zh-TW" sz="2100" i="1"/>
              <a:t>“</a:t>
            </a:r>
            <a:r>
              <a:rPr lang="en-US" altLang="zh-TW" sz="2100"/>
              <a:t>Narrative Technique in Chinua Achebe's ‘Things Fall Apart’".  </a:t>
            </a:r>
            <a:r>
              <a:rPr lang="en-US" altLang="zh-TW" sz="2100" i="1"/>
              <a:t>Bookrags.com.  </a:t>
            </a:r>
            <a:r>
              <a:rPr lang="en-US" altLang="zh-TW" sz="2100"/>
              <a:t>2000~2005.</a:t>
            </a:r>
            <a:r>
              <a:rPr lang="en-US" altLang="zh-TW" sz="2100" b="1"/>
              <a:t> </a:t>
            </a:r>
            <a:r>
              <a:rPr lang="en-US" altLang="zh-TW" sz="2100"/>
              <a:t>20 Apr. 2006</a:t>
            </a:r>
            <a:r>
              <a:rPr lang="en-US" altLang="zh-TW" sz="2100" b="1" i="1"/>
              <a:t> </a:t>
            </a:r>
            <a:r>
              <a:rPr lang="en-US" altLang="zh-TW" sz="2100" i="1"/>
              <a:t>&lt;</a:t>
            </a:r>
            <a:r>
              <a:rPr lang="en-US" altLang="zh-TW" sz="2100"/>
              <a:t>http://www.bookrags.com/essays/story/2005/11/30/213554/49&gt;.</a:t>
            </a:r>
          </a:p>
          <a:p>
            <a:pPr>
              <a:lnSpc>
                <a:spcPct val="80000"/>
              </a:lnSpc>
              <a:buFontTx/>
              <a:buNone/>
            </a:pPr>
            <a:r>
              <a:rPr lang="en-US" altLang="zh-TW" sz="2100"/>
              <a:t>“Nigeria”.  </a:t>
            </a:r>
            <a:r>
              <a:rPr lang="en-US" altLang="zh-TW" sz="2100" i="1"/>
              <a:t>American Museum of Natural History.  </a:t>
            </a:r>
            <a:r>
              <a:rPr lang="en-US" altLang="zh-TW" sz="2100"/>
              <a:t>1998.  12 Apr. 2006</a:t>
            </a:r>
            <a:r>
              <a:rPr lang="en-US" altLang="zh-TW" sz="2100" i="1"/>
              <a:t> &lt;</a:t>
            </a:r>
            <a:r>
              <a:rPr lang="en-US" altLang="zh-TW" sz="2100"/>
              <a:t>http://www.amnh.org/exhibitions/sokari/images/map1.gif&gt;.</a:t>
            </a:r>
          </a:p>
          <a:p>
            <a:pPr>
              <a:lnSpc>
                <a:spcPct val="80000"/>
              </a:lnSpc>
              <a:buFontTx/>
              <a:buNone/>
            </a:pPr>
            <a:r>
              <a:rPr lang="en-US" altLang="zh-TW" sz="2100"/>
              <a:t>Nwangwu, Chido.  “Achebe: Why I'm rejecting Nigeria's 2004 national honors from Obasanjo's government”.   </a:t>
            </a:r>
            <a:r>
              <a:rPr lang="en-US" altLang="zh-TW" sz="2100" i="1"/>
              <a:t>Usafricaonline.com</a:t>
            </a:r>
            <a:r>
              <a:rPr lang="en-US" altLang="zh-TW" sz="2100"/>
              <a:t>.  16 Oct. 2004.  22 Apr. 2006 &lt;http://www.usafricaonline.com/achebe.obasanjono.chido.html&gt;</a:t>
            </a:r>
          </a:p>
          <a:p>
            <a:pPr>
              <a:lnSpc>
                <a:spcPct val="80000"/>
              </a:lnSpc>
              <a:buFontTx/>
              <a:buNone/>
            </a:pPr>
            <a:r>
              <a:rPr lang="en-US" altLang="zh-TW" sz="2100"/>
              <a:t>“Study Questions.”  </a:t>
            </a:r>
            <a:r>
              <a:rPr lang="en-US" altLang="zh-TW" sz="2100" i="1"/>
              <a:t>2005 New Student Reading Project.</a:t>
            </a:r>
            <a:r>
              <a:rPr lang="en-US" altLang="zh-TW" sz="2100"/>
              <a:t>  Sep. 2005. 22 Apr. 2006 &lt;</a:t>
            </a:r>
            <a:r>
              <a:rPr lang="en-US" altLang="zh-TW" sz="1800"/>
              <a:t>http://www.westafricareview.com/vol3.2/nzegwu.html</a:t>
            </a:r>
            <a:r>
              <a:rPr lang="en-US" altLang="zh-TW" sz="2100"/>
              <a:t>&gt;.</a:t>
            </a:r>
          </a:p>
          <a:p>
            <a:pPr>
              <a:lnSpc>
                <a:spcPct val="80000"/>
              </a:lnSpc>
              <a:buFontTx/>
              <a:buNone/>
            </a:pPr>
            <a:r>
              <a:rPr lang="en-US" altLang="zh-TW" sz="2100"/>
              <a:t>“Term Paper on The Second Coming Vs, </a:t>
            </a:r>
            <a:r>
              <a:rPr lang="en-US" altLang="zh-TW" sz="2100" u="sng"/>
              <a:t>Things Fall Apart</a:t>
            </a:r>
            <a:r>
              <a:rPr lang="en-US" altLang="zh-TW" sz="2100"/>
              <a:t>”.  </a:t>
            </a:r>
            <a:r>
              <a:rPr lang="en-US" altLang="zh-TW" sz="2100" i="1"/>
              <a:t>Term Papers Lab.  </a:t>
            </a:r>
            <a:r>
              <a:rPr lang="en-US" altLang="zh-TW" sz="2100"/>
              <a:t>2006.  22 Apr. 2006 &lt;http://www.termpaperslab.com/term-papers/22929.html&gt;.</a:t>
            </a:r>
          </a:p>
          <a:p>
            <a:pPr>
              <a:lnSpc>
                <a:spcPct val="80000"/>
              </a:lnSpc>
              <a:buFontTx/>
              <a:buNone/>
            </a:pPr>
            <a:r>
              <a:rPr lang="en-US" altLang="zh-TW" sz="2100"/>
              <a:t>“Things Fall Apart Book Notes by Chinua Achebe: Author/Context”.  </a:t>
            </a:r>
            <a:r>
              <a:rPr lang="en-US" altLang="zh-TW" sz="2100" i="1"/>
              <a:t>Bookrags.com</a:t>
            </a:r>
            <a:r>
              <a:rPr lang="en-US" altLang="zh-TW" sz="2100"/>
              <a:t>.  2000~2006. 22 Apr. 2006  &lt;http://www.bookrags.com/notes/tfa/BIO.htm&gt;.</a:t>
            </a:r>
          </a:p>
          <a:p>
            <a:pPr>
              <a:lnSpc>
                <a:spcPct val="80000"/>
              </a:lnSpc>
              <a:buFontTx/>
              <a:buNone/>
            </a:pPr>
            <a:r>
              <a:rPr lang="en-US" altLang="zh-TW" sz="2100" b="1"/>
              <a:t>“</a:t>
            </a:r>
            <a:r>
              <a:rPr lang="en-US" altLang="zh-TW" sz="2100"/>
              <a:t>Things Fall Apart by Chinua Achebe: Context</a:t>
            </a:r>
            <a:r>
              <a:rPr lang="en-US" altLang="zh-TW" sz="2100" b="1"/>
              <a:t>”</a:t>
            </a:r>
            <a:r>
              <a:rPr lang="en-US" altLang="zh-TW" sz="2100"/>
              <a:t>.</a:t>
            </a:r>
            <a:r>
              <a:rPr lang="en-US" altLang="zh-TW" sz="2100" b="1"/>
              <a:t>  </a:t>
            </a:r>
            <a:r>
              <a:rPr lang="en-US" altLang="zh-TW" sz="2100" i="1"/>
              <a:t>SparkNotes.com. </a:t>
            </a:r>
            <a:r>
              <a:rPr lang="en-US" altLang="zh-TW" sz="2100"/>
              <a:t>22 Apr. 2006</a:t>
            </a:r>
            <a:r>
              <a:rPr lang="en-US" altLang="zh-TW" sz="2100" i="1"/>
              <a:t> &lt;</a:t>
            </a:r>
            <a:r>
              <a:rPr lang="en-US" altLang="zh-TW" sz="2000"/>
              <a:t>http://www.sparknotes.com/lit/things/&gt;.</a:t>
            </a:r>
          </a:p>
          <a:p>
            <a:pPr>
              <a:lnSpc>
                <a:spcPct val="80000"/>
              </a:lnSpc>
              <a:buFontTx/>
              <a:buNone/>
            </a:pPr>
            <a:r>
              <a:rPr lang="en-US" altLang="zh-TW" sz="2100"/>
              <a:t>“Who are the Igbo people?”   22 Apr. 2006</a:t>
            </a:r>
          </a:p>
          <a:p>
            <a:pPr>
              <a:lnSpc>
                <a:spcPct val="80000"/>
              </a:lnSpc>
              <a:buFontTx/>
              <a:buNone/>
            </a:pPr>
            <a:r>
              <a:rPr lang="en-US" altLang="zh-TW" sz="2100"/>
              <a:t>    &lt;http://www.stfrancis.edu/en/student/achebe/chinua/igbo.htm&gt;.</a:t>
            </a:r>
          </a:p>
          <a:p>
            <a:pPr>
              <a:lnSpc>
                <a:spcPct val="80000"/>
              </a:lnSpc>
            </a:pPr>
            <a:endParaRPr lang="en-US" altLang="zh-TW" sz="21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5076825" cy="1143000"/>
          </a:xfrm>
        </p:spPr>
        <p:txBody>
          <a:bodyPr/>
          <a:lstStyle/>
          <a:p>
            <a:pPr algn="l"/>
            <a:r>
              <a:rPr lang="en-US" altLang="zh-TW" i="1">
                <a:solidFill>
                  <a:schemeClr val="tx1"/>
                </a:solidFill>
              </a:rPr>
              <a:t> </a:t>
            </a:r>
            <a:r>
              <a:rPr lang="en-US" altLang="zh-TW">
                <a:solidFill>
                  <a:srgbClr val="800000"/>
                </a:solidFill>
                <a:latin typeface="Comic Sans MS" pitchFamily="66" charset="0"/>
              </a:rPr>
              <a:t>Chinua Achebe</a:t>
            </a:r>
          </a:p>
        </p:txBody>
      </p:sp>
      <p:sp>
        <p:nvSpPr>
          <p:cNvPr id="11267" name="Rectangle 3"/>
          <p:cNvSpPr>
            <a:spLocks noGrp="1" noChangeArrowheads="1"/>
          </p:cNvSpPr>
          <p:nvPr>
            <p:ph type="body" sz="half" idx="1"/>
          </p:nvPr>
        </p:nvSpPr>
        <p:spPr>
          <a:xfrm>
            <a:off x="0" y="1125538"/>
            <a:ext cx="6588125" cy="1152525"/>
          </a:xfrm>
        </p:spPr>
        <p:txBody>
          <a:bodyPr/>
          <a:lstStyle/>
          <a:p>
            <a:pPr>
              <a:lnSpc>
                <a:spcPct val="80000"/>
              </a:lnSpc>
              <a:buClr>
                <a:schemeClr val="tx1"/>
              </a:buClr>
              <a:buFont typeface="Wingdings" pitchFamily="2" charset="2"/>
              <a:buChar char="u"/>
            </a:pPr>
            <a:r>
              <a:rPr lang="en-US" altLang="zh-TW" sz="2400">
                <a:effectLst>
                  <a:outerShdw blurRad="38100" dist="38100" dir="2700000" algn="tl">
                    <a:srgbClr val="FFFFFF"/>
                  </a:outerShdw>
                </a:effectLst>
                <a:latin typeface="Tahoma" pitchFamily="34" charset="0"/>
              </a:rPr>
              <a:t>A poet and novelist, one of the most important living African writers. The father of modern African literature.</a:t>
            </a:r>
          </a:p>
        </p:txBody>
      </p:sp>
      <p:pic>
        <p:nvPicPr>
          <p:cNvPr id="11286" name="Picture 22" descr="achebe"/>
          <p:cNvPicPr>
            <a:picLocks noChangeAspect="1" noChangeArrowheads="1"/>
          </p:cNvPicPr>
          <p:nvPr/>
        </p:nvPicPr>
        <p:blipFill>
          <a:blip r:embed="rId2"/>
          <a:srcRect/>
          <a:stretch>
            <a:fillRect/>
          </a:stretch>
        </p:blipFill>
        <p:spPr bwMode="auto">
          <a:xfrm>
            <a:off x="6588125" y="188913"/>
            <a:ext cx="2398713" cy="2519362"/>
          </a:xfrm>
          <a:prstGeom prst="rect">
            <a:avLst/>
          </a:prstGeom>
          <a:noFill/>
        </p:spPr>
      </p:pic>
      <p:pic>
        <p:nvPicPr>
          <p:cNvPr id="11287" name="Picture 23" descr="untitled-3"/>
          <p:cNvPicPr>
            <a:picLocks noChangeAspect="1" noChangeArrowheads="1"/>
          </p:cNvPicPr>
          <p:nvPr/>
        </p:nvPicPr>
        <p:blipFill>
          <a:blip r:embed="rId3"/>
          <a:srcRect/>
          <a:stretch>
            <a:fillRect/>
          </a:stretch>
        </p:blipFill>
        <p:spPr bwMode="auto">
          <a:xfrm>
            <a:off x="476250" y="2781300"/>
            <a:ext cx="2235200" cy="3573463"/>
          </a:xfrm>
          <a:prstGeom prst="rect">
            <a:avLst/>
          </a:prstGeom>
          <a:noFill/>
        </p:spPr>
      </p:pic>
      <p:sp>
        <p:nvSpPr>
          <p:cNvPr id="11288" name="Text Box 24"/>
          <p:cNvSpPr txBox="1">
            <a:spLocks noChangeArrowheads="1"/>
          </p:cNvSpPr>
          <p:nvPr/>
        </p:nvSpPr>
        <p:spPr bwMode="auto">
          <a:xfrm>
            <a:off x="3132138" y="2636838"/>
            <a:ext cx="6011862" cy="4108450"/>
          </a:xfrm>
          <a:prstGeom prst="rect">
            <a:avLst/>
          </a:prstGeom>
          <a:noFill/>
          <a:ln w="9525">
            <a:noFill/>
            <a:miter lim="800000"/>
            <a:headEnd/>
            <a:tailEnd/>
          </a:ln>
          <a:effectLst/>
        </p:spPr>
        <p:txBody>
          <a:bodyPr>
            <a:spAutoFit/>
          </a:bodyPr>
          <a:lstStyle/>
          <a:p>
            <a:pPr>
              <a:buClr>
                <a:schemeClr val="tx1"/>
              </a:buClr>
              <a:buFont typeface="Wingdings" pitchFamily="2" charset="2"/>
              <a:buChar char="u"/>
            </a:pPr>
            <a:r>
              <a:rPr kumimoji="1" lang="en-US" altLang="zh-TW" sz="2400">
                <a:effectLst>
                  <a:outerShdw blurRad="38100" dist="38100" dir="2700000" algn="tl">
                    <a:srgbClr val="FFFFFF"/>
                  </a:outerShdw>
                </a:effectLst>
              </a:rPr>
              <a:t>Born in the Igbo (spelled </a:t>
            </a:r>
            <a:r>
              <a:rPr kumimoji="1" lang="en-US" altLang="zh-TW" sz="2400" i="1">
                <a:effectLst>
                  <a:outerShdw blurRad="38100" dist="38100" dir="2700000" algn="tl">
                    <a:srgbClr val="FFFFFF"/>
                  </a:outerShdw>
                </a:effectLst>
              </a:rPr>
              <a:t>Ibo</a:t>
            </a:r>
            <a:r>
              <a:rPr kumimoji="1" lang="en-US" altLang="zh-TW" sz="2400">
                <a:effectLst>
                  <a:outerShdw blurRad="38100" dist="38100" dir="2700000" algn="tl">
                    <a:srgbClr val="FFFFFF"/>
                  </a:outerShdw>
                </a:effectLst>
              </a:rPr>
              <a:t>) town of Ogidi in eastern Nigeria in 1930, the son of a missionary teacher who raised him as a Christian.   Birth name—Albert Chinualumogu (short for Chinua) Achebe.</a:t>
            </a:r>
          </a:p>
          <a:p>
            <a:pPr>
              <a:buClr>
                <a:schemeClr val="tx1"/>
              </a:buClr>
              <a:buFont typeface="Wingdings" pitchFamily="2" charset="2"/>
              <a:buNone/>
            </a:pPr>
            <a:endParaRPr kumimoji="1" lang="en-US" altLang="zh-TW" sz="2400">
              <a:effectLst>
                <a:outerShdw blurRad="38100" dist="38100" dir="2700000" algn="tl">
                  <a:srgbClr val="FFFFFF"/>
                </a:outerShdw>
              </a:effectLst>
            </a:endParaRPr>
          </a:p>
          <a:p>
            <a:pPr>
              <a:buClr>
                <a:schemeClr val="tx1"/>
              </a:buClr>
              <a:buFont typeface="Wingdings" pitchFamily="2" charset="2"/>
              <a:buChar char="u"/>
            </a:pPr>
            <a:r>
              <a:rPr kumimoji="1" lang="en-US" altLang="zh-TW" sz="2400">
                <a:effectLst>
                  <a:outerShdw blurRad="38100" dist="38100" dir="2700000" algn="tl">
                    <a:srgbClr val="FFFFFF"/>
                  </a:outerShdw>
                </a:effectLst>
              </a:rPr>
              <a:t> Thus, he received early education in English but grew up and surrounded by the complex blend of Igbo traditions &amp; the colonial legacy. </a:t>
            </a:r>
          </a:p>
          <a:p>
            <a:endParaRPr lang="en-US" altLang="zh-TW" sz="2400">
              <a:effectLst>
                <a:outerShdw blurRad="38100" dist="38100" dir="2700000" algn="tl">
                  <a:srgbClr val="FFFFFF"/>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achebe">
            <a:hlinkClick r:id="rId2"/>
          </p:cNvPr>
          <p:cNvPicPr>
            <a:picLocks noChangeAspect="1" noChangeArrowheads="1"/>
          </p:cNvPicPr>
          <p:nvPr>
            <p:ph sz="quarter" idx="2"/>
          </p:nvPr>
        </p:nvPicPr>
        <p:blipFill>
          <a:blip r:embed="rId3"/>
          <a:srcRect/>
          <a:stretch>
            <a:fillRect/>
          </a:stretch>
        </p:blipFill>
        <p:spPr>
          <a:xfrm>
            <a:off x="971550" y="0"/>
            <a:ext cx="1768475" cy="2636838"/>
          </a:xfrm>
          <a:noFill/>
          <a:ln/>
        </p:spPr>
      </p:pic>
      <p:sp>
        <p:nvSpPr>
          <p:cNvPr id="18434" name="Rectangle 2"/>
          <p:cNvSpPr>
            <a:spLocks noGrp="1" noChangeArrowheads="1"/>
          </p:cNvSpPr>
          <p:nvPr>
            <p:ph type="title"/>
          </p:nvPr>
        </p:nvSpPr>
        <p:spPr>
          <a:xfrm>
            <a:off x="3132138" y="765175"/>
            <a:ext cx="4989512" cy="1143000"/>
          </a:xfrm>
        </p:spPr>
        <p:txBody>
          <a:bodyPr/>
          <a:lstStyle/>
          <a:p>
            <a:pPr algn="l"/>
            <a:r>
              <a:rPr lang="en-US" altLang="zh-TW">
                <a:solidFill>
                  <a:srgbClr val="800000"/>
                </a:solidFill>
                <a:latin typeface="Comic Sans MS" pitchFamily="66" charset="0"/>
              </a:rPr>
              <a:t>Chinua Achebe</a:t>
            </a:r>
          </a:p>
        </p:txBody>
      </p:sp>
      <p:sp>
        <p:nvSpPr>
          <p:cNvPr id="18435" name="Rectangle 3"/>
          <p:cNvSpPr>
            <a:spLocks noGrp="1" noChangeArrowheads="1"/>
          </p:cNvSpPr>
          <p:nvPr>
            <p:ph type="body" sz="half" idx="1"/>
          </p:nvPr>
        </p:nvSpPr>
        <p:spPr>
          <a:xfrm>
            <a:off x="0" y="2781300"/>
            <a:ext cx="8964613" cy="3816350"/>
          </a:xfrm>
        </p:spPr>
        <p:txBody>
          <a:bodyPr/>
          <a:lstStyle/>
          <a:p>
            <a:pPr>
              <a:buClr>
                <a:schemeClr val="tx1"/>
              </a:buClr>
              <a:buFont typeface="Wingdings" pitchFamily="2" charset="2"/>
              <a:buChar char="u"/>
            </a:pPr>
            <a:r>
              <a:rPr lang="en-US" altLang="zh-TW" sz="2800">
                <a:effectLst>
                  <a:outerShdw blurRad="38100" dist="38100" dir="2700000" algn="tl">
                    <a:srgbClr val="FFFFFF"/>
                  </a:outerShdw>
                </a:effectLst>
              </a:rPr>
              <a:t> At the university Achebe rejected his British name and took his indigenous name Chinua. </a:t>
            </a:r>
            <a:r>
              <a:rPr lang="en-US" altLang="zh-TW" sz="2800">
                <a:effectLst>
                  <a:outerShdw blurRad="38100" dist="38100" dir="2700000" algn="tl">
                    <a:srgbClr val="FFFFFF"/>
                  </a:outerShdw>
                </a:effectLst>
                <a:latin typeface="Tahoma" pitchFamily="34" charset="0"/>
              </a:rPr>
              <a:t> </a:t>
            </a:r>
          </a:p>
          <a:p>
            <a:pPr>
              <a:buClr>
                <a:schemeClr val="tx1"/>
              </a:buClr>
              <a:buFont typeface="Wingdings" pitchFamily="2" charset="2"/>
              <a:buChar char="u"/>
            </a:pPr>
            <a:r>
              <a:rPr lang="en-US" altLang="zh-TW" sz="2800">
                <a:effectLst>
                  <a:outerShdw blurRad="38100" dist="38100" dir="2700000" algn="tl">
                    <a:srgbClr val="FFFFFF"/>
                  </a:outerShdw>
                </a:effectLst>
                <a:latin typeface="Tahoma" pitchFamily="34" charset="0"/>
              </a:rPr>
              <a:t> Achebe left his career in radio in 1966 </a:t>
            </a:r>
            <a:r>
              <a:rPr lang="en-US" altLang="zh-TW" sz="2800">
                <a:effectLst>
                  <a:outerShdw blurRad="38100" dist="38100" dir="2700000" algn="tl">
                    <a:srgbClr val="FFFFFF"/>
                  </a:outerShdw>
                </a:effectLst>
              </a:rPr>
              <a:t>as a result of the political conflicts which would lead to </a:t>
            </a:r>
            <a:r>
              <a:rPr lang="en-US" altLang="zh-TW" sz="2800">
                <a:effectLst>
                  <a:outerShdw blurRad="38100" dist="38100" dir="2700000" algn="tl">
                    <a:srgbClr val="FFFFFF"/>
                  </a:outerShdw>
                </a:effectLst>
                <a:latin typeface="Tahoma" pitchFamily="34" charset="0"/>
              </a:rPr>
              <a:t>Nigerian</a:t>
            </a:r>
            <a:r>
              <a:rPr lang="en-US" altLang="zh-TW" sz="2800">
                <a:effectLst>
                  <a:outerShdw blurRad="38100" dist="38100" dir="2700000" algn="tl">
                    <a:srgbClr val="FFFFFF"/>
                  </a:outerShdw>
                </a:effectLst>
              </a:rPr>
              <a:t> civil war, </a:t>
            </a:r>
            <a:r>
              <a:rPr lang="en-US" altLang="zh-TW" sz="2800">
                <a:effectLst>
                  <a:outerShdw blurRad="38100" dist="38100" dir="2700000" algn="tl">
                    <a:srgbClr val="FFFFFF"/>
                  </a:outerShdw>
                </a:effectLst>
                <a:latin typeface="Tahoma" pitchFamily="34" charset="0"/>
              </a:rPr>
              <a:t>Biafran War,</a:t>
            </a:r>
            <a:r>
              <a:rPr lang="en-US" altLang="zh-TW" sz="2800">
                <a:effectLst>
                  <a:outerShdw blurRad="38100" dist="38100" dir="2700000" algn="tl">
                    <a:srgbClr val="FFFFFF"/>
                  </a:outerShdw>
                </a:effectLst>
              </a:rPr>
              <a:t> in 1967</a:t>
            </a:r>
            <a:r>
              <a:rPr lang="en-US" altLang="zh-TW" sz="2800">
                <a:effectLst>
                  <a:outerShdw blurRad="38100" dist="38100" dir="2700000" algn="tl">
                    <a:srgbClr val="FFFFFF"/>
                  </a:outerShdw>
                </a:effectLst>
                <a:latin typeface="Tahoma" pitchFamily="34" charset="0"/>
              </a:rPr>
              <a:t>. </a:t>
            </a:r>
          </a:p>
          <a:p>
            <a:pPr>
              <a:buClr>
                <a:schemeClr val="tx1"/>
              </a:buClr>
              <a:buFont typeface="Wingdings" pitchFamily="2" charset="2"/>
              <a:buChar char="u"/>
            </a:pPr>
            <a:r>
              <a:rPr lang="en-US" altLang="zh-TW" sz="2800">
                <a:effectLst>
                  <a:outerShdw blurRad="38100" dist="38100" dir="2700000" algn="tl">
                    <a:srgbClr val="FFFFFF"/>
                  </a:outerShdw>
                </a:effectLst>
                <a:latin typeface="Tahoma" pitchFamily="34" charset="0"/>
              </a:rPr>
              <a:t> A paraplegic from the waist down in a 1990 automobile accident, Achebe</a:t>
            </a:r>
            <a:r>
              <a:rPr lang="en-US" altLang="zh-TW" sz="2800" b="1">
                <a:effectLst>
                  <a:outerShdw blurRad="38100" dist="38100" dir="2700000" algn="tl">
                    <a:srgbClr val="FFFFFF"/>
                  </a:outerShdw>
                </a:effectLst>
                <a:latin typeface="Tahoma" pitchFamily="34" charset="0"/>
              </a:rPr>
              <a:t> </a:t>
            </a:r>
            <a:r>
              <a:rPr lang="en-US" altLang="zh-TW" sz="2800">
                <a:effectLst>
                  <a:outerShdw blurRad="38100" dist="38100" dir="2700000" algn="tl">
                    <a:srgbClr val="FFFFFF"/>
                  </a:outerShdw>
                </a:effectLst>
                <a:latin typeface="Tahoma" pitchFamily="34" charset="0"/>
              </a:rPr>
              <a:t>has lived in the United States since, teaching at Bard College.</a:t>
            </a:r>
            <a:r>
              <a:rPr lang="en-US" altLang="zh-TW" sz="2400">
                <a:effectLst>
                  <a:outerShdw blurRad="38100" dist="38100" dir="2700000" algn="tl">
                    <a:srgbClr val="FFFFFF"/>
                  </a:outerShdw>
                </a:effectLst>
                <a:latin typeface="Tahoma" pitchFamily="34" charset="0"/>
              </a:rPr>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8229600" cy="1143000"/>
          </a:xfrm>
        </p:spPr>
        <p:txBody>
          <a:bodyPr/>
          <a:lstStyle/>
          <a:p>
            <a:pPr algn="l"/>
            <a:r>
              <a:rPr lang="en-US" altLang="zh-TW">
                <a:solidFill>
                  <a:srgbClr val="800000"/>
                </a:solidFill>
                <a:latin typeface="Comic Sans MS" pitchFamily="66" charset="0"/>
              </a:rPr>
              <a:t>        Style </a:t>
            </a:r>
            <a:r>
              <a:rPr lang="en-US" altLang="zh-TW" sz="2400">
                <a:solidFill>
                  <a:srgbClr val="800000"/>
                </a:solidFill>
                <a:latin typeface="Comic Sans MS" pitchFamily="66" charset="0"/>
              </a:rPr>
              <a:t>of Chinua Achebe</a:t>
            </a:r>
          </a:p>
        </p:txBody>
      </p:sp>
      <p:sp>
        <p:nvSpPr>
          <p:cNvPr id="4099" name="Rectangle 3"/>
          <p:cNvSpPr>
            <a:spLocks noGrp="1" noChangeArrowheads="1"/>
          </p:cNvSpPr>
          <p:nvPr>
            <p:ph type="body" idx="1"/>
          </p:nvPr>
        </p:nvSpPr>
        <p:spPr>
          <a:xfrm>
            <a:off x="179388" y="908050"/>
            <a:ext cx="6048375" cy="2233613"/>
          </a:xfrm>
        </p:spPr>
        <p:txBody>
          <a:bodyPr/>
          <a:lstStyle/>
          <a:p>
            <a:pPr>
              <a:lnSpc>
                <a:spcPct val="90000"/>
              </a:lnSpc>
              <a:buClr>
                <a:schemeClr val="tx1"/>
              </a:buClr>
              <a:buFont typeface="Wingdings" pitchFamily="2" charset="2"/>
              <a:buChar char="u"/>
            </a:pPr>
            <a:r>
              <a:rPr lang="en-US" altLang="zh-TW" sz="2400">
                <a:effectLst>
                  <a:outerShdw blurRad="38100" dist="38100" dir="2700000" algn="tl">
                    <a:srgbClr val="FFFFFF"/>
                  </a:outerShdw>
                </a:effectLst>
                <a:latin typeface="Tahoma" pitchFamily="34" charset="0"/>
              </a:rPr>
              <a:t>Achebe sought to convey a fuller understanding of one African culture and give voice to an under-represented and exploited colonial subject. (See </a:t>
            </a:r>
            <a:r>
              <a:rPr lang="en-US" altLang="zh-TW" sz="2400" b="1">
                <a:effectLst>
                  <a:outerShdw blurRad="38100" dist="38100" dir="2700000" algn="tl">
                    <a:srgbClr val="FFFFFF"/>
                  </a:outerShdw>
                </a:effectLst>
                <a:latin typeface="Tahoma" pitchFamily="34" charset="0"/>
              </a:rPr>
              <a:t>Achebe's</a:t>
            </a:r>
            <a:r>
              <a:rPr lang="en-US" altLang="zh-TW" sz="2400">
                <a:effectLst>
                  <a:outerShdw blurRad="38100" dist="38100" dir="2700000" algn="tl">
                    <a:srgbClr val="FFFFFF"/>
                  </a:outerShdw>
                </a:effectLst>
                <a:latin typeface="Tahoma" pitchFamily="34" charset="0"/>
              </a:rPr>
              <a:t> "An Image of Africa: Racism in Conrad's </a:t>
            </a:r>
            <a:r>
              <a:rPr lang="en-US" altLang="zh-TW" sz="2400" i="1">
                <a:effectLst>
                  <a:outerShdw blurRad="38100" dist="38100" dir="2700000" algn="tl">
                    <a:srgbClr val="FFFFFF"/>
                  </a:outerShdw>
                </a:effectLst>
                <a:latin typeface="Tahoma" pitchFamily="34" charset="0"/>
              </a:rPr>
              <a:t>Heart of Darkness</a:t>
            </a:r>
            <a:r>
              <a:rPr lang="en-US" altLang="zh-TW" sz="2400">
                <a:effectLst>
                  <a:outerShdw blurRad="38100" dist="38100" dir="2700000" algn="tl">
                    <a:srgbClr val="FFFFFF"/>
                  </a:outerShdw>
                </a:effectLst>
                <a:latin typeface="Tahoma" pitchFamily="34" charset="0"/>
              </a:rPr>
              <a:t>")</a:t>
            </a:r>
            <a:r>
              <a:rPr lang="en-US" altLang="zh-TW" sz="2400">
                <a:effectLst>
                  <a:outerShdw blurRad="38100" dist="38100" dir="2700000" algn="tl">
                    <a:srgbClr val="FFFFFF"/>
                  </a:outerShdw>
                </a:effectLst>
              </a:rPr>
              <a:t> </a:t>
            </a:r>
            <a:endParaRPr lang="en-US" altLang="zh-TW" sz="2400">
              <a:effectLst>
                <a:outerShdw blurRad="38100" dist="38100" dir="2700000" algn="tl">
                  <a:srgbClr val="FFFFFF"/>
                </a:outerShdw>
              </a:effectLst>
              <a:latin typeface="Tahoma" pitchFamily="34" charset="0"/>
            </a:endParaRPr>
          </a:p>
          <a:p>
            <a:pPr>
              <a:lnSpc>
                <a:spcPct val="90000"/>
              </a:lnSpc>
              <a:buClr>
                <a:schemeClr val="tx1"/>
              </a:buClr>
              <a:buFont typeface="Wingdings" pitchFamily="2" charset="2"/>
              <a:buNone/>
            </a:pPr>
            <a:endParaRPr lang="en-US" altLang="zh-TW" sz="2400">
              <a:effectLst>
                <a:outerShdw blurRad="38100" dist="38100" dir="2700000" algn="tl">
                  <a:srgbClr val="FFFFFF"/>
                </a:outerShdw>
              </a:effectLst>
              <a:latin typeface="Tahoma" pitchFamily="34" charset="0"/>
            </a:endParaRPr>
          </a:p>
        </p:txBody>
      </p:sp>
      <p:pic>
        <p:nvPicPr>
          <p:cNvPr id="4100" name="Picture 4" descr="3achebe"/>
          <p:cNvPicPr>
            <a:picLocks noChangeAspect="1" noChangeArrowheads="1"/>
          </p:cNvPicPr>
          <p:nvPr/>
        </p:nvPicPr>
        <p:blipFill>
          <a:blip r:embed="rId2"/>
          <a:srcRect/>
          <a:stretch>
            <a:fillRect/>
          </a:stretch>
        </p:blipFill>
        <p:spPr bwMode="auto">
          <a:xfrm>
            <a:off x="6443663" y="476250"/>
            <a:ext cx="2089150" cy="2335213"/>
          </a:xfrm>
          <a:prstGeom prst="rect">
            <a:avLst/>
          </a:prstGeom>
          <a:noFill/>
        </p:spPr>
      </p:pic>
      <p:sp>
        <p:nvSpPr>
          <p:cNvPr id="4101" name="Rectangle 5"/>
          <p:cNvSpPr>
            <a:spLocks noChangeArrowheads="1"/>
          </p:cNvSpPr>
          <p:nvPr/>
        </p:nvSpPr>
        <p:spPr bwMode="auto">
          <a:xfrm>
            <a:off x="179388" y="3141663"/>
            <a:ext cx="8713787" cy="3013075"/>
          </a:xfrm>
          <a:prstGeom prst="rect">
            <a:avLst/>
          </a:prstGeom>
          <a:noFill/>
          <a:ln w="9525">
            <a:noFill/>
            <a:miter lim="800000"/>
            <a:headEnd/>
            <a:tailEnd/>
          </a:ln>
          <a:effectLst/>
        </p:spPr>
        <p:txBody>
          <a:bodyPr>
            <a:spAutoFit/>
          </a:bodyPr>
          <a:lstStyle/>
          <a:p>
            <a:pPr>
              <a:buFont typeface="Wingdings" pitchFamily="2" charset="2"/>
              <a:buChar char="u"/>
            </a:pPr>
            <a:r>
              <a:rPr kumimoji="1" lang="en-US" altLang="zh-TW" sz="2400">
                <a:effectLst>
                  <a:outerShdw blurRad="38100" dist="38100" dir="2700000" algn="tl">
                    <a:srgbClr val="FFFFFF"/>
                  </a:outerShdw>
                </a:effectLst>
              </a:rPr>
              <a:t> Mold the English language to the rhythm and lyrical quality of the Nigerian language: This style, and the incorporation of the proverbs and idioms of African culture, combine to mark his stories as uniquely African. </a:t>
            </a:r>
          </a:p>
          <a:p>
            <a:pPr>
              <a:buFont typeface="Wingdings" pitchFamily="2" charset="2"/>
              <a:buNone/>
            </a:pPr>
            <a:endParaRPr kumimoji="1" lang="en-US" altLang="zh-TW" sz="2400">
              <a:effectLst>
                <a:outerShdw blurRad="38100" dist="38100" dir="2700000" algn="tl">
                  <a:srgbClr val="FFFFFF"/>
                </a:outerShdw>
              </a:effectLst>
            </a:endParaRPr>
          </a:p>
          <a:p>
            <a:pPr>
              <a:buFont typeface="Wingdings" pitchFamily="2" charset="2"/>
              <a:buChar char="u"/>
            </a:pPr>
            <a:r>
              <a:rPr kumimoji="1" lang="en-US" altLang="zh-TW" sz="2400">
                <a:effectLst>
                  <a:outerShdw blurRad="38100" dist="38100" dir="2700000" algn="tl">
                    <a:srgbClr val="FFFFFF"/>
                  </a:outerShdw>
                </a:effectLst>
              </a:rPr>
              <a:t> Achebe sees his role as a writer as one of social responsibility, since he believes that all good stories should have a purpose.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6" name="Rectangle 14"/>
          <p:cNvSpPr>
            <a:spLocks noGrp="1" noChangeArrowheads="1"/>
          </p:cNvSpPr>
          <p:nvPr>
            <p:ph type="title"/>
          </p:nvPr>
        </p:nvSpPr>
        <p:spPr>
          <a:xfrm>
            <a:off x="179388" y="0"/>
            <a:ext cx="7345362" cy="719138"/>
          </a:xfrm>
        </p:spPr>
        <p:txBody>
          <a:bodyPr/>
          <a:lstStyle/>
          <a:p>
            <a:pPr algn="l"/>
            <a:r>
              <a:rPr lang="en-US" altLang="zh-TW">
                <a:solidFill>
                  <a:srgbClr val="800000"/>
                </a:solidFill>
                <a:latin typeface="Comic Sans MS" pitchFamily="66" charset="0"/>
              </a:rPr>
              <a:t>          Works </a:t>
            </a:r>
            <a:r>
              <a:rPr lang="en-US" altLang="zh-TW" sz="2400">
                <a:solidFill>
                  <a:srgbClr val="800000"/>
                </a:solidFill>
                <a:latin typeface="Comic Sans MS" pitchFamily="66" charset="0"/>
              </a:rPr>
              <a:t>by Chinua Achebe</a:t>
            </a:r>
          </a:p>
        </p:txBody>
      </p:sp>
      <p:sp>
        <p:nvSpPr>
          <p:cNvPr id="3087" name="Rectangle 15"/>
          <p:cNvSpPr>
            <a:spLocks noGrp="1" noChangeArrowheads="1"/>
          </p:cNvSpPr>
          <p:nvPr>
            <p:ph type="body" sz="half" idx="1"/>
          </p:nvPr>
        </p:nvSpPr>
        <p:spPr>
          <a:xfrm>
            <a:off x="179388" y="620713"/>
            <a:ext cx="8605837" cy="6021387"/>
          </a:xfrm>
        </p:spPr>
        <p:txBody>
          <a:bodyPr/>
          <a:lstStyle/>
          <a:p>
            <a:pPr>
              <a:buClr>
                <a:schemeClr val="tx1"/>
              </a:buClr>
              <a:buFont typeface="Wingdings" pitchFamily="2" charset="2"/>
              <a:buChar char="u"/>
            </a:pPr>
            <a:r>
              <a:rPr lang="en-US" altLang="zh-TW" sz="2400" i="1">
                <a:effectLst>
                  <a:outerShdw blurRad="38100" dist="38100" dir="2700000" algn="tl">
                    <a:srgbClr val="FFFFFF"/>
                  </a:outerShdw>
                </a:effectLst>
                <a:latin typeface="Tahoma" pitchFamily="34" charset="0"/>
              </a:rPr>
              <a:t>Things Fall Apart</a:t>
            </a:r>
            <a:r>
              <a:rPr lang="en-US" altLang="zh-TW" sz="2400">
                <a:effectLst>
                  <a:outerShdw blurRad="38100" dist="38100" dir="2700000" algn="tl">
                    <a:srgbClr val="FFFFFF"/>
                  </a:outerShdw>
                </a:effectLst>
                <a:latin typeface="Tahoma" pitchFamily="34" charset="0"/>
              </a:rPr>
              <a:t>  (1958)</a:t>
            </a:r>
          </a:p>
          <a:p>
            <a:pPr>
              <a:buClr>
                <a:schemeClr val="tx1"/>
              </a:buClr>
              <a:buFont typeface="Wingdings" pitchFamily="2" charset="2"/>
              <a:buChar char="u"/>
            </a:pPr>
            <a:r>
              <a:rPr lang="en-US" altLang="zh-TW" sz="2400" i="1">
                <a:effectLst>
                  <a:outerShdw blurRad="38100" dist="38100" dir="2700000" algn="tl">
                    <a:srgbClr val="FFFFFF"/>
                  </a:outerShdw>
                </a:effectLst>
                <a:latin typeface="Tahoma" pitchFamily="34" charset="0"/>
              </a:rPr>
              <a:t>No Longer at Ease</a:t>
            </a:r>
            <a:r>
              <a:rPr lang="en-US" altLang="zh-TW" sz="2400">
                <a:effectLst>
                  <a:outerShdw blurRad="38100" dist="38100" dir="2700000" algn="tl">
                    <a:srgbClr val="FFFFFF"/>
                  </a:outerShdw>
                </a:effectLst>
                <a:latin typeface="Tahoma" pitchFamily="34" charset="0"/>
              </a:rPr>
              <a:t> (1960) </a:t>
            </a:r>
            <a:r>
              <a:rPr lang="en-US" altLang="zh-TW" sz="2300">
                <a:effectLst>
                  <a:outerShdw blurRad="38100" dist="38100" dir="2700000" algn="tl">
                    <a:srgbClr val="FFFFFF"/>
                  </a:outerShdw>
                </a:effectLst>
                <a:latin typeface="Tahoma" pitchFamily="34" charset="0"/>
              </a:rPr>
              <a:t>describes poignantly the effects of European colonialism on Igbo society, Nigeria, and newly independent African nations.</a:t>
            </a:r>
            <a:r>
              <a:rPr lang="en-US" altLang="zh-TW" sz="2400">
                <a:effectLst>
                  <a:outerShdw blurRad="38100" dist="38100" dir="2700000" algn="tl">
                    <a:srgbClr val="FFFFFF"/>
                  </a:outerShdw>
                </a:effectLst>
                <a:latin typeface="Tahoma" pitchFamily="34" charset="0"/>
              </a:rPr>
              <a:t>  </a:t>
            </a:r>
          </a:p>
          <a:p>
            <a:pPr>
              <a:buClr>
                <a:schemeClr val="tx1"/>
              </a:buClr>
              <a:buFont typeface="Wingdings" pitchFamily="2" charset="2"/>
              <a:buChar char="u"/>
            </a:pPr>
            <a:r>
              <a:rPr lang="en-US" altLang="zh-TW" sz="2400" i="1">
                <a:effectLst>
                  <a:outerShdw blurRad="38100" dist="38100" dir="2700000" algn="tl">
                    <a:srgbClr val="FFFFFF"/>
                  </a:outerShdw>
                </a:effectLst>
                <a:latin typeface="Tahoma" pitchFamily="34" charset="0"/>
              </a:rPr>
              <a:t>Arrow of God</a:t>
            </a:r>
            <a:r>
              <a:rPr lang="en-US" altLang="zh-TW" sz="2400">
                <a:effectLst>
                  <a:outerShdw blurRad="38100" dist="38100" dir="2700000" algn="tl">
                    <a:srgbClr val="FFFFFF"/>
                  </a:outerShdw>
                </a:effectLst>
                <a:latin typeface="Tahoma" pitchFamily="34" charset="0"/>
              </a:rPr>
              <a:t> (1964)</a:t>
            </a:r>
          </a:p>
          <a:p>
            <a:pPr>
              <a:buClr>
                <a:schemeClr val="tx1"/>
              </a:buClr>
              <a:buFont typeface="Wingdings" pitchFamily="2" charset="2"/>
              <a:buChar char="u"/>
            </a:pPr>
            <a:r>
              <a:rPr lang="en-US" altLang="zh-TW" sz="2400">
                <a:effectLst>
                  <a:outerShdw blurRad="38100" dist="38100" dir="2700000" algn="tl">
                    <a:srgbClr val="FFFFFF"/>
                  </a:outerShdw>
                </a:effectLst>
                <a:latin typeface="Tahoma" pitchFamily="34" charset="0"/>
              </a:rPr>
              <a:t> </a:t>
            </a:r>
            <a:r>
              <a:rPr lang="en-US" altLang="zh-TW" sz="2400" i="1">
                <a:effectLst>
                  <a:outerShdw blurRad="38100" dist="38100" dir="2700000" algn="tl">
                    <a:srgbClr val="FFFFFF"/>
                  </a:outerShdw>
                </a:effectLst>
                <a:latin typeface="Tahoma" pitchFamily="34" charset="0"/>
              </a:rPr>
              <a:t>A Man of the People </a:t>
            </a:r>
            <a:r>
              <a:rPr lang="en-US" altLang="zh-TW" sz="2400">
                <a:effectLst>
                  <a:outerShdw blurRad="38100" dist="38100" dir="2700000" algn="tl">
                    <a:srgbClr val="FFFFFF"/>
                  </a:outerShdw>
                </a:effectLst>
                <a:latin typeface="Tahoma" pitchFamily="34" charset="0"/>
              </a:rPr>
              <a:t>(1966)</a:t>
            </a:r>
          </a:p>
          <a:p>
            <a:pPr>
              <a:buClr>
                <a:schemeClr val="tx1"/>
              </a:buClr>
              <a:buFont typeface="Wingdings" pitchFamily="2" charset="2"/>
              <a:buChar char="u"/>
            </a:pPr>
            <a:r>
              <a:rPr lang="en-US" altLang="zh-TW" sz="2400" i="1">
                <a:effectLst>
                  <a:outerShdw blurRad="38100" dist="38100" dir="2700000" algn="tl">
                    <a:srgbClr val="FFFFFF"/>
                  </a:outerShdw>
                </a:effectLst>
                <a:latin typeface="Tahoma" pitchFamily="34" charset="0"/>
              </a:rPr>
              <a:t>Beware, Soul Brother</a:t>
            </a:r>
            <a:r>
              <a:rPr lang="en-US" altLang="zh-TW" sz="2400">
                <a:effectLst>
                  <a:outerShdw blurRad="38100" dist="38100" dir="2700000" algn="tl">
                    <a:srgbClr val="FFFFFF"/>
                  </a:outerShdw>
                </a:effectLst>
                <a:latin typeface="Tahoma" pitchFamily="34" charset="0"/>
              </a:rPr>
              <a:t> (1971) </a:t>
            </a:r>
          </a:p>
          <a:p>
            <a:pPr>
              <a:buClr>
                <a:schemeClr val="bg1"/>
              </a:buClr>
              <a:buFont typeface="Wingdings" pitchFamily="2" charset="2"/>
              <a:buNone/>
            </a:pPr>
            <a:endParaRPr lang="en-US" altLang="zh-TW" sz="2400">
              <a:effectLst>
                <a:outerShdw blurRad="38100" dist="38100" dir="2700000" algn="tl">
                  <a:srgbClr val="FFFFFF"/>
                </a:outerShdw>
              </a:effectLst>
              <a:latin typeface="Tahoma" pitchFamily="34" charset="0"/>
            </a:endParaRPr>
          </a:p>
          <a:p>
            <a:pPr>
              <a:buClr>
                <a:schemeClr val="tx1"/>
              </a:buClr>
              <a:buFont typeface="Wingdings" pitchFamily="2" charset="2"/>
              <a:buChar char="u"/>
            </a:pPr>
            <a:r>
              <a:rPr lang="en-US" altLang="zh-TW" sz="2400" i="1">
                <a:effectLst>
                  <a:outerShdw blurRad="38100" dist="38100" dir="2700000" algn="tl">
                    <a:srgbClr val="FFFFFF"/>
                  </a:outerShdw>
                </a:effectLst>
                <a:latin typeface="Tahoma" pitchFamily="34" charset="0"/>
              </a:rPr>
              <a:t>Chick and River</a:t>
            </a:r>
            <a:r>
              <a:rPr lang="en-US" altLang="zh-TW" sz="2400">
                <a:effectLst>
                  <a:outerShdw blurRad="38100" dist="38100" dir="2700000" algn="tl">
                    <a:srgbClr val="FFFFFF"/>
                  </a:outerShdw>
                </a:effectLst>
                <a:latin typeface="Tahoma" pitchFamily="34" charset="0"/>
              </a:rPr>
              <a:t> (1966)</a:t>
            </a:r>
          </a:p>
          <a:p>
            <a:pPr>
              <a:buClr>
                <a:schemeClr val="tx1"/>
              </a:buClr>
              <a:buFont typeface="Wingdings" pitchFamily="2" charset="2"/>
              <a:buChar char="u"/>
            </a:pPr>
            <a:r>
              <a:rPr lang="en-US" altLang="zh-TW" sz="2400" i="1">
                <a:effectLst>
                  <a:outerShdw blurRad="38100" dist="38100" dir="2700000" algn="tl">
                    <a:srgbClr val="FFFFFF"/>
                  </a:outerShdw>
                </a:effectLst>
                <a:latin typeface="Tahoma" pitchFamily="34" charset="0"/>
              </a:rPr>
              <a:t>Morning Yet on Creation Day: Essays</a:t>
            </a:r>
            <a:r>
              <a:rPr lang="en-US" altLang="zh-TW" sz="2400">
                <a:effectLst>
                  <a:outerShdw blurRad="38100" dist="38100" dir="2700000" algn="tl">
                    <a:srgbClr val="FFFFFF"/>
                  </a:outerShdw>
                </a:effectLst>
                <a:latin typeface="Tahoma" pitchFamily="34" charset="0"/>
              </a:rPr>
              <a:t> </a:t>
            </a:r>
            <a:r>
              <a:rPr lang="en-US" altLang="zh-TW" sz="2300">
                <a:effectLst>
                  <a:outerShdw blurRad="38100" dist="38100" dir="2700000" algn="tl">
                    <a:srgbClr val="FFFFFF"/>
                  </a:outerShdw>
                </a:effectLst>
                <a:latin typeface="Tahoma" pitchFamily="34" charset="0"/>
              </a:rPr>
              <a:t>(1975)</a:t>
            </a:r>
          </a:p>
          <a:p>
            <a:pPr>
              <a:buClr>
                <a:schemeClr val="tx1"/>
              </a:buClr>
              <a:buFont typeface="Wingdings" pitchFamily="2" charset="2"/>
              <a:buChar char="u"/>
            </a:pPr>
            <a:r>
              <a:rPr lang="en-US" altLang="zh-TW" sz="2400">
                <a:effectLst>
                  <a:outerShdw blurRad="38100" dist="38100" dir="2700000" algn="tl">
                    <a:srgbClr val="FFFFFF"/>
                  </a:outerShdw>
                </a:effectLst>
                <a:latin typeface="Tahoma" pitchFamily="34" charset="0"/>
              </a:rPr>
              <a:t> </a:t>
            </a:r>
            <a:r>
              <a:rPr lang="en-US" altLang="zh-TW" sz="2400" i="1">
                <a:effectLst>
                  <a:outerShdw blurRad="38100" dist="38100" dir="2700000" algn="tl">
                    <a:srgbClr val="FFFFFF"/>
                  </a:outerShdw>
                </a:effectLst>
                <a:latin typeface="Tahoma" pitchFamily="34" charset="0"/>
              </a:rPr>
              <a:t>The Trouble with Nigeria</a:t>
            </a:r>
            <a:r>
              <a:rPr lang="en-US" altLang="zh-TW" sz="2400">
                <a:effectLst>
                  <a:outerShdw blurRad="38100" dist="38100" dir="2700000" algn="tl">
                    <a:srgbClr val="FFFFFF"/>
                  </a:outerShdw>
                </a:effectLst>
                <a:latin typeface="Tahoma" pitchFamily="34" charset="0"/>
              </a:rPr>
              <a:t> (1984)</a:t>
            </a:r>
          </a:p>
          <a:p>
            <a:pPr>
              <a:buClr>
                <a:schemeClr val="bg1"/>
              </a:buClr>
              <a:buFont typeface="Wingdings" pitchFamily="2" charset="2"/>
              <a:buNone/>
            </a:pPr>
            <a:endParaRPr lang="en-US" altLang="zh-TW" sz="2400">
              <a:effectLst>
                <a:outerShdw blurRad="38100" dist="38100" dir="2700000" algn="tl">
                  <a:srgbClr val="FFFFFF"/>
                </a:outerShdw>
              </a:effectLst>
              <a:latin typeface="Tahoma" pitchFamily="34" charset="0"/>
            </a:endParaRPr>
          </a:p>
          <a:p>
            <a:pPr>
              <a:buClr>
                <a:schemeClr val="tx1"/>
              </a:buClr>
              <a:buFont typeface="Wingdings" pitchFamily="2" charset="2"/>
              <a:buChar char="u"/>
            </a:pPr>
            <a:r>
              <a:rPr lang="en-US" altLang="zh-TW" sz="2400" i="1">
                <a:effectLst>
                  <a:outerShdw blurRad="38100" dist="38100" dir="2700000" algn="tl">
                    <a:srgbClr val="FFFFFF"/>
                  </a:outerShdw>
                </a:effectLst>
                <a:latin typeface="Tahoma" pitchFamily="34" charset="0"/>
              </a:rPr>
              <a:t>Hopes and Impediments</a:t>
            </a:r>
            <a:r>
              <a:rPr lang="en-US" altLang="zh-TW" sz="2400">
                <a:effectLst>
                  <a:outerShdw blurRad="38100" dist="38100" dir="2700000" algn="tl">
                    <a:srgbClr val="FFFFFF"/>
                  </a:outerShdw>
                </a:effectLst>
                <a:latin typeface="Tahoma" pitchFamily="34" charset="0"/>
              </a:rPr>
              <a:t> (1988)</a:t>
            </a:r>
          </a:p>
          <a:p>
            <a:pPr>
              <a:buClr>
                <a:schemeClr val="tx1"/>
              </a:buClr>
              <a:buFont typeface="Wingdings" pitchFamily="2" charset="2"/>
              <a:buChar char="u"/>
            </a:pPr>
            <a:r>
              <a:rPr lang="en-US" altLang="zh-TW" sz="2400" i="1">
                <a:effectLst>
                  <a:outerShdw blurRad="38100" dist="38100" dir="2700000" algn="tl">
                    <a:srgbClr val="FFFFFF"/>
                  </a:outerShdw>
                </a:effectLst>
                <a:latin typeface="Tahoma" pitchFamily="34" charset="0"/>
              </a:rPr>
              <a:t>Home and Exile</a:t>
            </a:r>
            <a:r>
              <a:rPr lang="en-US" altLang="zh-TW" sz="2400">
                <a:effectLst>
                  <a:outerShdw blurRad="38100" dist="38100" dir="2700000" algn="tl">
                    <a:srgbClr val="FFFFFF"/>
                  </a:outerShdw>
                </a:effectLst>
                <a:latin typeface="Tahoma" pitchFamily="34" charset="0"/>
              </a:rPr>
              <a:t> (2000) </a:t>
            </a:r>
          </a:p>
        </p:txBody>
      </p:sp>
      <p:pic>
        <p:nvPicPr>
          <p:cNvPr id="3092" name="Picture 20" descr="untitled"/>
          <p:cNvPicPr>
            <a:picLocks noChangeAspect="1" noChangeArrowheads="1"/>
          </p:cNvPicPr>
          <p:nvPr/>
        </p:nvPicPr>
        <p:blipFill>
          <a:blip r:embed="rId2"/>
          <a:srcRect/>
          <a:stretch>
            <a:fillRect/>
          </a:stretch>
        </p:blipFill>
        <p:spPr bwMode="auto">
          <a:xfrm>
            <a:off x="6588125" y="2349500"/>
            <a:ext cx="2427288" cy="380523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8229600" cy="1143000"/>
          </a:xfrm>
        </p:spPr>
        <p:txBody>
          <a:bodyPr/>
          <a:lstStyle/>
          <a:p>
            <a:pPr algn="l"/>
            <a:r>
              <a:rPr lang="en-US" altLang="zh-TW">
                <a:solidFill>
                  <a:srgbClr val="800000"/>
                </a:solidFill>
                <a:latin typeface="Comic Sans MS" pitchFamily="66" charset="0"/>
              </a:rPr>
              <a:t>Achievements </a:t>
            </a:r>
            <a:r>
              <a:rPr lang="en-US" altLang="zh-TW" sz="2400">
                <a:solidFill>
                  <a:srgbClr val="800000"/>
                </a:solidFill>
                <a:latin typeface="Comic Sans MS" pitchFamily="66" charset="0"/>
              </a:rPr>
              <a:t>of Chinua Achebe</a:t>
            </a:r>
            <a:endParaRPr lang="en-US" altLang="zh-TW">
              <a:solidFill>
                <a:srgbClr val="800000"/>
              </a:solidFill>
              <a:latin typeface="Comic Sans MS" pitchFamily="66" charset="0"/>
            </a:endParaRPr>
          </a:p>
        </p:txBody>
      </p:sp>
      <p:sp>
        <p:nvSpPr>
          <p:cNvPr id="20483" name="Rectangle 3"/>
          <p:cNvSpPr>
            <a:spLocks noGrp="1" noChangeArrowheads="1"/>
          </p:cNvSpPr>
          <p:nvPr>
            <p:ph type="body" idx="1"/>
          </p:nvPr>
        </p:nvSpPr>
        <p:spPr>
          <a:xfrm>
            <a:off x="611188" y="908050"/>
            <a:ext cx="7667625" cy="5589588"/>
          </a:xfrm>
        </p:spPr>
        <p:txBody>
          <a:bodyPr/>
          <a:lstStyle/>
          <a:p>
            <a:pPr>
              <a:lnSpc>
                <a:spcPct val="80000"/>
              </a:lnSpc>
              <a:buFontTx/>
              <a:buNone/>
            </a:pPr>
            <a:r>
              <a:rPr lang="en-US" altLang="zh-TW" sz="2400">
                <a:effectLst>
                  <a:outerShdw blurRad="38100" dist="38100" dir="2700000" algn="tl">
                    <a:srgbClr val="FFFFFF"/>
                  </a:outerShdw>
                </a:effectLst>
                <a:latin typeface="Tahoma" pitchFamily="34" charset="0"/>
              </a:rPr>
              <a:t>Awards &amp; Honors:</a:t>
            </a:r>
          </a:p>
          <a:p>
            <a:pPr>
              <a:lnSpc>
                <a:spcPct val="80000"/>
              </a:lnSpc>
              <a:buClr>
                <a:schemeClr val="tx1"/>
              </a:buClr>
              <a:buFont typeface="Wingdings" pitchFamily="2" charset="2"/>
              <a:buChar char="u"/>
            </a:pPr>
            <a:r>
              <a:rPr lang="en-US" altLang="zh-TW" sz="2400" u="sng">
                <a:effectLst>
                  <a:outerShdw blurRad="38100" dist="38100" dir="2700000" algn="tl">
                    <a:srgbClr val="FFFFFF"/>
                  </a:outerShdw>
                </a:effectLst>
                <a:latin typeface="Tahoma" pitchFamily="34" charset="0"/>
              </a:rPr>
              <a:t>Margaret Wrong </a:t>
            </a:r>
            <a:r>
              <a:rPr lang="en-US" altLang="zh-TW" sz="2400">
                <a:effectLst>
                  <a:outerShdw blurRad="38100" dist="38100" dir="2700000" algn="tl">
                    <a:srgbClr val="FFFFFF"/>
                  </a:outerShdw>
                </a:effectLst>
                <a:latin typeface="Tahoma" pitchFamily="34" charset="0"/>
              </a:rPr>
              <a:t>Memorial Prize, 1959, for </a:t>
            </a:r>
            <a:r>
              <a:rPr lang="en-US" altLang="zh-TW" sz="2400" i="1">
                <a:effectLst>
                  <a:outerShdw blurRad="38100" dist="38100" dir="2700000" algn="tl">
                    <a:srgbClr val="FFFFFF"/>
                  </a:outerShdw>
                </a:effectLst>
                <a:latin typeface="Tahoma" pitchFamily="34" charset="0"/>
              </a:rPr>
              <a:t>Things Fall Apart</a:t>
            </a:r>
            <a:br>
              <a:rPr lang="en-US" altLang="zh-TW" sz="2400" i="1">
                <a:effectLst>
                  <a:outerShdw blurRad="38100" dist="38100" dir="2700000" algn="tl">
                    <a:srgbClr val="FFFFFF"/>
                  </a:outerShdw>
                </a:effectLst>
                <a:latin typeface="Tahoma" pitchFamily="34" charset="0"/>
              </a:rPr>
            </a:br>
            <a:endParaRPr lang="en-US" altLang="zh-TW" sz="2400" i="1">
              <a:effectLst>
                <a:outerShdw blurRad="38100" dist="38100" dir="2700000" algn="tl">
                  <a:srgbClr val="FFFFFF"/>
                </a:outerShdw>
              </a:effectLst>
              <a:latin typeface="Tahoma" pitchFamily="34" charset="0"/>
            </a:endParaRPr>
          </a:p>
          <a:p>
            <a:pPr>
              <a:lnSpc>
                <a:spcPct val="80000"/>
              </a:lnSpc>
              <a:buClr>
                <a:schemeClr val="tx1"/>
              </a:buClr>
              <a:buFont typeface="Wingdings" pitchFamily="2" charset="2"/>
              <a:buChar char="u"/>
            </a:pPr>
            <a:r>
              <a:rPr lang="en-US" altLang="zh-TW" sz="2400">
                <a:effectLst>
                  <a:outerShdw blurRad="38100" dist="38100" dir="2700000" algn="tl">
                    <a:srgbClr val="FFFFFF"/>
                  </a:outerShdw>
                </a:effectLst>
                <a:latin typeface="Tahoma" pitchFamily="34" charset="0"/>
              </a:rPr>
              <a:t>Nigerian National </a:t>
            </a:r>
            <a:r>
              <a:rPr lang="en-US" altLang="zh-TW" sz="2400" u="sng">
                <a:effectLst>
                  <a:outerShdw blurRad="38100" dist="38100" dir="2700000" algn="tl">
                    <a:srgbClr val="FFFFFF"/>
                  </a:outerShdw>
                </a:effectLst>
                <a:latin typeface="Tahoma" pitchFamily="34" charset="0"/>
              </a:rPr>
              <a:t>Trophy</a:t>
            </a:r>
            <a:r>
              <a:rPr lang="en-US" altLang="zh-TW" sz="2400">
                <a:effectLst>
                  <a:outerShdw blurRad="38100" dist="38100" dir="2700000" algn="tl">
                    <a:srgbClr val="FFFFFF"/>
                  </a:outerShdw>
                </a:effectLst>
                <a:latin typeface="Tahoma" pitchFamily="34" charset="0"/>
              </a:rPr>
              <a:t>, 1961, for </a:t>
            </a:r>
            <a:r>
              <a:rPr lang="en-US" altLang="zh-TW" sz="2400" i="1">
                <a:effectLst>
                  <a:outerShdw blurRad="38100" dist="38100" dir="2700000" algn="tl">
                    <a:srgbClr val="FFFFFF"/>
                  </a:outerShdw>
                </a:effectLst>
                <a:latin typeface="Tahoma" pitchFamily="34" charset="0"/>
              </a:rPr>
              <a:t>No Longer at Ease</a:t>
            </a:r>
            <a:r>
              <a:rPr lang="en-US" altLang="zh-TW" sz="2400">
                <a:effectLst>
                  <a:outerShdw blurRad="38100" dist="38100" dir="2700000" algn="tl">
                    <a:srgbClr val="FFFFFF"/>
                  </a:outerShdw>
                </a:effectLst>
                <a:latin typeface="Tahoma" pitchFamily="34" charset="0"/>
              </a:rPr>
              <a:t/>
            </a:r>
            <a:br>
              <a:rPr lang="en-US" altLang="zh-TW" sz="2400">
                <a:effectLst>
                  <a:outerShdw blurRad="38100" dist="38100" dir="2700000" algn="tl">
                    <a:srgbClr val="FFFFFF"/>
                  </a:outerShdw>
                </a:effectLst>
                <a:latin typeface="Tahoma" pitchFamily="34" charset="0"/>
              </a:rPr>
            </a:br>
            <a:endParaRPr lang="en-US" altLang="zh-TW" sz="2400">
              <a:effectLst>
                <a:outerShdw blurRad="38100" dist="38100" dir="2700000" algn="tl">
                  <a:srgbClr val="FFFFFF"/>
                </a:outerShdw>
              </a:effectLst>
              <a:latin typeface="Tahoma" pitchFamily="34" charset="0"/>
            </a:endParaRPr>
          </a:p>
          <a:p>
            <a:pPr>
              <a:lnSpc>
                <a:spcPct val="80000"/>
              </a:lnSpc>
              <a:buClr>
                <a:schemeClr val="tx1"/>
              </a:buClr>
              <a:buFont typeface="Wingdings" pitchFamily="2" charset="2"/>
              <a:buChar char="u"/>
            </a:pPr>
            <a:r>
              <a:rPr lang="en-US" altLang="zh-TW" sz="2400" u="sng">
                <a:effectLst>
                  <a:outerShdw blurRad="38100" dist="38100" dir="2700000" algn="tl">
                    <a:srgbClr val="FFFFFF"/>
                  </a:outerShdw>
                </a:effectLst>
                <a:latin typeface="Tahoma" pitchFamily="34" charset="0"/>
              </a:rPr>
              <a:t>Jock Campbell</a:t>
            </a:r>
            <a:r>
              <a:rPr lang="en-US" altLang="zh-TW" sz="2400">
                <a:effectLst>
                  <a:outerShdw blurRad="38100" dist="38100" dir="2700000" algn="tl">
                    <a:srgbClr val="FFFFFF"/>
                  </a:outerShdw>
                </a:effectLst>
                <a:latin typeface="Tahoma" pitchFamily="34" charset="0"/>
              </a:rPr>
              <a:t>/ New Statesman Award, 1965, for </a:t>
            </a:r>
            <a:r>
              <a:rPr lang="en-US" altLang="zh-TW" sz="2400" i="1">
                <a:effectLst>
                  <a:outerShdw blurRad="38100" dist="38100" dir="2700000" algn="tl">
                    <a:srgbClr val="FFFFFF"/>
                  </a:outerShdw>
                </a:effectLst>
                <a:latin typeface="Tahoma" pitchFamily="34" charset="0"/>
              </a:rPr>
              <a:t>Arrow of God</a:t>
            </a:r>
            <a:r>
              <a:rPr lang="en-US" altLang="zh-TW" sz="2400">
                <a:effectLst>
                  <a:outerShdw blurRad="38100" dist="38100" dir="2700000" algn="tl">
                    <a:srgbClr val="FFFFFF"/>
                  </a:outerShdw>
                </a:effectLst>
                <a:latin typeface="Tahoma" pitchFamily="34" charset="0"/>
              </a:rPr>
              <a:t/>
            </a:r>
            <a:br>
              <a:rPr lang="en-US" altLang="zh-TW" sz="2400">
                <a:effectLst>
                  <a:outerShdw blurRad="38100" dist="38100" dir="2700000" algn="tl">
                    <a:srgbClr val="FFFFFF"/>
                  </a:outerShdw>
                </a:effectLst>
                <a:latin typeface="Tahoma" pitchFamily="34" charset="0"/>
              </a:rPr>
            </a:br>
            <a:endParaRPr lang="en-US" altLang="zh-TW" sz="2400">
              <a:effectLst>
                <a:outerShdw blurRad="38100" dist="38100" dir="2700000" algn="tl">
                  <a:srgbClr val="FFFFFF"/>
                </a:outerShdw>
              </a:effectLst>
              <a:latin typeface="Tahoma" pitchFamily="34" charset="0"/>
            </a:endParaRPr>
          </a:p>
          <a:p>
            <a:pPr>
              <a:lnSpc>
                <a:spcPct val="80000"/>
              </a:lnSpc>
              <a:buClr>
                <a:schemeClr val="tx1"/>
              </a:buClr>
              <a:buFont typeface="Wingdings" pitchFamily="2" charset="2"/>
              <a:buChar char="u"/>
            </a:pPr>
            <a:r>
              <a:rPr lang="en-US" altLang="zh-TW" sz="2400" u="sng">
                <a:effectLst>
                  <a:outerShdw blurRad="38100" dist="38100" dir="2700000" algn="tl">
                    <a:srgbClr val="FFFFFF"/>
                  </a:outerShdw>
                </a:effectLst>
                <a:latin typeface="Tahoma" pitchFamily="34" charset="0"/>
              </a:rPr>
              <a:t>Commonwealth</a:t>
            </a:r>
            <a:r>
              <a:rPr lang="en-US" altLang="zh-TW" sz="2400">
                <a:effectLst>
                  <a:outerShdw blurRad="38100" dist="38100" dir="2700000" algn="tl">
                    <a:srgbClr val="FFFFFF"/>
                  </a:outerShdw>
                </a:effectLst>
                <a:latin typeface="Tahoma" pitchFamily="34" charset="0"/>
              </a:rPr>
              <a:t> Poetry Prize, 1972, for </a:t>
            </a:r>
            <a:r>
              <a:rPr lang="en-US" altLang="zh-TW" sz="2400" i="1">
                <a:effectLst>
                  <a:outerShdw blurRad="38100" dist="38100" dir="2700000" algn="tl">
                    <a:srgbClr val="FFFFFF"/>
                  </a:outerShdw>
                </a:effectLst>
                <a:latin typeface="Tahoma" pitchFamily="34" charset="0"/>
              </a:rPr>
              <a:t>Beware, Soul Brother</a:t>
            </a:r>
            <a:r>
              <a:rPr lang="en-US" altLang="zh-TW" sz="2400">
                <a:effectLst>
                  <a:outerShdw blurRad="38100" dist="38100" dir="2700000" algn="tl">
                    <a:srgbClr val="FFFFFF"/>
                  </a:outerShdw>
                </a:effectLst>
                <a:latin typeface="Tahoma" pitchFamily="34" charset="0"/>
              </a:rPr>
              <a:t/>
            </a:r>
            <a:br>
              <a:rPr lang="en-US" altLang="zh-TW" sz="2400">
                <a:effectLst>
                  <a:outerShdw blurRad="38100" dist="38100" dir="2700000" algn="tl">
                    <a:srgbClr val="FFFFFF"/>
                  </a:outerShdw>
                </a:effectLst>
                <a:latin typeface="Tahoma" pitchFamily="34" charset="0"/>
              </a:rPr>
            </a:br>
            <a:endParaRPr lang="en-US" altLang="zh-TW" sz="2400">
              <a:effectLst>
                <a:outerShdw blurRad="38100" dist="38100" dir="2700000" algn="tl">
                  <a:srgbClr val="FFFFFF"/>
                </a:outerShdw>
              </a:effectLst>
              <a:latin typeface="Tahoma" pitchFamily="34" charset="0"/>
            </a:endParaRPr>
          </a:p>
          <a:p>
            <a:pPr>
              <a:lnSpc>
                <a:spcPct val="80000"/>
              </a:lnSpc>
              <a:buClr>
                <a:schemeClr val="tx1"/>
              </a:buClr>
              <a:buFont typeface="Wingdings" pitchFamily="2" charset="2"/>
              <a:buChar char="u"/>
            </a:pPr>
            <a:r>
              <a:rPr lang="en-US" altLang="zh-TW" sz="2400">
                <a:effectLst>
                  <a:outerShdw blurRad="38100" dist="38100" dir="2700000" algn="tl">
                    <a:srgbClr val="FFFFFF"/>
                  </a:outerShdw>
                </a:effectLst>
                <a:latin typeface="Tahoma" pitchFamily="34" charset="0"/>
              </a:rPr>
              <a:t>Nigerian National </a:t>
            </a:r>
            <a:r>
              <a:rPr lang="en-US" altLang="zh-TW" sz="2400" u="sng">
                <a:effectLst>
                  <a:outerShdw blurRad="38100" dist="38100" dir="2700000" algn="tl">
                    <a:srgbClr val="FFFFFF"/>
                  </a:outerShdw>
                </a:effectLst>
                <a:latin typeface="Tahoma" pitchFamily="34" charset="0"/>
              </a:rPr>
              <a:t>Merit </a:t>
            </a:r>
            <a:r>
              <a:rPr lang="en-US" altLang="zh-TW" sz="2400">
                <a:effectLst>
                  <a:outerShdw blurRad="38100" dist="38100" dir="2700000" algn="tl">
                    <a:srgbClr val="FFFFFF"/>
                  </a:outerShdw>
                </a:effectLst>
                <a:latin typeface="Tahoma" pitchFamily="34" charset="0"/>
              </a:rPr>
              <a:t>Award, 1979</a:t>
            </a:r>
            <a:br>
              <a:rPr lang="en-US" altLang="zh-TW" sz="2400">
                <a:effectLst>
                  <a:outerShdw blurRad="38100" dist="38100" dir="2700000" algn="tl">
                    <a:srgbClr val="FFFFFF"/>
                  </a:outerShdw>
                </a:effectLst>
                <a:latin typeface="Tahoma" pitchFamily="34" charset="0"/>
              </a:rPr>
            </a:br>
            <a:endParaRPr lang="en-US" altLang="zh-TW" sz="2400">
              <a:effectLst>
                <a:outerShdw blurRad="38100" dist="38100" dir="2700000" algn="tl">
                  <a:srgbClr val="FFFFFF"/>
                </a:outerShdw>
              </a:effectLst>
              <a:latin typeface="Tahoma" pitchFamily="34" charset="0"/>
            </a:endParaRPr>
          </a:p>
          <a:p>
            <a:pPr>
              <a:lnSpc>
                <a:spcPct val="80000"/>
              </a:lnSpc>
              <a:buClr>
                <a:schemeClr val="tx1"/>
              </a:buClr>
              <a:buFont typeface="Wingdings" pitchFamily="2" charset="2"/>
              <a:buChar char="u"/>
            </a:pPr>
            <a:r>
              <a:rPr lang="en-US" altLang="zh-TW" sz="2400">
                <a:effectLst>
                  <a:outerShdw blurRad="38100" dist="38100" dir="2700000" algn="tl">
                    <a:srgbClr val="FFFFFF"/>
                  </a:outerShdw>
                </a:effectLst>
                <a:latin typeface="Tahoma" pitchFamily="34" charset="0"/>
              </a:rPr>
              <a:t>Named to the Order of </a:t>
            </a:r>
            <a:r>
              <a:rPr lang="en-US" altLang="zh-TW" sz="2400" u="sng">
                <a:effectLst>
                  <a:outerShdw blurRad="38100" dist="38100" dir="2700000" algn="tl">
                    <a:srgbClr val="FFFFFF"/>
                  </a:outerShdw>
                </a:effectLst>
                <a:latin typeface="Tahoma" pitchFamily="34" charset="0"/>
              </a:rPr>
              <a:t>the Federal Republic</a:t>
            </a:r>
            <a:r>
              <a:rPr lang="en-US" altLang="zh-TW" sz="2400">
                <a:effectLst>
                  <a:outerShdw blurRad="38100" dist="38100" dir="2700000" algn="tl">
                    <a:srgbClr val="FFFFFF"/>
                  </a:outerShdw>
                </a:effectLst>
                <a:latin typeface="Tahoma" pitchFamily="34" charset="0"/>
              </a:rPr>
              <a:t> of Nigeria, 1979</a:t>
            </a:r>
            <a:br>
              <a:rPr lang="en-US" altLang="zh-TW" sz="2400">
                <a:effectLst>
                  <a:outerShdw blurRad="38100" dist="38100" dir="2700000" algn="tl">
                    <a:srgbClr val="FFFFFF"/>
                  </a:outerShdw>
                </a:effectLst>
                <a:latin typeface="Tahoma" pitchFamily="34" charset="0"/>
              </a:rPr>
            </a:br>
            <a:endParaRPr lang="en-US" altLang="zh-TW" sz="2400" b="1">
              <a:effectLst>
                <a:outerShdw blurRad="38100" dist="38100" dir="2700000" algn="tl">
                  <a:srgbClr val="FFFFFF"/>
                </a:outerShdw>
              </a:effectLst>
              <a:latin typeface="Tahoma"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0" y="0"/>
            <a:ext cx="8229600" cy="1143000"/>
          </a:xfrm>
        </p:spPr>
        <p:txBody>
          <a:bodyPr/>
          <a:lstStyle/>
          <a:p>
            <a:pPr algn="l"/>
            <a:r>
              <a:rPr lang="en-US" altLang="zh-TW">
                <a:solidFill>
                  <a:srgbClr val="800000"/>
                </a:solidFill>
                <a:latin typeface="Comic Sans MS" pitchFamily="66" charset="0"/>
              </a:rPr>
              <a:t>Introduction of Characters</a:t>
            </a:r>
          </a:p>
        </p:txBody>
      </p:sp>
      <p:pic>
        <p:nvPicPr>
          <p:cNvPr id="126979" name="Picture 3" descr="1"/>
          <p:cNvPicPr>
            <a:picLocks noChangeAspect="1" noChangeArrowheads="1"/>
          </p:cNvPicPr>
          <p:nvPr>
            <p:ph type="body" idx="1"/>
          </p:nvPr>
        </p:nvPicPr>
        <p:blipFill>
          <a:blip r:embed="rId2"/>
          <a:srcRect l="912" t="546" r="2509" b="2759"/>
          <a:stretch>
            <a:fillRect/>
          </a:stretch>
        </p:blipFill>
        <p:spPr>
          <a:xfrm>
            <a:off x="250825" y="836613"/>
            <a:ext cx="8642350" cy="5768975"/>
          </a:xfrm>
          <a:noFill/>
          <a:ln/>
        </p:spPr>
      </p:pic>
      <p:sp>
        <p:nvSpPr>
          <p:cNvPr id="126980" name="Rectangle 4"/>
          <p:cNvSpPr>
            <a:spLocks noChangeArrowheads="1"/>
          </p:cNvSpPr>
          <p:nvPr/>
        </p:nvSpPr>
        <p:spPr bwMode="auto">
          <a:xfrm>
            <a:off x="7596188" y="404813"/>
            <a:ext cx="869950" cy="366712"/>
          </a:xfrm>
          <a:prstGeom prst="rect">
            <a:avLst/>
          </a:prstGeom>
          <a:noFill/>
          <a:ln w="9525">
            <a:noFill/>
            <a:miter lim="800000"/>
            <a:headEnd/>
            <a:tailEnd/>
          </a:ln>
          <a:effectLst/>
        </p:spPr>
        <p:txBody>
          <a:bodyPr wrap="none" anchor="ctr">
            <a:spAutoFit/>
          </a:bodyPr>
          <a:lstStyle/>
          <a:p>
            <a:pPr eaLnBrk="1" hangingPunct="1"/>
            <a:r>
              <a:rPr kumimoji="1" lang="en-US" altLang="zh-TW">
                <a:hlinkClick r:id="rId3"/>
              </a:rPr>
              <a:t>source</a:t>
            </a:r>
            <a:endParaRPr kumimoji="1" lang="en-US" altLang="zh-TW"/>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3"/>
          <p:cNvSpPr>
            <a:spLocks noGrp="1" noChangeArrowheads="1"/>
          </p:cNvSpPr>
          <p:nvPr>
            <p:ph type="body" idx="1"/>
          </p:nvPr>
        </p:nvSpPr>
        <p:spPr>
          <a:xfrm>
            <a:off x="3132138" y="692150"/>
            <a:ext cx="5472112" cy="4897438"/>
          </a:xfrm>
        </p:spPr>
        <p:txBody>
          <a:bodyPr/>
          <a:lstStyle/>
          <a:p>
            <a:pPr>
              <a:lnSpc>
                <a:spcPct val="80000"/>
              </a:lnSpc>
            </a:pPr>
            <a:endParaRPr lang="en-US" altLang="zh-TW" sz="1600"/>
          </a:p>
          <a:p>
            <a:pPr>
              <a:lnSpc>
                <a:spcPct val="80000"/>
              </a:lnSpc>
            </a:pPr>
            <a:r>
              <a:rPr lang="en-US" altLang="zh-TW" sz="2400" b="1">
                <a:effectLst>
                  <a:outerShdw blurRad="38100" dist="38100" dir="2700000" algn="tl">
                    <a:srgbClr val="FFFFFF"/>
                  </a:outerShdw>
                </a:effectLst>
              </a:rPr>
              <a:t>Nwoye </a:t>
            </a:r>
            <a:r>
              <a:rPr lang="en-US" altLang="zh-TW" sz="2400">
                <a:effectLst>
                  <a:outerShdw blurRad="38100" dist="38100" dir="2700000" algn="tl">
                    <a:srgbClr val="FFFFFF"/>
                  </a:outerShdw>
                </a:effectLst>
              </a:rPr>
              <a:t>(Nuh-</a:t>
            </a:r>
            <a:r>
              <a:rPr lang="en-US" altLang="zh-TW" sz="2400" i="1">
                <a:effectLst>
                  <a:outerShdw blurRad="38100" dist="38100" dir="2700000" algn="tl">
                    <a:srgbClr val="FFFFFF"/>
                  </a:outerShdw>
                </a:effectLst>
              </a:rPr>
              <a:t>woh</a:t>
            </a:r>
            <a:r>
              <a:rPr lang="en-US" altLang="zh-TW" sz="2400">
                <a:effectLst>
                  <a:outerShdw blurRad="38100" dist="38100" dir="2700000" algn="tl">
                    <a:srgbClr val="FFFFFF"/>
                  </a:outerShdw>
                </a:effectLst>
              </a:rPr>
              <a:t>-yeh)    Okonkwo’s oldest son, age twelve at the book’s beginning. He is innately a sensitive young man.</a:t>
            </a:r>
          </a:p>
          <a:p>
            <a:pPr>
              <a:lnSpc>
                <a:spcPct val="80000"/>
              </a:lnSpc>
            </a:pPr>
            <a:endParaRPr lang="en-US" altLang="zh-TW" sz="2400" b="1">
              <a:effectLst>
                <a:outerShdw blurRad="38100" dist="38100" dir="2700000" algn="tl">
                  <a:srgbClr val="FFFFFF"/>
                </a:outerShdw>
              </a:effectLst>
            </a:endParaRPr>
          </a:p>
          <a:p>
            <a:pPr>
              <a:lnSpc>
                <a:spcPct val="80000"/>
              </a:lnSpc>
            </a:pPr>
            <a:r>
              <a:rPr lang="en-US" altLang="zh-TW" sz="2400" b="1">
                <a:effectLst>
                  <a:outerShdw blurRad="38100" dist="38100" dir="2700000" algn="tl">
                    <a:srgbClr val="FFFFFF"/>
                  </a:outerShdw>
                </a:effectLst>
              </a:rPr>
              <a:t>Ikemefuna </a:t>
            </a:r>
            <a:r>
              <a:rPr lang="en-US" altLang="zh-TW" sz="2400">
                <a:effectLst>
                  <a:outerShdw blurRad="38100" dist="38100" dir="2700000" algn="tl">
                    <a:srgbClr val="FFFFFF"/>
                  </a:outerShdw>
                </a:effectLst>
              </a:rPr>
              <a:t>(Ee-keh-</a:t>
            </a:r>
            <a:r>
              <a:rPr lang="en-US" altLang="zh-TW" sz="2400" i="1">
                <a:effectLst>
                  <a:outerShdw blurRad="38100" dist="38100" dir="2700000" algn="tl">
                    <a:srgbClr val="FFFFFF"/>
                  </a:outerShdw>
                </a:effectLst>
              </a:rPr>
              <a:t>meh</a:t>
            </a:r>
            <a:r>
              <a:rPr lang="en-US" altLang="zh-TW" sz="2400">
                <a:effectLst>
                  <a:outerShdw blurRad="38100" dist="38100" dir="2700000" algn="tl">
                    <a:srgbClr val="FFFFFF"/>
                  </a:outerShdw>
                </a:effectLst>
              </a:rPr>
              <a:t>-foo-nah)    A boy of fourteen who is given to Umuofia, a neighboring village, to avoid war. He is a clever, resourceful young man.</a:t>
            </a:r>
          </a:p>
          <a:p>
            <a:pPr>
              <a:lnSpc>
                <a:spcPct val="80000"/>
              </a:lnSpc>
            </a:pPr>
            <a:endParaRPr lang="en-US" altLang="zh-TW" sz="2400">
              <a:effectLst>
                <a:outerShdw blurRad="38100" dist="38100" dir="2700000" algn="tl">
                  <a:srgbClr val="FFFFFF"/>
                </a:outerShdw>
              </a:effectLst>
            </a:endParaRPr>
          </a:p>
          <a:p>
            <a:pPr>
              <a:lnSpc>
                <a:spcPct val="80000"/>
              </a:lnSpc>
            </a:pPr>
            <a:r>
              <a:rPr lang="en-US" altLang="zh-TW" sz="2400" b="1">
                <a:effectLst>
                  <a:outerShdw blurRad="38100" dist="38100" dir="2700000" algn="tl">
                    <a:srgbClr val="FFFFFF"/>
                  </a:outerShdw>
                </a:effectLst>
              </a:rPr>
              <a:t>Ezinma</a:t>
            </a:r>
            <a:r>
              <a:rPr lang="en-US" altLang="zh-TW" sz="2400">
                <a:effectLst>
                  <a:outerShdw blurRad="38100" dist="38100" dir="2700000" algn="tl">
                    <a:srgbClr val="FFFFFF"/>
                  </a:outerShdw>
                </a:effectLst>
              </a:rPr>
              <a:t> (Eh-</a:t>
            </a:r>
            <a:r>
              <a:rPr lang="en-US" altLang="zh-TW" sz="2400" i="1">
                <a:effectLst>
                  <a:outerShdw blurRad="38100" dist="38100" dir="2700000" algn="tl">
                    <a:srgbClr val="FFFFFF"/>
                  </a:outerShdw>
                </a:effectLst>
              </a:rPr>
              <a:t>zeen</a:t>
            </a:r>
            <a:r>
              <a:rPr lang="en-US" altLang="zh-TW" sz="2400">
                <a:effectLst>
                  <a:outerShdw blurRad="38100" dist="38100" dir="2700000" algn="tl">
                    <a:srgbClr val="FFFFFF"/>
                  </a:outerShdw>
                </a:effectLst>
              </a:rPr>
              <a:t>-mah)    Daughter of Ekwefi and Okonkwo; Ekwefi’s only surviving child.</a:t>
            </a:r>
          </a:p>
        </p:txBody>
      </p:sp>
      <p:pic>
        <p:nvPicPr>
          <p:cNvPr id="129028" name="Picture 4" descr="wibo3_sm"/>
          <p:cNvPicPr>
            <a:picLocks noChangeAspect="1" noChangeArrowheads="1"/>
          </p:cNvPicPr>
          <p:nvPr>
            <p:ph type="title"/>
          </p:nvPr>
        </p:nvPicPr>
        <p:blipFill>
          <a:blip r:embed="rId2"/>
          <a:srcRect/>
          <a:stretch>
            <a:fillRect/>
          </a:stretch>
        </p:blipFill>
        <p:spPr>
          <a:xfrm>
            <a:off x="539750" y="765175"/>
            <a:ext cx="2182813" cy="4941888"/>
          </a:xfrm>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預設簡報設計">
  <a:themeElements>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TW" altLang="en-US" sz="1800" b="0" i="0" u="none" strike="noStrike" cap="none" normalizeH="0" baseline="0" smtClean="0">
            <a:ln>
              <a:noFill/>
            </a:ln>
            <a:solidFill>
              <a:schemeClr val="tx1"/>
            </a:solidFill>
            <a:effectLst/>
            <a:latin typeface="Arial" pitchFamily="34"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TW" altLang="en-US" sz="1800" b="0" i="0" u="none" strike="noStrike" cap="none" normalizeH="0" baseline="0" smtClean="0">
            <a:ln>
              <a:noFill/>
            </a:ln>
            <a:solidFill>
              <a:schemeClr val="tx1"/>
            </a:solidFill>
            <a:effectLst/>
            <a:latin typeface="Arial" pitchFamily="34" charset="0"/>
            <a:ea typeface="新細明體" pitchFamily="18" charset="-120"/>
          </a:defRPr>
        </a:defPPr>
      </a:lstStyle>
    </a:ln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1897</TotalTime>
  <Words>1883</Words>
  <Application>Microsoft PowerPoint</Application>
  <PresentationFormat>On-screen Show (4:3)</PresentationFormat>
  <Paragraphs>150</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新細明體</vt:lpstr>
      <vt:lpstr>Comic Sans MS</vt:lpstr>
      <vt:lpstr>Tahoma</vt:lpstr>
      <vt:lpstr>Wingdings</vt:lpstr>
      <vt:lpstr>Times New Roman</vt:lpstr>
      <vt:lpstr>Apple LiSung Light</vt:lpstr>
      <vt:lpstr>TimesNewRomanPSMT</vt:lpstr>
      <vt:lpstr>預設簡報設計</vt:lpstr>
      <vt:lpstr>Things Fall Apart</vt:lpstr>
      <vt:lpstr> Chinua Achebe (Born in 1930)</vt:lpstr>
      <vt:lpstr> Chinua Achebe</vt:lpstr>
      <vt:lpstr>Chinua Achebe</vt:lpstr>
      <vt:lpstr>        Style of Chinua Achebe</vt:lpstr>
      <vt:lpstr>          Works by Chinua Achebe</vt:lpstr>
      <vt:lpstr>Achievements of Chinua Achebe</vt:lpstr>
      <vt:lpstr>Introduction of Characters</vt:lpstr>
      <vt:lpstr>Slide 9</vt:lpstr>
      <vt:lpstr>Slide 10</vt:lpstr>
      <vt:lpstr>Okonkwo  (Oh-kawn-kwoh)</vt:lpstr>
      <vt:lpstr>Theme</vt:lpstr>
      <vt:lpstr>Theme</vt:lpstr>
      <vt:lpstr>Theme</vt:lpstr>
      <vt:lpstr>Theme</vt:lpstr>
      <vt:lpstr>Short Summary</vt:lpstr>
      <vt:lpstr>Slide 17</vt:lpstr>
      <vt:lpstr>Slide 18</vt:lpstr>
      <vt:lpstr>Slide 19</vt:lpstr>
      <vt:lpstr>Slide 20</vt:lpstr>
      <vt:lpstr>Slide 21</vt:lpstr>
      <vt:lpstr>Slide 22</vt:lpstr>
      <vt:lpstr>Slide 23</vt:lpstr>
      <vt:lpstr>Study Questions</vt:lpstr>
      <vt:lpstr>Works Cited and Consulted</vt:lpstr>
      <vt:lpstr>Slide 26</vt:lpstr>
      <vt:lpstr>Slide 27</vt:lpstr>
    </vt:vector>
  </TitlesOfParts>
  <Company>no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Aquarius</dc:creator>
  <cp:lastModifiedBy>dahlkej</cp:lastModifiedBy>
  <cp:revision>53</cp:revision>
  <dcterms:created xsi:type="dcterms:W3CDTF">2006-04-08T10:42:49Z</dcterms:created>
  <dcterms:modified xsi:type="dcterms:W3CDTF">2011-07-28T06:25:41Z</dcterms:modified>
</cp:coreProperties>
</file>