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asf" ContentType="video/x-ms-asf"/>
  <Default Extension="gif" ContentType="image/gif"/>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62" r:id="rId4"/>
    <p:sldId id="259" r:id="rId5"/>
    <p:sldId id="263" r:id="rId6"/>
    <p:sldId id="260" r:id="rId7"/>
    <p:sldId id="261"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7" d="100"/>
          <a:sy n="67" d="100"/>
        </p:scale>
        <p:origin x="-56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81661CFF-044F-0040-9008-E1D74B5E2448}" type="datetimeFigureOut">
              <a:rPr lang="en-US" smtClean="0"/>
              <a:pPr/>
              <a:t>10/2/2013</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solidFill>
                <a:srgbClr val="EBDDC3"/>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pPr algn="r"/>
            <a:fld id="{8C592886-E571-45D5-8B56-343DC94F8FA6}" type="slidenum">
              <a:rPr lang="en-US" smtClean="0">
                <a:solidFill>
                  <a:srgbClr val="EBDDC3"/>
                </a:solidFill>
              </a:rPr>
              <a:pPr algn="r"/>
              <a:t>‹#›</a:t>
            </a:fld>
            <a:endParaRPr lang="en-US" dirty="0">
              <a:solidFill>
                <a:srgbClr val="EBDDC3">
                  <a:shade val="90000"/>
                </a:srgbClr>
              </a:solidFill>
            </a:endParaRPr>
          </a:p>
        </p:txBody>
      </p:sp>
    </p:spTree>
    <p:extLst>
      <p:ext uri="{BB962C8B-B14F-4D97-AF65-F5344CB8AC3E}">
        <p14:creationId xmlns:p14="http://schemas.microsoft.com/office/powerpoint/2010/main" val="32836318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81661CFF-044F-0040-9008-E1D74B5E2448}" type="datetimeFigureOut">
              <a:rPr lang="en-US" smtClean="0">
                <a:solidFill>
                  <a:srgbClr val="775F55"/>
                </a:solidFill>
              </a:rPr>
              <a:pPr/>
              <a:t>10/2/2013</a:t>
            </a:fld>
            <a:endParaRPr lang="en-US">
              <a:solidFill>
                <a:srgbClr val="775F55"/>
              </a:solidFill>
            </a:endParaRPr>
          </a:p>
        </p:txBody>
      </p:sp>
      <p:sp>
        <p:nvSpPr>
          <p:cNvPr id="5" name="Footer Placeholder 4"/>
          <p:cNvSpPr>
            <a:spLocks noGrp="1"/>
          </p:cNvSpPr>
          <p:nvPr>
            <p:ph type="ftr" sz="quarter" idx="11"/>
          </p:nvPr>
        </p:nvSpPr>
        <p:spPr/>
        <p:txBody>
          <a:bodyPr/>
          <a:lstStyle/>
          <a:p>
            <a:endParaRPr lang="en-US">
              <a:solidFill>
                <a:srgbClr val="775F55"/>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B4FA152-2BF2-CB43-BFD5-5FD38B8C0F5D}"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4294610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81661CFF-044F-0040-9008-E1D74B5E2448}" type="datetimeFigureOut">
              <a:rPr lang="en-US" smtClean="0">
                <a:solidFill>
                  <a:srgbClr val="775F55"/>
                </a:solidFill>
              </a:rPr>
              <a:pPr/>
              <a:t>10/2/2013</a:t>
            </a:fld>
            <a:endParaRPr lang="en-US">
              <a:solidFill>
                <a:srgbClr val="775F55"/>
              </a:solidFill>
            </a:endParaRPr>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pPr algn="l"/>
            <a:fld id="{09CEB3EB-F4F2-46F4-8867-D3C68411A9A0}" type="slidenum">
              <a:rPr lang="en-US" smtClean="0"/>
              <a:pPr algn="l"/>
              <a:t>‹#›</a:t>
            </a:fld>
            <a:endParaRPr lang="en-US" sz="1200">
              <a:solidFill>
                <a:srgbClr val="775F55"/>
              </a:solidFill>
            </a:endParaRPr>
          </a:p>
        </p:txBody>
      </p:sp>
      <p:sp>
        <p:nvSpPr>
          <p:cNvPr id="14" name="Footer Placeholder 13"/>
          <p:cNvSpPr>
            <a:spLocks noGrp="1"/>
          </p:cNvSpPr>
          <p:nvPr>
            <p:ph type="ftr" sz="quarter" idx="12"/>
          </p:nvPr>
        </p:nvSpPr>
        <p:spPr/>
        <p:txBody>
          <a:bodyPr/>
          <a:lstStyle/>
          <a:p>
            <a:endParaRPr lang="en-US">
              <a:solidFill>
                <a:srgbClr val="775F55"/>
              </a:solidFill>
            </a:endParaRPr>
          </a:p>
        </p:txBody>
      </p:sp>
    </p:spTree>
    <p:extLst>
      <p:ext uri="{BB962C8B-B14F-4D97-AF65-F5344CB8AC3E}">
        <p14:creationId xmlns:p14="http://schemas.microsoft.com/office/powerpoint/2010/main" val="663868101"/>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81661CFF-044F-0040-9008-E1D74B5E2448}" type="datetimeFigureOut">
              <a:rPr lang="en-US" smtClean="0">
                <a:solidFill>
                  <a:srgbClr val="775F55"/>
                </a:solidFill>
              </a:rPr>
              <a:pPr/>
              <a:t>10/2/2013</a:t>
            </a:fld>
            <a:endParaRPr lang="en-US">
              <a:solidFill>
                <a:srgbClr val="775F55"/>
              </a:solidFill>
            </a:endParaRPr>
          </a:p>
        </p:txBody>
      </p:sp>
      <p:sp>
        <p:nvSpPr>
          <p:cNvPr id="10" name="Slide Number Placeholder 9"/>
          <p:cNvSpPr>
            <a:spLocks noGrp="1"/>
          </p:cNvSpPr>
          <p:nvPr>
            <p:ph type="sldNum" sz="quarter" idx="16"/>
          </p:nvPr>
        </p:nvSpPr>
        <p:spPr/>
        <p:txBody>
          <a:bodyPr rtlCol="0"/>
          <a:lstStyle/>
          <a:p>
            <a:fld id="{1B4FA152-2BF2-CB43-BFD5-5FD38B8C0F5D}"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solidFill>
                <a:srgbClr val="775F55"/>
              </a:solidFill>
            </a:endParaRPr>
          </a:p>
        </p:txBody>
      </p:sp>
    </p:spTree>
    <p:extLst>
      <p:ext uri="{BB962C8B-B14F-4D97-AF65-F5344CB8AC3E}">
        <p14:creationId xmlns:p14="http://schemas.microsoft.com/office/powerpoint/2010/main" val="3846499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81661CFF-044F-0040-9008-E1D74B5E2448}" type="datetimeFigureOut">
              <a:rPr lang="en-US" smtClean="0">
                <a:solidFill>
                  <a:srgbClr val="775F55"/>
                </a:solidFill>
              </a:rPr>
              <a:pPr/>
              <a:t>10/2/2013</a:t>
            </a:fld>
            <a:endParaRPr lang="en-US">
              <a:solidFill>
                <a:srgbClr val="775F55"/>
              </a:solidFill>
            </a:endParaRPr>
          </a:p>
        </p:txBody>
      </p:sp>
      <p:sp>
        <p:nvSpPr>
          <p:cNvPr id="12" name="Slide Number Placeholder 11"/>
          <p:cNvSpPr>
            <a:spLocks noGrp="1"/>
          </p:cNvSpPr>
          <p:nvPr>
            <p:ph type="sldNum" sz="quarter" idx="16"/>
          </p:nvPr>
        </p:nvSpPr>
        <p:spPr/>
        <p:txBody>
          <a:bodyPr rtlCol="0"/>
          <a:lstStyle/>
          <a:p>
            <a:fld id="{1B4FA152-2BF2-CB43-BFD5-5FD38B8C0F5D}"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solidFill>
                <a:srgbClr val="775F55"/>
              </a:solidFill>
            </a:endParaRPr>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19638490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1661CFF-044F-0040-9008-E1D74B5E2448}" type="datetimeFigureOut">
              <a:rPr lang="en-US" smtClean="0">
                <a:solidFill>
                  <a:srgbClr val="775F55"/>
                </a:solidFill>
              </a:rPr>
              <a:pPr/>
              <a:t>10/2/2013</a:t>
            </a:fld>
            <a:endParaRPr lang="en-US">
              <a:solidFill>
                <a:srgbClr val="775F55"/>
              </a:solidFill>
            </a:endParaRPr>
          </a:p>
        </p:txBody>
      </p:sp>
      <p:sp>
        <p:nvSpPr>
          <p:cNvPr id="4" name="Footer Placeholder 3"/>
          <p:cNvSpPr>
            <a:spLocks noGrp="1"/>
          </p:cNvSpPr>
          <p:nvPr>
            <p:ph type="ftr" sz="quarter" idx="11"/>
          </p:nvPr>
        </p:nvSpPr>
        <p:spPr/>
        <p:txBody>
          <a:bodyPr/>
          <a:lstStyle/>
          <a:p>
            <a:endParaRPr lang="en-US">
              <a:solidFill>
                <a:srgbClr val="775F55"/>
              </a:solidFill>
            </a:endParaRPr>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B4FA152-2BF2-CB43-BFD5-5FD38B8C0F5D}" type="slidenum">
              <a:rPr lang="en-US" smtClean="0"/>
              <a:pPr/>
              <a:t>‹#›</a:t>
            </a:fld>
            <a:endParaRPr lang="en-US"/>
          </a:p>
        </p:txBody>
      </p:sp>
    </p:spTree>
    <p:extLst>
      <p:ext uri="{BB962C8B-B14F-4D97-AF65-F5344CB8AC3E}">
        <p14:creationId xmlns:p14="http://schemas.microsoft.com/office/powerpoint/2010/main" val="4188973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661CFF-044F-0040-9008-E1D74B5E2448}" type="datetimeFigureOut">
              <a:rPr lang="en-US" smtClean="0">
                <a:solidFill>
                  <a:srgbClr val="775F55"/>
                </a:solidFill>
              </a:rPr>
              <a:pPr/>
              <a:t>10/2/2013</a:t>
            </a:fld>
            <a:endParaRPr lang="en-US">
              <a:solidFill>
                <a:srgbClr val="775F55"/>
              </a:solidFill>
            </a:endParaRPr>
          </a:p>
        </p:txBody>
      </p:sp>
      <p:sp>
        <p:nvSpPr>
          <p:cNvPr id="3" name="Footer Placeholder 2"/>
          <p:cNvSpPr>
            <a:spLocks noGrp="1"/>
          </p:cNvSpPr>
          <p:nvPr>
            <p:ph type="ftr" sz="quarter" idx="11"/>
          </p:nvPr>
        </p:nvSpPr>
        <p:spPr/>
        <p:txBody>
          <a:bodyPr/>
          <a:lstStyle/>
          <a:p>
            <a:endParaRPr lang="en-US">
              <a:solidFill>
                <a:srgbClr val="775F55"/>
              </a:solidFill>
            </a:endParaRPr>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B4FA152-2BF2-CB43-BFD5-5FD38B8C0F5D}" type="slidenum">
              <a:rPr lang="en-US" smtClean="0">
                <a:solidFill>
                  <a:srgbClr val="775F55"/>
                </a:solidFill>
              </a:rPr>
              <a:pPr/>
              <a:t>‹#›</a:t>
            </a:fld>
            <a:endParaRPr lang="en-US">
              <a:solidFill>
                <a:srgbClr val="775F55"/>
              </a:solidFill>
            </a:endParaRPr>
          </a:p>
        </p:txBody>
      </p:sp>
    </p:spTree>
    <p:extLst>
      <p:ext uri="{BB962C8B-B14F-4D97-AF65-F5344CB8AC3E}">
        <p14:creationId xmlns:p14="http://schemas.microsoft.com/office/powerpoint/2010/main" val="8800693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81661CFF-044F-0040-9008-E1D74B5E2448}" type="datetimeFigureOut">
              <a:rPr lang="en-US" smtClean="0">
                <a:solidFill>
                  <a:srgbClr val="775F55"/>
                </a:solidFill>
              </a:rPr>
              <a:pPr/>
              <a:t>10/2/2013</a:t>
            </a:fld>
            <a:endParaRPr lang="en-US">
              <a:solidFill>
                <a:srgbClr val="775F55"/>
              </a:solidFill>
            </a:endParaRPr>
          </a:p>
        </p:txBody>
      </p:sp>
      <p:sp>
        <p:nvSpPr>
          <p:cNvPr id="6" name="Footer Placeholder 5"/>
          <p:cNvSpPr>
            <a:spLocks noGrp="1"/>
          </p:cNvSpPr>
          <p:nvPr>
            <p:ph type="ftr" sz="quarter" idx="11"/>
          </p:nvPr>
        </p:nvSpPr>
        <p:spPr/>
        <p:txBody>
          <a:bodyPr/>
          <a:lstStyle/>
          <a:p>
            <a:endParaRPr lang="en-US">
              <a:solidFill>
                <a:srgbClr val="775F55"/>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B4FA152-2BF2-CB43-BFD5-5FD38B8C0F5D}"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21613186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12" name="Date Placeholder 11"/>
          <p:cNvSpPr>
            <a:spLocks noGrp="1"/>
          </p:cNvSpPr>
          <p:nvPr>
            <p:ph type="dt" sz="half" idx="10"/>
          </p:nvPr>
        </p:nvSpPr>
        <p:spPr>
          <a:xfrm>
            <a:off x="6248400" y="6248400"/>
            <a:ext cx="2667000" cy="365125"/>
          </a:xfrm>
        </p:spPr>
        <p:txBody>
          <a:bodyPr rtlCol="0"/>
          <a:lstStyle/>
          <a:p>
            <a:fld id="{81661CFF-044F-0040-9008-E1D74B5E2448}" type="datetimeFigureOut">
              <a:rPr lang="en-US" smtClean="0">
                <a:solidFill>
                  <a:srgbClr val="775F55"/>
                </a:solidFill>
              </a:rPr>
              <a:pPr/>
              <a:t>10/2/2013</a:t>
            </a:fld>
            <a:endParaRPr lang="en-US">
              <a:solidFill>
                <a:srgbClr val="775F55"/>
              </a:solidFill>
            </a:endParaRPr>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1B4FA152-2BF2-CB43-BFD5-5FD38B8C0F5D}"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solidFill>
                <a:srgbClr val="775F55"/>
              </a:solidFill>
            </a:endParaRPr>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2242759772"/>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1661CFF-044F-0040-9008-E1D74B5E2448}" type="datetimeFigureOut">
              <a:rPr lang="en-US" smtClean="0">
                <a:solidFill>
                  <a:srgbClr val="775F55"/>
                </a:solidFill>
              </a:rPr>
              <a:pPr/>
              <a:t>10/2/2013</a:t>
            </a:fld>
            <a:endParaRPr lang="en-US">
              <a:solidFill>
                <a:srgbClr val="775F55"/>
              </a:solidFill>
            </a:endParaRPr>
          </a:p>
        </p:txBody>
      </p:sp>
      <p:sp>
        <p:nvSpPr>
          <p:cNvPr id="5" name="Footer Placeholder 4"/>
          <p:cNvSpPr>
            <a:spLocks noGrp="1"/>
          </p:cNvSpPr>
          <p:nvPr>
            <p:ph type="ftr" sz="quarter" idx="11"/>
          </p:nvPr>
        </p:nvSpPr>
        <p:spPr/>
        <p:txBody>
          <a:bodyPr/>
          <a:lstStyle/>
          <a:p>
            <a:endParaRPr lang="en-US">
              <a:solidFill>
                <a:srgbClr val="775F55"/>
              </a:solidFill>
            </a:endParaRPr>
          </a:p>
        </p:txBody>
      </p:sp>
      <p:sp>
        <p:nvSpPr>
          <p:cNvPr id="6" name="Slide Number Placeholder 5"/>
          <p:cNvSpPr>
            <a:spLocks noGrp="1"/>
          </p:cNvSpPr>
          <p:nvPr>
            <p:ph type="sldNum" sz="quarter" idx="12"/>
          </p:nvPr>
        </p:nvSpPr>
        <p:spPr/>
        <p:txBody>
          <a:bodyPr/>
          <a:lstStyle/>
          <a:p>
            <a:fld id="{1B4FA152-2BF2-CB43-BFD5-5FD38B8C0F5D}" type="slidenum">
              <a:rPr lang="en-US" smtClean="0"/>
              <a:pPr/>
              <a:t>‹#›</a:t>
            </a:fld>
            <a:endParaRPr lang="en-US"/>
          </a:p>
        </p:txBody>
      </p:sp>
    </p:spTree>
    <p:extLst>
      <p:ext uri="{BB962C8B-B14F-4D97-AF65-F5344CB8AC3E}">
        <p14:creationId xmlns:p14="http://schemas.microsoft.com/office/powerpoint/2010/main" val="2164396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81661CFF-044F-0040-9008-E1D74B5E2448}" type="datetimeFigureOut">
              <a:rPr lang="en-US" smtClean="0">
                <a:solidFill>
                  <a:srgbClr val="775F55"/>
                </a:solidFill>
              </a:rPr>
              <a:pPr/>
              <a:t>10/2/2013</a:t>
            </a:fld>
            <a:endParaRPr lang="en-US">
              <a:solidFill>
                <a:srgbClr val="775F55"/>
              </a:solidFill>
            </a:endParaRPr>
          </a:p>
        </p:txBody>
      </p:sp>
      <p:sp>
        <p:nvSpPr>
          <p:cNvPr id="5" name="Footer Placeholder 4"/>
          <p:cNvSpPr>
            <a:spLocks noGrp="1"/>
          </p:cNvSpPr>
          <p:nvPr>
            <p:ph type="ftr" sz="quarter" idx="11"/>
          </p:nvPr>
        </p:nvSpPr>
        <p:spPr>
          <a:xfrm>
            <a:off x="457201" y="6248207"/>
            <a:ext cx="5573483" cy="365125"/>
          </a:xfrm>
        </p:spPr>
        <p:txBody>
          <a:bodyPr/>
          <a:lstStyle/>
          <a:p>
            <a:endParaRPr lang="en-US">
              <a:solidFill>
                <a:srgbClr val="775F55"/>
              </a:solidFill>
            </a:endParaRPr>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sp>
        <p:nvSpPr>
          <p:cNvPr id="6" name="Slide Number Placeholder 5"/>
          <p:cNvSpPr>
            <a:spLocks noGrp="1"/>
          </p:cNvSpPr>
          <p:nvPr>
            <p:ph type="sldNum" sz="quarter" idx="12"/>
          </p:nvPr>
        </p:nvSpPr>
        <p:spPr>
          <a:xfrm rot="5400000">
            <a:off x="5989638" y="144462"/>
            <a:ext cx="533400" cy="244476"/>
          </a:xfrm>
        </p:spPr>
        <p:txBody>
          <a:bodyPr/>
          <a:lstStyle/>
          <a:p>
            <a:fld id="{1B4FA152-2BF2-CB43-BFD5-5FD38B8C0F5D}" type="slidenum">
              <a:rPr lang="en-US" smtClean="0"/>
              <a:pPr/>
              <a:t>‹#›</a:t>
            </a:fld>
            <a:endParaRPr lang="en-US"/>
          </a:p>
        </p:txBody>
      </p:sp>
    </p:spTree>
    <p:extLst>
      <p:ext uri="{BB962C8B-B14F-4D97-AF65-F5344CB8AC3E}">
        <p14:creationId xmlns:p14="http://schemas.microsoft.com/office/powerpoint/2010/main" val="2863916634"/>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pPr defTabSz="457200"/>
            <a:fld id="{81661CFF-044F-0040-9008-E1D74B5E2448}" type="datetimeFigureOut">
              <a:rPr lang="en-US" smtClean="0">
                <a:solidFill>
                  <a:srgbClr val="775F55"/>
                </a:solidFill>
              </a:rPr>
              <a:pPr defTabSz="457200"/>
              <a:t>10/2/2013</a:t>
            </a:fld>
            <a:endParaRPr lang="en-US">
              <a:solidFill>
                <a:srgbClr val="775F55"/>
              </a:solidFill>
            </a:endParaRPr>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pPr defTabSz="457200"/>
            <a:endParaRPr lang="en-US">
              <a:solidFill>
                <a:srgbClr val="775F55"/>
              </a:solidFill>
            </a:endParaRP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pPr defTabSz="457200"/>
            <a:fld id="{1B4FA152-2BF2-CB43-BFD5-5FD38B8C0F5D}" type="slidenum">
              <a:rPr lang="en-US" smtClean="0"/>
              <a:pPr defTabSz="457200"/>
              <a:t>‹#›</a:t>
            </a:fld>
            <a:endParaRPr lang="en-US"/>
          </a:p>
        </p:txBody>
      </p:sp>
    </p:spTree>
    <p:extLst>
      <p:ext uri="{BB962C8B-B14F-4D97-AF65-F5344CB8AC3E}">
        <p14:creationId xmlns:p14="http://schemas.microsoft.com/office/powerpoint/2010/main" val="26008751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asf"/><Relationship Id="rId1" Type="http://schemas.microsoft.com/office/2007/relationships/media" Target="../media/media1.asf"/><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wmv"/><Relationship Id="rId1" Type="http://schemas.microsoft.com/office/2007/relationships/media" Target="../media/media2.wmv"/><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smtClean="0"/>
              <a:t>Warm-up #7</a:t>
            </a:r>
            <a:endParaRPr lang="en-US" b="1" u="sng" dirty="0"/>
          </a:p>
        </p:txBody>
      </p:sp>
      <p:sp>
        <p:nvSpPr>
          <p:cNvPr id="5" name="Content Placeholder 4"/>
          <p:cNvSpPr>
            <a:spLocks noGrp="1"/>
          </p:cNvSpPr>
          <p:nvPr>
            <p:ph sz="quarter" idx="1"/>
          </p:nvPr>
        </p:nvSpPr>
        <p:spPr/>
        <p:txBody>
          <a:bodyPr>
            <a:normAutofit/>
          </a:bodyPr>
          <a:lstStyle/>
          <a:p>
            <a:pPr marL="514350" indent="-514350">
              <a:buAutoNum type="arabicParenR"/>
            </a:pPr>
            <a:r>
              <a:rPr lang="en-US" sz="4000" dirty="0" smtClean="0"/>
              <a:t>Under the Articles of Confederation, how were taxes handled? </a:t>
            </a:r>
          </a:p>
          <a:p>
            <a:pPr marL="514350" indent="-514350">
              <a:buAutoNum type="arabicParenR"/>
            </a:pPr>
            <a:r>
              <a:rPr lang="en-US" sz="4000" dirty="0" smtClean="0"/>
              <a:t>Why did this upset citizens? </a:t>
            </a:r>
            <a:endParaRPr lang="en-US" sz="4000" dirty="0"/>
          </a:p>
        </p:txBody>
      </p:sp>
    </p:spTree>
    <p:extLst>
      <p:ext uri="{BB962C8B-B14F-4D97-AF65-F5344CB8AC3E}">
        <p14:creationId xmlns:p14="http://schemas.microsoft.com/office/powerpoint/2010/main" val="15712885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orthwest territory.gif"/>
          <p:cNvPicPr>
            <a:picLocks noGrp="1" noChangeAspect="1"/>
          </p:cNvPicPr>
          <p:nvPr>
            <p:ph sz="quarter" idx="1"/>
          </p:nvPr>
        </p:nvPicPr>
        <p:blipFill>
          <a:blip r:embed="rId2"/>
          <a:stretch>
            <a:fillRect/>
          </a:stretch>
        </p:blipFill>
        <p:spPr>
          <a:xfrm>
            <a:off x="152400" y="-685800"/>
            <a:ext cx="8763000" cy="8763000"/>
          </a:xfrm>
        </p:spPr>
      </p:pic>
    </p:spTree>
    <p:extLst>
      <p:ext uri="{BB962C8B-B14F-4D97-AF65-F5344CB8AC3E}">
        <p14:creationId xmlns:p14="http://schemas.microsoft.com/office/powerpoint/2010/main" val="24138908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8153400" cy="990600"/>
          </a:xfrm>
        </p:spPr>
        <p:txBody>
          <a:bodyPr>
            <a:normAutofit fontScale="90000"/>
          </a:bodyPr>
          <a:lstStyle/>
          <a:p>
            <a:r>
              <a:rPr lang="en-US" dirty="0" smtClean="0"/>
              <a:t>How was land divided after the establishment of the United States? </a:t>
            </a:r>
            <a:endParaRPr lang="en-US" dirty="0"/>
          </a:p>
        </p:txBody>
      </p:sp>
      <p:pic>
        <p:nvPicPr>
          <p:cNvPr id="4" name="To_The_Mississippi__Westward_Expansion_and_the_Northwest_Ordinance_of_1787.asf">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09600" y="1219200"/>
            <a:ext cx="7924800" cy="4972050"/>
          </a:xfrm>
          <a:prstGeom prst="rect">
            <a:avLst/>
          </a:prstGeom>
        </p:spPr>
      </p:pic>
    </p:spTree>
    <p:extLst>
      <p:ext uri="{BB962C8B-B14F-4D97-AF65-F5344CB8AC3E}">
        <p14:creationId xmlns:p14="http://schemas.microsoft.com/office/powerpoint/2010/main" val="288280835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 Academic Vocabulary Concept Maps</a:t>
            </a:r>
            <a:endParaRPr lang="en-US" dirty="0"/>
          </a:p>
        </p:txBody>
      </p:sp>
      <p:sp>
        <p:nvSpPr>
          <p:cNvPr id="5" name="Content Placeholder 4"/>
          <p:cNvSpPr>
            <a:spLocks noGrp="1"/>
          </p:cNvSpPr>
          <p:nvPr>
            <p:ph sz="quarter" idx="1"/>
          </p:nvPr>
        </p:nvSpPr>
        <p:spPr>
          <a:xfrm>
            <a:off x="0" y="1600200"/>
            <a:ext cx="8766048" cy="4953000"/>
          </a:xfrm>
        </p:spPr>
        <p:txBody>
          <a:bodyPr>
            <a:normAutofit fontScale="85000" lnSpcReduction="20000"/>
          </a:bodyPr>
          <a:lstStyle/>
          <a:p>
            <a:pPr marL="514350" indent="-514350">
              <a:buAutoNum type="arabicParenR"/>
            </a:pPr>
            <a:r>
              <a:rPr lang="en-US" sz="3200" b="1" dirty="0" smtClean="0"/>
              <a:t>Land Ordinance of </a:t>
            </a:r>
            <a:r>
              <a:rPr lang="en-US" sz="3200" b="1" dirty="0" smtClean="0"/>
              <a:t>1785</a:t>
            </a:r>
            <a:r>
              <a:rPr lang="en-US" sz="3200" dirty="0" smtClean="0"/>
              <a:t>– </a:t>
            </a:r>
            <a:r>
              <a:rPr lang="en-US" sz="3200" dirty="0" smtClean="0"/>
              <a:t>Divided the Northwest Territory into six by six mile townships with one square mile section reserved for schools. This was better then the old system of using natural barriers to determine where cities started and ended.   </a:t>
            </a:r>
          </a:p>
          <a:p>
            <a:pPr marL="514350" indent="-514350">
              <a:buAutoNum type="arabicParenR"/>
            </a:pPr>
            <a:r>
              <a:rPr lang="en-US" sz="3200" b="1" dirty="0" smtClean="0"/>
              <a:t>Northwest </a:t>
            </a:r>
            <a:r>
              <a:rPr lang="en-US" sz="3200" b="1" dirty="0" smtClean="0"/>
              <a:t>Ordinance 1787- </a:t>
            </a:r>
            <a:r>
              <a:rPr lang="en-US" sz="3200" dirty="0" smtClean="0"/>
              <a:t>Describes how the Northwest Territory was to be governed. When each territory had 60,000 white men living there, it could apply to become a state. Also made conditions for settlement 1) slavery outlawed but slaves already living there were not freed. 2) fugitives were to be returned. 3) rivers were open to navigation to all people. 4) freedom of religion and trial by jury were guaranteed.   </a:t>
            </a:r>
          </a:p>
        </p:txBody>
      </p:sp>
    </p:spTree>
    <p:extLst>
      <p:ext uri="{BB962C8B-B14F-4D97-AF65-F5344CB8AC3E}">
        <p14:creationId xmlns:p14="http://schemas.microsoft.com/office/powerpoint/2010/main" val="16339080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8534399" cy="1219200"/>
          </a:xfrm>
        </p:spPr>
        <p:txBody>
          <a:bodyPr>
            <a:normAutofit/>
          </a:bodyPr>
          <a:lstStyle/>
          <a:p>
            <a:pPr algn="ctr"/>
            <a:r>
              <a:rPr lang="en-US" b="1" dirty="0" smtClean="0"/>
              <a:t>Northwest Ordinance of 1787</a:t>
            </a:r>
            <a:endParaRPr lang="en-US" b="1" dirty="0"/>
          </a:p>
        </p:txBody>
      </p:sp>
      <p:sp>
        <p:nvSpPr>
          <p:cNvPr id="3" name="Content Placeholder 2"/>
          <p:cNvSpPr>
            <a:spLocks noGrp="1"/>
          </p:cNvSpPr>
          <p:nvPr>
            <p:ph sz="quarter" idx="1"/>
          </p:nvPr>
        </p:nvSpPr>
        <p:spPr>
          <a:xfrm>
            <a:off x="5740400" y="1371600"/>
            <a:ext cx="3403600" cy="5486400"/>
          </a:xfrm>
        </p:spPr>
        <p:txBody>
          <a:bodyPr>
            <a:noAutofit/>
          </a:bodyPr>
          <a:lstStyle/>
          <a:p>
            <a:r>
              <a:rPr lang="en-US" sz="2200" dirty="0" smtClean="0"/>
              <a:t>Made the rules for becoming a state.</a:t>
            </a:r>
          </a:p>
          <a:p>
            <a:r>
              <a:rPr lang="en-US" sz="2200" dirty="0" smtClean="0"/>
              <a:t>Ruled by federally appointed governor. </a:t>
            </a:r>
          </a:p>
          <a:p>
            <a:r>
              <a:rPr lang="en-US" sz="2200" dirty="0" smtClean="0"/>
              <a:t>60,000 people = apply for statehood, and write constitution. </a:t>
            </a:r>
          </a:p>
          <a:p>
            <a:r>
              <a:rPr lang="en-US" sz="2200" dirty="0" smtClean="0"/>
              <a:t>Becomes equal to the original 13 states.</a:t>
            </a:r>
          </a:p>
          <a:p>
            <a:r>
              <a:rPr lang="en-US" sz="2200" dirty="0" smtClean="0"/>
              <a:t>Created five new states. </a:t>
            </a:r>
            <a:endParaRPr lang="en-US" sz="2200" dirty="0"/>
          </a:p>
          <a:p>
            <a:r>
              <a:rPr lang="en-US" sz="2200" dirty="0" smtClean="0"/>
              <a:t>A success of the Continental Congress (government created by the Articles of Confederation)</a:t>
            </a:r>
          </a:p>
        </p:txBody>
      </p:sp>
      <p:pic>
        <p:nvPicPr>
          <p:cNvPr id="4" name="Land_Ordinance_Acts.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2400" y="1600200"/>
            <a:ext cx="5588000" cy="4495800"/>
          </a:xfrm>
          <a:prstGeom prst="rect">
            <a:avLst/>
          </a:prstGeom>
        </p:spPr>
      </p:pic>
    </p:spTree>
    <p:extLst>
      <p:ext uri="{BB962C8B-B14F-4D97-AF65-F5344CB8AC3E}">
        <p14:creationId xmlns:p14="http://schemas.microsoft.com/office/powerpoint/2010/main" val="118168447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land ordiance.gif"/>
          <p:cNvPicPr>
            <a:picLocks noGrp="1" noChangeAspect="1"/>
          </p:cNvPicPr>
          <p:nvPr>
            <p:ph sz="quarter" idx="1"/>
          </p:nvPr>
        </p:nvPicPr>
        <p:blipFill>
          <a:blip r:embed="rId2"/>
          <a:stretch>
            <a:fillRect/>
          </a:stretch>
        </p:blipFill>
        <p:spPr>
          <a:xfrm>
            <a:off x="231648" y="-762000"/>
            <a:ext cx="8534400" cy="8534400"/>
          </a:xfrm>
        </p:spPr>
      </p:pic>
    </p:spTree>
    <p:extLst>
      <p:ext uri="{BB962C8B-B14F-4D97-AF65-F5344CB8AC3E}">
        <p14:creationId xmlns:p14="http://schemas.microsoft.com/office/powerpoint/2010/main" val="8546664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Homework</a:t>
            </a:r>
            <a:endParaRPr lang="en-US" dirty="0"/>
          </a:p>
        </p:txBody>
      </p:sp>
      <p:sp>
        <p:nvSpPr>
          <p:cNvPr id="3" name="Content Placeholder 2"/>
          <p:cNvSpPr>
            <a:spLocks noGrp="1"/>
          </p:cNvSpPr>
          <p:nvPr>
            <p:ph sz="quarter" idx="1"/>
          </p:nvPr>
        </p:nvSpPr>
        <p:spPr/>
        <p:txBody>
          <a:bodyPr/>
          <a:lstStyle/>
          <a:p>
            <a:r>
              <a:rPr lang="en-US" dirty="0" smtClean="0"/>
              <a:t>Revolution Title Page</a:t>
            </a:r>
          </a:p>
          <a:p>
            <a:r>
              <a:rPr lang="en-US" dirty="0" smtClean="0"/>
              <a:t>Prep for notebook check</a:t>
            </a:r>
            <a:endParaRPr lang="en-US" dirty="0"/>
          </a:p>
        </p:txBody>
      </p:sp>
      <p:pic>
        <p:nvPicPr>
          <p:cNvPr id="4" name="Picture 3" descr="homework-highlights-color.gif"/>
          <p:cNvPicPr>
            <a:picLocks noChangeAspect="1"/>
          </p:cNvPicPr>
          <p:nvPr/>
        </p:nvPicPr>
        <p:blipFill>
          <a:blip r:embed="rId2"/>
          <a:stretch>
            <a:fillRect/>
          </a:stretch>
        </p:blipFill>
        <p:spPr>
          <a:xfrm>
            <a:off x="6026150" y="2687996"/>
            <a:ext cx="3117850" cy="4170004"/>
          </a:xfrm>
          <a:prstGeom prst="rect">
            <a:avLst/>
          </a:prstGeom>
        </p:spPr>
      </p:pic>
    </p:spTree>
    <p:extLst>
      <p:ext uri="{BB962C8B-B14F-4D97-AF65-F5344CB8AC3E}">
        <p14:creationId xmlns:p14="http://schemas.microsoft.com/office/powerpoint/2010/main" val="193028083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76</TotalTime>
  <Words>224</Words>
  <Application>Microsoft Office PowerPoint</Application>
  <PresentationFormat>On-screen Show (4:3)</PresentationFormat>
  <Paragraphs>17</Paragraphs>
  <Slides>7</Slides>
  <Notes>0</Notes>
  <HiddenSlides>0</HiddenSlides>
  <MMClips>2</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Median</vt:lpstr>
      <vt:lpstr>Warm-up #7</vt:lpstr>
      <vt:lpstr>PowerPoint Presentation</vt:lpstr>
      <vt:lpstr>How was land divided after the establishment of the United States? </vt:lpstr>
      <vt:lpstr> Academic Vocabulary Concept Maps</vt:lpstr>
      <vt:lpstr>Northwest Ordinance of 1787</vt:lpstr>
      <vt:lpstr>PowerPoint Presentation</vt:lpstr>
      <vt:lpstr>   Homework</vt:lpstr>
    </vt:vector>
  </TitlesOfParts>
  <Company>WVUSD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Warm-up #7</dc:title>
  <dc:creator>Josephine Schaller</dc:creator>
  <cp:lastModifiedBy>Josephine Schaller</cp:lastModifiedBy>
  <cp:revision>5</cp:revision>
  <dcterms:created xsi:type="dcterms:W3CDTF">2013-09-30T21:42:02Z</dcterms:created>
  <dcterms:modified xsi:type="dcterms:W3CDTF">2013-10-02T17:56:05Z</dcterms:modified>
</cp:coreProperties>
</file>