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9" d="100"/>
          <a:sy n="89" d="100"/>
        </p:scale>
        <p:origin x="-14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46113" y="1447800"/>
            <a:ext cx="7851775" cy="3200400"/>
          </a:xfrm>
          <a:prstGeom prst="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813" y="1537447"/>
            <a:ext cx="7826281" cy="1627093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13" y="3218329"/>
            <a:ext cx="7826281" cy="86061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  <a:defRPr sz="18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856" y="1600200"/>
            <a:ext cx="3931920" cy="56673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1792" y="457200"/>
            <a:ext cx="3474720" cy="510235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2856" y="2240280"/>
            <a:ext cx="3931920" cy="21031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8577263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4745038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4"/>
          </p:nvPr>
        </p:nvSpPr>
        <p:spPr>
          <a:xfrm>
            <a:off x="282575" y="458788"/>
            <a:ext cx="8577263" cy="3849624"/>
          </a:xfrm>
          <a:noFill/>
          <a:ln w="44450">
            <a:solidFill>
              <a:schemeClr val="bg1"/>
            </a:solidFill>
            <a:miter lim="800000"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media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8788"/>
            <a:ext cx="1447800" cy="5792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350" y="458788"/>
            <a:ext cx="6521450" cy="5792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Freeform 1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371725" y="381000"/>
            <a:ext cx="4400550" cy="3048000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350" y="4146363"/>
            <a:ext cx="7856538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0" y="5620871"/>
            <a:ext cx="7856538" cy="614081"/>
          </a:xfrm>
        </p:spPr>
        <p:txBody>
          <a:bodyPr>
            <a:normAutofit/>
          </a:bodyPr>
          <a:lstStyle>
            <a:lvl1pPr marL="0" indent="0" algn="ctr">
              <a:lnSpc>
                <a:spcPts val="2000"/>
              </a:lnSpc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17059"/>
            <a:ext cx="7772400" cy="165506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62979"/>
            <a:ext cx="7772400" cy="1500187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350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501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Freeform 1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350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50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601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Freeform 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Freeform 11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Freeform 12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40" y="802910"/>
            <a:ext cx="3474720" cy="116205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010" y="449705"/>
            <a:ext cx="3931920" cy="5781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340" y="2057399"/>
            <a:ext cx="3474720" cy="37338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350" y="107576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565" y="1600200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F44D4AB8-AFAE-3748-B7E7-BD69D093B115}" type="datetimeFigureOut">
              <a:rPr lang="en-US" smtClean="0"/>
              <a:t>4/18/11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416" y="6356350"/>
            <a:ext cx="2895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76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2FFB78A8-C481-8641-ADA7-CD2AC62B65C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dirty="0" smtClean="0"/>
              <a:t>Poetry Terms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r>
              <a:rPr lang="en-US" dirty="0" smtClean="0"/>
              <a:t>Time to test your knowledge</a:t>
            </a:r>
            <a:endParaRPr lang="en-US" dirty="0"/>
          </a:p>
        </p:txBody>
      </p:sp>
      <p:pic>
        <p:nvPicPr>
          <p:cNvPr id="5" name="Picture 4" descr="Poetry_fingers_hea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387" y="1658428"/>
            <a:ext cx="6537013" cy="28955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 poetry on the AP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Read the poem freely, calmly, and correctly – read the SENTENCES, not the lines</a:t>
            </a:r>
          </a:p>
          <a:p>
            <a:pPr marL="514350" indent="-514350">
              <a:buAutoNum type="arabicPeriod"/>
            </a:pPr>
            <a:r>
              <a:rPr lang="en-US" dirty="0" smtClean="0"/>
              <a:t>Read it a second time, paraphrasing as you go</a:t>
            </a:r>
          </a:p>
          <a:p>
            <a:pPr marL="514350" indent="-514350">
              <a:buAutoNum type="arabicPeriod"/>
            </a:pPr>
            <a:r>
              <a:rPr lang="en-US" dirty="0" smtClean="0"/>
              <a:t>Read it a third time, noting: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Any figurative devices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Diction that seems important or suggestive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Images that create a particular mood or feeling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Any repetition of words or phrases</a:t>
            </a:r>
          </a:p>
          <a:p>
            <a:pPr marL="914400" lvl="1" indent="-514350">
              <a:buAutoNum type="alphaUcPeriod"/>
            </a:pPr>
            <a:r>
              <a:rPr lang="en-US" dirty="0" smtClean="0"/>
              <a:t>Purpose/theme – state the main idea/theme in a phrase or sentence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Reading Poetry: 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4. It’s not enough to </a:t>
            </a:r>
            <a:r>
              <a:rPr lang="en-US" u="sng" dirty="0" smtClean="0"/>
              <a:t>note </a:t>
            </a:r>
            <a:r>
              <a:rPr lang="en-US" dirty="0" smtClean="0"/>
              <a:t>the devices; in fact, it’s VERY BORING!</a:t>
            </a:r>
          </a:p>
          <a:p>
            <a:pPr>
              <a:buNone/>
            </a:pPr>
            <a:r>
              <a:rPr lang="en-US" dirty="0" smtClean="0"/>
              <a:t>	A. How do figurative devices </a:t>
            </a:r>
            <a:r>
              <a:rPr lang="en-US" u="sng" dirty="0" smtClean="0"/>
              <a:t>work</a:t>
            </a:r>
            <a:r>
              <a:rPr lang="en-US" dirty="0" smtClean="0"/>
              <a:t>?  How do they relate to the poem and its theme?</a:t>
            </a:r>
          </a:p>
          <a:p>
            <a:pPr>
              <a:buNone/>
            </a:pPr>
            <a:r>
              <a:rPr lang="en-US" dirty="0" smtClean="0"/>
              <a:t>	B. What is </a:t>
            </a:r>
            <a:r>
              <a:rPr lang="en-US" u="sng" dirty="0" smtClean="0"/>
              <a:t>suggested </a:t>
            </a:r>
            <a:r>
              <a:rPr lang="en-US" dirty="0" smtClean="0"/>
              <a:t>by the diction?</a:t>
            </a:r>
          </a:p>
          <a:p>
            <a:pPr>
              <a:buNone/>
            </a:pPr>
            <a:r>
              <a:rPr lang="en-US" dirty="0" smtClean="0"/>
              <a:t>	C. What is the </a:t>
            </a:r>
            <a:r>
              <a:rPr lang="en-US" u="sng" dirty="0" smtClean="0"/>
              <a:t>effect </a:t>
            </a:r>
            <a:r>
              <a:rPr lang="en-US" dirty="0" smtClean="0"/>
              <a:t>of the images? How do they relate to the poem and its theme?</a:t>
            </a:r>
          </a:p>
          <a:p>
            <a:pPr>
              <a:buNone/>
            </a:pPr>
            <a:r>
              <a:rPr lang="en-US" dirty="0" smtClean="0"/>
              <a:t> 	D. </a:t>
            </a:r>
            <a:r>
              <a:rPr lang="en-US" u="sng" dirty="0" smtClean="0"/>
              <a:t>Why </a:t>
            </a:r>
            <a:r>
              <a:rPr lang="en-US" dirty="0" smtClean="0"/>
              <a:t>are the words/phrases repeated? </a:t>
            </a:r>
            <a:r>
              <a:rPr lang="en-US" u="sng" dirty="0" smtClean="0"/>
              <a:t>Effect</a:t>
            </a:r>
            <a:r>
              <a:rPr lang="en-US" dirty="0" smtClean="0"/>
              <a:t>?  Purpose?  </a:t>
            </a:r>
          </a:p>
          <a:p>
            <a:pPr>
              <a:buNone/>
            </a:pPr>
            <a:r>
              <a:rPr lang="en-US" dirty="0" smtClean="0"/>
              <a:t>	E. After carefully thinking about A-D: Does your theme still hold?  Remember: themes are complex and multi-dimensional.  They are NOT simple morals or judgments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Avoid wasting words. Focus on your </a:t>
            </a:r>
            <a:r>
              <a:rPr lang="en-US" u="sng" dirty="0" smtClean="0"/>
              <a:t>essential discoveries </a:t>
            </a:r>
            <a:r>
              <a:rPr lang="en-US" dirty="0" smtClean="0"/>
              <a:t>in your intro.</a:t>
            </a:r>
          </a:p>
          <a:p>
            <a:pPr marL="514350" indent="-514350">
              <a:buAutoNum type="arabicPeriod"/>
            </a:pPr>
            <a:r>
              <a:rPr lang="en-US" dirty="0" smtClean="0"/>
              <a:t>Do NOT cherry pick!  Look at the poem as a whole.  Look for possible IRONY.</a:t>
            </a:r>
          </a:p>
          <a:p>
            <a:pPr marL="514350" indent="-514350">
              <a:buAutoNum type="arabicPeriod"/>
            </a:pPr>
            <a:r>
              <a:rPr lang="en-US" dirty="0" smtClean="0"/>
              <a:t>Quote, but avoid lengthy quotes.  Use parts that capture the </a:t>
            </a:r>
            <a:r>
              <a:rPr lang="en-US" u="sng" dirty="0" smtClean="0"/>
              <a:t>essence </a:t>
            </a:r>
            <a:r>
              <a:rPr lang="en-US" dirty="0" smtClean="0"/>
              <a:t>of the poet’s voice to help prove your points.</a:t>
            </a:r>
          </a:p>
          <a:p>
            <a:pPr marL="514350" indent="-514350">
              <a:buAutoNum type="arabicPeriod"/>
            </a:pPr>
            <a:r>
              <a:rPr lang="en-US" dirty="0" smtClean="0"/>
              <a:t>DO NOT paraphrase or summarize unless absolutely necessary.  Focus on effects, intents, and meaning (the how and why more than the what!)</a:t>
            </a:r>
          </a:p>
          <a:p>
            <a:pPr marL="514350" indent="-514350">
              <a:buAutoNum type="arabicPeriod"/>
            </a:pPr>
            <a:r>
              <a:rPr lang="en-US" dirty="0" smtClean="0"/>
              <a:t>Rhyme scheme is NOT usually something worth writing about!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Poetry Forms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0200"/>
          <a:ext cx="8229600" cy="41147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09800"/>
                <a:gridCol w="6019800"/>
              </a:tblGrid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</a:t>
                      </a:r>
                      <a:endParaRPr lang="en-US" sz="2000" dirty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ballad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A. A poem</a:t>
                      </a:r>
                      <a:r>
                        <a:rPr lang="en-US" sz="2000" baseline="0" dirty="0" smtClean="0"/>
                        <a:t> of mourning or melancholy</a:t>
                      </a:r>
                      <a:endParaRPr lang="en-US" sz="2000" dirty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sonnet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B. A long</a:t>
                      </a:r>
                      <a:r>
                        <a:rPr lang="en-US" sz="2000" baseline="0" dirty="0" smtClean="0"/>
                        <a:t> narrative poem, usually in praise of a hero</a:t>
                      </a:r>
                      <a:endParaRPr lang="en-US" sz="2000" dirty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elegy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C.</a:t>
                      </a:r>
                      <a:r>
                        <a:rPr lang="en-US" sz="2000" baseline="0" dirty="0" smtClean="0"/>
                        <a:t> A song-like poem that typically includes a refrain</a:t>
                      </a:r>
                      <a:endParaRPr lang="en-US" sz="2000" dirty="0"/>
                    </a:p>
                  </a:txBody>
                  <a:tcPr/>
                </a:tc>
              </a:tr>
              <a:tr h="83001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ode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D. A poem</a:t>
                      </a:r>
                      <a:r>
                        <a:rPr lang="en-US" sz="2000" baseline="0" dirty="0" smtClean="0"/>
                        <a:t> with either an octave/sestet or 3 quatrains and a couplet</a:t>
                      </a:r>
                      <a:endParaRPr lang="en-US" sz="2000" dirty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5.epic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E. A poem in</a:t>
                      </a:r>
                      <a:r>
                        <a:rPr lang="en-US" sz="2000" baseline="0" dirty="0" smtClean="0"/>
                        <a:t> praise of an object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Poetry Forms: </a:t>
            </a:r>
            <a:r>
              <a:rPr lang="en-US" dirty="0" smtClean="0">
                <a:solidFill>
                  <a:srgbClr val="FF0000"/>
                </a:solidFill>
              </a:rPr>
              <a:t>Answers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600200"/>
          <a:ext cx="8229600" cy="4171579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09800"/>
                <a:gridCol w="6019800"/>
              </a:tblGrid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</a:t>
                      </a:r>
                      <a:endParaRPr lang="en-US" sz="2000" dirty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ballad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C.</a:t>
                      </a:r>
                      <a:r>
                        <a:rPr lang="en-US" sz="2000" baseline="0" dirty="0" smtClean="0"/>
                        <a:t> A song-like poem that typically includes a refrain</a:t>
                      </a:r>
                      <a:endParaRPr lang="en-US" sz="2000" dirty="0" smtClean="0"/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sonnet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D. A poem</a:t>
                      </a:r>
                      <a:r>
                        <a:rPr lang="en-US" sz="2000" baseline="0" dirty="0" smtClean="0"/>
                        <a:t> with either an octave/sestet (</a:t>
                      </a:r>
                      <a:r>
                        <a:rPr lang="en-US" sz="2000" baseline="0" dirty="0" err="1" smtClean="0"/>
                        <a:t>Petrarchan</a:t>
                      </a:r>
                      <a:r>
                        <a:rPr lang="en-US" sz="2000" baseline="0" dirty="0" smtClean="0"/>
                        <a:t>) or 3 quatrains and a couplet (Shakespearean)</a:t>
                      </a:r>
                      <a:endParaRPr lang="en-US" sz="2000" dirty="0" smtClean="0"/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elegy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A. A poem</a:t>
                      </a:r>
                      <a:r>
                        <a:rPr lang="en-US" sz="2000" baseline="0" dirty="0" smtClean="0"/>
                        <a:t> of mourning or melancholy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83001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ode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E. A poem in</a:t>
                      </a:r>
                      <a:r>
                        <a:rPr lang="en-US" sz="2000" baseline="0" dirty="0" smtClean="0"/>
                        <a:t> praise of an object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6569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5.epic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B. A long</a:t>
                      </a:r>
                      <a:r>
                        <a:rPr lang="en-US" sz="2000" baseline="0" dirty="0" smtClean="0"/>
                        <a:t> narrative poem, usually in praise of a hero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Figurative Devices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5948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09800"/>
                <a:gridCol w="601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paradox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</a:t>
                      </a:r>
                      <a:r>
                        <a:rPr lang="en-US" sz="2000" baseline="0" dirty="0" smtClean="0"/>
                        <a:t>. A poem addressed to a person who is not present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hyperbole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B. Human  characteristics attributed to non-human things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metaphor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C. Seemingly contradictory</a:t>
                      </a:r>
                      <a:r>
                        <a:rPr lang="en-US" sz="2000" baseline="0" dirty="0" smtClean="0"/>
                        <a:t> statement that is nevertheless true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simile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D. Comparison of two seemingly</a:t>
                      </a:r>
                      <a:r>
                        <a:rPr lang="en-US" sz="2000" baseline="0" dirty="0" smtClean="0"/>
                        <a:t> unlike things for dramatic effect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</a:t>
                      </a:r>
                      <a:r>
                        <a:rPr lang="en-US" sz="2000" baseline="0" dirty="0" smtClean="0"/>
                        <a:t> allusion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E. Exaggeration for effect; overstatement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personification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F. Substitution of the part for the whole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synecdoche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G.</a:t>
                      </a:r>
                      <a:r>
                        <a:rPr lang="en-US" sz="2000" dirty="0" smtClean="0"/>
                        <a:t> Reference to well-known literature or history</a:t>
                      </a:r>
                    </a:p>
                    <a:p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8. apostrophe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H. Comparison using like or as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Figurative Devices: </a:t>
            </a:r>
            <a:r>
              <a:rPr lang="en-US" dirty="0" smtClean="0">
                <a:solidFill>
                  <a:srgbClr val="FF0000"/>
                </a:solidFill>
              </a:rPr>
              <a:t>Answers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48996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09800"/>
                <a:gridCol w="601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paradox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C. Seemingly contradictory</a:t>
                      </a:r>
                      <a:r>
                        <a:rPr lang="en-US" sz="2000" baseline="0" dirty="0" smtClean="0"/>
                        <a:t> statement that is nevertheless true</a:t>
                      </a:r>
                      <a:r>
                        <a:rPr lang="en-US" sz="2000" dirty="0" smtClean="0"/>
                        <a:t> </a:t>
                      </a: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hyperbole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E. Exaggeration for effect; overstatement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metaphor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D. Comparison of two seemingly</a:t>
                      </a:r>
                      <a:r>
                        <a:rPr lang="en-US" sz="2000" baseline="0" dirty="0" smtClean="0"/>
                        <a:t> unlike things for dramatic effect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simile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H. Comparison using like or as</a:t>
                      </a: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</a:t>
                      </a:r>
                      <a:r>
                        <a:rPr lang="en-US" sz="2000" baseline="0" dirty="0" smtClean="0"/>
                        <a:t> allusion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G. Reference to well-known literature or history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personification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B. Human  characteristics attributed to non-human things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synecdoche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 </a:t>
                      </a:r>
                      <a:r>
                        <a:rPr lang="en-US" sz="2000" dirty="0" smtClean="0"/>
                        <a:t>F. Substitution of the part for the whole (“steel” instead of “sword”)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8. apostrophe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</a:t>
                      </a:r>
                      <a:r>
                        <a:rPr lang="en-US" sz="2000" baseline="0" dirty="0" smtClean="0"/>
                        <a:t>. A poem addressed to a person who is not present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Poetic Elements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86800" cy="3680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708"/>
                <a:gridCol w="69650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meter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A.</a:t>
                      </a:r>
                      <a:r>
                        <a:rPr lang="en-US" sz="2000" dirty="0" smtClean="0"/>
                        <a:t> A 2-</a:t>
                      </a:r>
                      <a:r>
                        <a:rPr lang="en-US" sz="2000" baseline="0" dirty="0" smtClean="0"/>
                        <a:t>syllable foot (stress/</a:t>
                      </a:r>
                      <a:r>
                        <a:rPr lang="en-US" sz="2000" baseline="0" dirty="0" err="1" smtClean="0"/>
                        <a:t>unstress</a:t>
                      </a:r>
                      <a:r>
                        <a:rPr lang="en-US" sz="2000" baseline="0" dirty="0" smtClean="0"/>
                        <a:t>: never, happy, cranky)</a:t>
                      </a:r>
                      <a:endParaRPr lang="en-US" sz="2000" dirty="0" smtClean="0"/>
                    </a:p>
                    <a:p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</a:t>
                      </a:r>
                      <a:r>
                        <a:rPr lang="en-US" sz="2000" baseline="0" dirty="0" smtClean="0"/>
                        <a:t> iamb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B. </a:t>
                      </a:r>
                      <a:r>
                        <a:rPr lang="en-US" sz="2000" baseline="0" dirty="0" smtClean="0"/>
                        <a:t>A 3-syllable foot with the stress on the first syllable: happiness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trochee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C. A</a:t>
                      </a:r>
                      <a:r>
                        <a:rPr lang="en-US" sz="2000" baseline="0" dirty="0" smtClean="0"/>
                        <a:t> 2-syllable foot with stresses on both syllables: childhood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anapest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D. A</a:t>
                      </a:r>
                      <a:r>
                        <a:rPr lang="en-US" sz="2000" baseline="0" dirty="0" smtClean="0"/>
                        <a:t> line of poetry with 5 feet (10 syllables)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 dactyl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E. A 2-</a:t>
                      </a:r>
                      <a:r>
                        <a:rPr lang="en-US" sz="2000" baseline="0" dirty="0" smtClean="0"/>
                        <a:t>syllable foot (</a:t>
                      </a:r>
                      <a:r>
                        <a:rPr lang="en-US" sz="2000" baseline="0" dirty="0" err="1" smtClean="0"/>
                        <a:t>unstress</a:t>
                      </a:r>
                      <a:r>
                        <a:rPr lang="en-US" sz="2000" baseline="0" dirty="0" smtClean="0"/>
                        <a:t>/stress: below, amuse, delight)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spondee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F. A line of poetry with 4 feet (8 syllables)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tetrameter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G. </a:t>
                      </a:r>
                      <a:r>
                        <a:rPr lang="en-US" sz="2000" dirty="0" smtClean="0"/>
                        <a:t>A pattern of stressed and unstressed syllables in a poem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8. pentameter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H.</a:t>
                      </a:r>
                      <a:r>
                        <a:rPr lang="en-US" sz="2000" baseline="0" dirty="0" smtClean="0"/>
                        <a:t> A 3 syllable foot with the stress on the last syllable: Cavalier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Poetic Elements: </a:t>
            </a:r>
            <a:r>
              <a:rPr lang="en-US" dirty="0" smtClean="0">
                <a:solidFill>
                  <a:srgbClr val="FF0000"/>
                </a:solidFill>
              </a:rPr>
              <a:t>Answers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86800" cy="398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708"/>
                <a:gridCol w="696509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meter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G. A pattern of stressed and unstressed syllables in a poem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  <a:p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</a:t>
                      </a:r>
                      <a:r>
                        <a:rPr lang="en-US" sz="2000" baseline="0" dirty="0" smtClean="0"/>
                        <a:t> iamb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E. A 2-</a:t>
                      </a:r>
                      <a:r>
                        <a:rPr lang="en-US" sz="2000" baseline="0" dirty="0" smtClean="0"/>
                        <a:t>syllable foot (</a:t>
                      </a:r>
                      <a:r>
                        <a:rPr lang="en-US" sz="2000" baseline="0" dirty="0" err="1" smtClean="0"/>
                        <a:t>unstress</a:t>
                      </a:r>
                      <a:r>
                        <a:rPr lang="en-US" sz="2000" baseline="0" dirty="0" smtClean="0"/>
                        <a:t>/stress: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below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amuse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delight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trochee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A. A 2-</a:t>
                      </a:r>
                      <a:r>
                        <a:rPr lang="en-US" sz="2000" baseline="0" dirty="0" smtClean="0"/>
                        <a:t>syllable foot (stress/</a:t>
                      </a:r>
                      <a:r>
                        <a:rPr lang="en-US" sz="2000" baseline="0" dirty="0" err="1" smtClean="0"/>
                        <a:t>unstress</a:t>
                      </a:r>
                      <a:r>
                        <a:rPr lang="en-US" sz="2000" baseline="0" dirty="0" smtClean="0"/>
                        <a:t>: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never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happy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cranky</a:t>
                      </a:r>
                      <a:r>
                        <a:rPr lang="en-US" sz="2000" baseline="0" dirty="0" smtClean="0"/>
                        <a:t>)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anapest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H.</a:t>
                      </a:r>
                      <a:r>
                        <a:rPr lang="en-US" sz="2000" baseline="0" dirty="0" smtClean="0"/>
                        <a:t> A 3 syllable foot with the stress on the last syllable: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Cavalier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 dactyl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B. </a:t>
                      </a:r>
                      <a:r>
                        <a:rPr lang="en-US" sz="2000" baseline="0" dirty="0" smtClean="0"/>
                        <a:t>A 3-syllable foot with the stress on the first syllable: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happiness</a:t>
                      </a:r>
                      <a:endParaRPr lang="en-US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spondee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C. A</a:t>
                      </a:r>
                      <a:r>
                        <a:rPr lang="en-US" sz="2000" baseline="0" dirty="0" smtClean="0"/>
                        <a:t> 2-syllable foot with stresses on both syllables: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childhood</a:t>
                      </a:r>
                      <a:endParaRPr lang="en-US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tetrameter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F. A line of poetry with 4 feet (8 syllables) 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8. pentameter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D. A</a:t>
                      </a:r>
                      <a:r>
                        <a:rPr lang="en-US" sz="2000" baseline="0" dirty="0" smtClean="0"/>
                        <a:t> line of poetry with 5 feet (10 syllables)</a:t>
                      </a:r>
                      <a:endParaRPr lang="en-US" sz="2000" dirty="0" smtClean="0"/>
                    </a:p>
                    <a:p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of Sound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63504" cy="418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904"/>
                <a:gridCol w="670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end rhyme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A. Repetition</a:t>
                      </a:r>
                      <a:r>
                        <a:rPr lang="en-US" sz="2000" baseline="0" dirty="0" smtClean="0"/>
                        <a:t> of initial consonant sounds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internal rhyme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B. Repetition of vowel sounds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alliteration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C. Similarity of sound occurring in the same line of</a:t>
                      </a:r>
                      <a:r>
                        <a:rPr lang="en-US" sz="2000" baseline="0" dirty="0" smtClean="0"/>
                        <a:t> verse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assonance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D. The use of a word to imitate a sound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 onomatopoeia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E. Repetition of consonant sounds within a line of verse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consonance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F. Similarity occurring at the end of two or</a:t>
                      </a:r>
                      <a:r>
                        <a:rPr lang="en-US" sz="2000" baseline="0" dirty="0" smtClean="0"/>
                        <a:t> more lines of verse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refrain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G. Repetition</a:t>
                      </a:r>
                      <a:r>
                        <a:rPr lang="en-US" sz="2000" baseline="0" dirty="0" smtClean="0"/>
                        <a:t> of one or more phrases or lines at intervals in a poem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of Sound: </a:t>
            </a:r>
            <a:r>
              <a:rPr lang="en-US" dirty="0" smtClean="0">
                <a:solidFill>
                  <a:srgbClr val="FF0000"/>
                </a:solidFill>
              </a:rPr>
              <a:t>Answers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63504" cy="510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904"/>
                <a:gridCol w="6705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Terms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Definitions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 end rhyme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F. Similarity occurring at the end of two or</a:t>
                      </a:r>
                      <a:r>
                        <a:rPr lang="en-US" sz="2000" baseline="0" dirty="0" smtClean="0"/>
                        <a:t> more lines of verse: This walking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around</a:t>
                      </a:r>
                      <a:r>
                        <a:rPr lang="en-US" sz="2000" baseline="0" dirty="0" smtClean="0"/>
                        <a:t>/Without touching the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ground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 internal rhyme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C. Similarity of sound occurring in the same line of</a:t>
                      </a:r>
                      <a:r>
                        <a:rPr lang="en-US" sz="2000" baseline="0" dirty="0" smtClean="0"/>
                        <a:t> verse: Once upon a midnight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dreary</a:t>
                      </a:r>
                      <a:r>
                        <a:rPr lang="en-US" sz="2000" baseline="0" dirty="0" smtClean="0"/>
                        <a:t>, while I pondered weak and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weary</a:t>
                      </a:r>
                      <a:endParaRPr lang="en-US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 alliteration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A. Repetition</a:t>
                      </a:r>
                      <a:r>
                        <a:rPr lang="en-US" sz="2000" baseline="0" dirty="0" smtClean="0"/>
                        <a:t> of initial consonant sounds: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Five </a:t>
                      </a:r>
                      <a:r>
                        <a:rPr lang="en-US" sz="2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iles </a:t>
                      </a:r>
                      <a:r>
                        <a:rPr lang="en-US" sz="2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eandering in a </a:t>
                      </a:r>
                      <a:r>
                        <a:rPr lang="en-US" sz="2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azy </a:t>
                      </a:r>
                      <a:r>
                        <a:rPr lang="en-US" sz="2000" b="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20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otion</a:t>
                      </a:r>
                      <a:endParaRPr lang="en-US" sz="2000" b="0" dirty="0" smtClean="0"/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 assonance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B. Repetition of vowel sounds: Hear</a:t>
                      </a:r>
                      <a:r>
                        <a:rPr lang="en-US" sz="2000" baseline="0" dirty="0" smtClean="0"/>
                        <a:t> the m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sz="2000" baseline="0" dirty="0" smtClean="0"/>
                        <a:t>llow w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sz="2000" baseline="0" dirty="0" smtClean="0"/>
                        <a:t>dding b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en-US" sz="2000" baseline="0" dirty="0" smtClean="0"/>
                        <a:t>lls</a:t>
                      </a:r>
                      <a:endParaRPr lang="en-US" sz="2000" dirty="0" smtClean="0"/>
                    </a:p>
                    <a:p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 onomatopoeia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D. The use of a word to imitate a sound: sizzle, crunch, fizz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 consonance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E. Repetition of consonant sounds within a line of verse: He stru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ck</a:t>
                      </a:r>
                      <a:r>
                        <a:rPr lang="en-US" sz="2000" dirty="0" smtClean="0"/>
                        <a:t> a strea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k</a:t>
                      </a:r>
                      <a:r>
                        <a:rPr lang="en-US" sz="2000" dirty="0" smtClean="0"/>
                        <a:t> of bad</a:t>
                      </a:r>
                      <a:r>
                        <a:rPr lang="en-US" sz="2000" baseline="0" dirty="0" smtClean="0"/>
                        <a:t> lu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ck</a:t>
                      </a:r>
                      <a:endParaRPr lang="en-US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7. refrain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G. Repetition</a:t>
                      </a:r>
                      <a:r>
                        <a:rPr lang="en-US" sz="2000" baseline="0" dirty="0" smtClean="0"/>
                        <a:t> of one or more phrases or lines at intervals in a poem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hi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Exhibit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Exhibi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10000"/>
                <a:lumMod val="70000"/>
              </a:schemeClr>
            </a:gs>
            <a:gs pos="50000">
              <a:schemeClr val="phClr">
                <a:tint val="80000"/>
                <a:satMod val="135000"/>
              </a:schemeClr>
            </a:gs>
            <a:gs pos="100000">
              <a:schemeClr val="phClr">
                <a:tint val="3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10000"/>
                <a:lumMod val="70000"/>
              </a:schemeClr>
            </a:gs>
            <a:gs pos="65000">
              <a:schemeClr val="phClr">
                <a:shade val="90000"/>
                <a:satMod val="200000"/>
                <a:lumMod val="110000"/>
              </a:schemeClr>
            </a:gs>
            <a:gs pos="100000">
              <a:schemeClr val="phClr"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</a:fillStyleLst>
      <a:lnStyleLst>
        <a:ln w="31750" cap="flat" cmpd="sng" algn="ctr">
          <a:solidFill>
            <a:schemeClr val="phClr"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alpha val="95000"/>
            </a:schemeClr>
          </a:solidFill>
          <a:prstDash val="solid"/>
        </a:ln>
        <a:ln w="50800" cap="flat" cmpd="sng" algn="ctr">
          <a:solidFill>
            <a:schemeClr val="phClr">
              <a:alpha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5000" endPos="15000" dist="50800" dir="5400000" sy="-100000" rotWithShape="0"/>
          </a:effectLst>
        </a:effectStyle>
        <a:effectStyle>
          <a:effectLst>
            <a:innerShdw blurRad="76200" dist="25400" dir="5400000">
              <a:srgbClr val="FFFFFF">
                <a:alpha val="50000"/>
              </a:srgbClr>
            </a:innerShdw>
            <a:outerShdw blurRad="254000" dist="254000" dir="5400000" sx="90000" sy="-30000" rotWithShape="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  <a:lumMod val="30000"/>
              </a:schemeClr>
              <a:schemeClr val="phClr">
                <a:tint val="70000"/>
                <a:satMod val="500000"/>
                <a:lumMod val="5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120</TotalTime>
  <Words>1246</Words>
  <Application>Microsoft Macintosh PowerPoint</Application>
  <PresentationFormat>On-screen Show (4:3)</PresentationFormat>
  <Paragraphs>164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Exhibit</vt:lpstr>
      <vt:lpstr>Poetry Terms</vt:lpstr>
      <vt:lpstr>Poetry Forms Terms</vt:lpstr>
      <vt:lpstr>Poetry Forms: Answers</vt:lpstr>
      <vt:lpstr>Figurative Devices</vt:lpstr>
      <vt:lpstr>Figurative Devices: Answers</vt:lpstr>
      <vt:lpstr>Poetic Elements</vt:lpstr>
      <vt:lpstr>Poetic Elements: Answers</vt:lpstr>
      <vt:lpstr>Devices of Sound</vt:lpstr>
      <vt:lpstr>Devices of Sound: Answers</vt:lpstr>
      <vt:lpstr>Reading poetry on the AP Test</vt:lpstr>
      <vt:lpstr>Reading Poetry: SO WHAT?</vt:lpstr>
      <vt:lpstr>Writing Tips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 Review</dc:title>
  <dc:creator>Sheri Zoratti</dc:creator>
  <cp:lastModifiedBy>Sheri Zoratti</cp:lastModifiedBy>
  <cp:revision>23</cp:revision>
  <dcterms:created xsi:type="dcterms:W3CDTF">2011-04-18T18:16:45Z</dcterms:created>
  <dcterms:modified xsi:type="dcterms:W3CDTF">2011-04-18T20:17:36Z</dcterms:modified>
</cp:coreProperties>
</file>