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872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0AFCDA2E-E4EB-46A5-977A-33EC6BCB0237}" type="datetimeFigureOut">
              <a:rPr lang="en-US" smtClean="0"/>
              <a:t>11/12/2012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0B10B4B1-431D-4580-82A6-99D3007016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DA2E-E4EB-46A5-977A-33EC6BCB0237}" type="datetimeFigureOut">
              <a:rPr lang="en-US" smtClean="0"/>
              <a:t>11/12/2012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0B4B1-431D-4580-82A6-99D3007016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DA2E-E4EB-46A5-977A-33EC6BCB0237}" type="datetimeFigureOut">
              <a:rPr lang="en-US" smtClean="0"/>
              <a:t>11/12/2012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0B4B1-431D-4580-82A6-99D3007016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DA2E-E4EB-46A5-977A-33EC6BCB0237}" type="datetimeFigureOut">
              <a:rPr lang="en-US" smtClean="0"/>
              <a:t>11/12/2012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0B4B1-431D-4580-82A6-99D3007016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DA2E-E4EB-46A5-977A-33EC6BCB0237}" type="datetimeFigureOut">
              <a:rPr lang="en-US" smtClean="0"/>
              <a:t>11/12/2012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0B4B1-431D-4580-82A6-99D3007016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DA2E-E4EB-46A5-977A-33EC6BCB0237}" type="datetimeFigureOut">
              <a:rPr lang="en-US" smtClean="0"/>
              <a:t>11/12/2012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0B4B1-431D-4580-82A6-99D3007016D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DA2E-E4EB-46A5-977A-33EC6BCB0237}" type="datetimeFigureOut">
              <a:rPr lang="en-US" smtClean="0"/>
              <a:t>11/12/2012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0B4B1-431D-4580-82A6-99D3007016D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DA2E-E4EB-46A5-977A-33EC6BCB0237}" type="datetimeFigureOut">
              <a:rPr lang="en-US" smtClean="0"/>
              <a:t>11/12/2012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0B4B1-431D-4580-82A6-99D3007016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DA2E-E4EB-46A5-977A-33EC6BCB0237}" type="datetimeFigureOut">
              <a:rPr lang="en-US" smtClean="0"/>
              <a:t>11/12/2012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0B4B1-431D-4580-82A6-99D3007016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0AFCDA2E-E4EB-46A5-977A-33EC6BCB0237}" type="datetimeFigureOut">
              <a:rPr lang="en-US" smtClean="0"/>
              <a:t>11/12/2012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0B10B4B1-431D-4580-82A6-99D3007016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0AFCDA2E-E4EB-46A5-977A-33EC6BCB0237}" type="datetimeFigureOut">
              <a:rPr lang="en-US" smtClean="0"/>
              <a:t>11/12/2012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0B10B4B1-431D-4580-82A6-99D3007016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AFCDA2E-E4EB-46A5-977A-33EC6BCB0237}" type="datetimeFigureOut">
              <a:rPr lang="en-US" smtClean="0"/>
              <a:t>11/12/2012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B10B4B1-431D-4580-82A6-99D3007016D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794935"/>
            <a:ext cx="7162800" cy="1828090"/>
          </a:xfrm>
        </p:spPr>
        <p:txBody>
          <a:bodyPr>
            <a:normAutofit fontScale="90000"/>
          </a:bodyPr>
          <a:lstStyle/>
          <a:p>
            <a:r>
              <a:rPr lang="en-US" sz="67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Protein Synthesis: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Translation and Transcription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EQ: What is the Central Dogma and what processes does it involve? </a:t>
            </a:r>
          </a:p>
          <a:p>
            <a:r>
              <a:rPr lang="en-US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Describe processes</a:t>
            </a:r>
            <a:endParaRPr lang="en-US" sz="32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241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6897445" cy="3970469"/>
          </a:xfrm>
        </p:spPr>
        <p:txBody>
          <a:bodyPr/>
          <a:lstStyle/>
          <a:p>
            <a:r>
              <a:rPr lang="en-US" dirty="0" smtClean="0"/>
              <a:t>Translation occurs at the ribosome</a:t>
            </a:r>
          </a:p>
          <a:p>
            <a:pPr lvl="1"/>
            <a:r>
              <a:rPr lang="en-US" dirty="0" smtClean="0"/>
              <a:t>For translation to begin, </a:t>
            </a:r>
            <a:r>
              <a:rPr lang="en-US" dirty="0" err="1" smtClean="0"/>
              <a:t>tRNA</a:t>
            </a:r>
            <a:r>
              <a:rPr lang="en-US" dirty="0" smtClean="0"/>
              <a:t> must bind to a corresponding codon. Ex. </a:t>
            </a:r>
            <a:r>
              <a:rPr lang="en-US" dirty="0" err="1" smtClean="0"/>
              <a:t>tRNA</a:t>
            </a:r>
            <a:r>
              <a:rPr lang="en-US" dirty="0" smtClean="0"/>
              <a:t> anticodon – UAC binds with mRNA codon AUG</a:t>
            </a:r>
          </a:p>
          <a:p>
            <a:pPr lvl="1"/>
            <a:r>
              <a:rPr lang="en-US" dirty="0" smtClean="0"/>
              <a:t>Then attaches amino-acid to form a protein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00462"/>
            <a:ext cx="8755063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64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09601"/>
            <a:ext cx="6965245" cy="914400"/>
          </a:xfrm>
        </p:spPr>
        <p:txBody>
          <a:bodyPr/>
          <a:lstStyle/>
          <a:p>
            <a:r>
              <a:rPr lang="en-US" dirty="0" smtClean="0"/>
              <a:t>Mutation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524000"/>
            <a:ext cx="6211645" cy="4199069"/>
          </a:xfrm>
        </p:spPr>
        <p:txBody>
          <a:bodyPr/>
          <a:lstStyle/>
          <a:p>
            <a:r>
              <a:rPr lang="en-US" dirty="0" smtClean="0"/>
              <a:t>Mutations are changes in DNA that may or may not affect an organisms traits and expression of genes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33687"/>
            <a:ext cx="4495800" cy="3971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652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533401"/>
            <a:ext cx="6965245" cy="1066800"/>
          </a:xfrm>
        </p:spPr>
        <p:txBody>
          <a:bodyPr/>
          <a:lstStyle/>
          <a:p>
            <a:r>
              <a:rPr lang="en-US" dirty="0" smtClean="0"/>
              <a:t>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620000" cy="4199069"/>
          </a:xfrm>
        </p:spPr>
        <p:txBody>
          <a:bodyPr/>
          <a:lstStyle/>
          <a:p>
            <a:r>
              <a:rPr lang="en-US" dirty="0" smtClean="0"/>
              <a:t>Some mutations affect a single gene, while others affect an entire chromosome</a:t>
            </a:r>
          </a:p>
          <a:p>
            <a:pPr lvl="1"/>
            <a:r>
              <a:rPr lang="en-US" dirty="0" smtClean="0"/>
              <a:t>A mutation is a change in an organism’s DNA</a:t>
            </a:r>
          </a:p>
          <a:p>
            <a:pPr lvl="1"/>
            <a:r>
              <a:rPr lang="en-US" dirty="0" smtClean="0"/>
              <a:t>Many kinds of mutations can occur, especially during replication</a:t>
            </a:r>
          </a:p>
          <a:p>
            <a:pPr lvl="1"/>
            <a:r>
              <a:rPr lang="en-US" dirty="0" smtClean="0"/>
              <a:t>A point mutation substitutes on nucleotide for another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" y="4014787"/>
            <a:ext cx="8977313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284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1"/>
            <a:ext cx="6965245" cy="990600"/>
          </a:xfrm>
        </p:spPr>
        <p:txBody>
          <a:bodyPr/>
          <a:lstStyle/>
          <a:p>
            <a:r>
              <a:rPr lang="en-US" dirty="0" smtClean="0"/>
              <a:t>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7620000" cy="3894269"/>
          </a:xfrm>
        </p:spPr>
        <p:txBody>
          <a:bodyPr/>
          <a:lstStyle/>
          <a:p>
            <a:r>
              <a:rPr lang="en-US" dirty="0" smtClean="0"/>
              <a:t>Chromosomal mutations affect many genes</a:t>
            </a:r>
          </a:p>
          <a:p>
            <a:r>
              <a:rPr lang="en-US" dirty="0" smtClean="0"/>
              <a:t>Chromosomal mutations may occur during meiosis</a:t>
            </a:r>
          </a:p>
          <a:p>
            <a:pPr marL="365760" lvl="1" indent="0">
              <a:buNone/>
            </a:pP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" y="3176587"/>
            <a:ext cx="4114802" cy="2526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105" y="3194834"/>
            <a:ext cx="4620320" cy="2522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845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543800" cy="4046669"/>
          </a:xfrm>
        </p:spPr>
        <p:txBody>
          <a:bodyPr/>
          <a:lstStyle/>
          <a:p>
            <a:r>
              <a:rPr lang="en-US" dirty="0" smtClean="0"/>
              <a:t>Mutations may or may not affect expression of genes</a:t>
            </a:r>
          </a:p>
          <a:p>
            <a:pPr lvl="1"/>
            <a:r>
              <a:rPr lang="en-US" dirty="0" smtClean="0"/>
              <a:t>Chromosomal mutations tend to have a big effect</a:t>
            </a:r>
          </a:p>
          <a:p>
            <a:pPr lvl="1"/>
            <a:r>
              <a:rPr lang="en-US" dirty="0" smtClean="0"/>
              <a:t>Some gene mutations change gene expression</a:t>
            </a:r>
          </a:p>
          <a:p>
            <a:pPr lvl="2"/>
            <a:r>
              <a:rPr lang="en-US" dirty="0" smtClean="0"/>
              <a:t>A mutation may change protein shape</a:t>
            </a:r>
          </a:p>
          <a:p>
            <a:pPr lvl="1"/>
            <a:r>
              <a:rPr lang="en-US" dirty="0"/>
              <a:t>Some gene mutations do not affect gene expression</a:t>
            </a:r>
          </a:p>
          <a:p>
            <a:pPr lvl="1"/>
            <a:endParaRPr lang="en-US" dirty="0" smtClean="0"/>
          </a:p>
          <a:p>
            <a:pPr marL="685800" lvl="2" indent="0">
              <a:buNone/>
            </a:pP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86200"/>
            <a:ext cx="6327775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533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09601"/>
            <a:ext cx="6965245" cy="838200"/>
          </a:xfrm>
        </p:spPr>
        <p:txBody>
          <a:bodyPr/>
          <a:lstStyle/>
          <a:p>
            <a:r>
              <a:rPr lang="en-US" dirty="0" smtClean="0"/>
              <a:t>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696200" cy="4199069"/>
          </a:xfrm>
        </p:spPr>
        <p:txBody>
          <a:bodyPr/>
          <a:lstStyle/>
          <a:p>
            <a:r>
              <a:rPr lang="en-US" dirty="0" smtClean="0"/>
              <a:t>Mutations can be caused by several factors</a:t>
            </a:r>
          </a:p>
          <a:p>
            <a:pPr lvl="1"/>
            <a:r>
              <a:rPr lang="en-US" dirty="0" smtClean="0"/>
              <a:t>Replication errors can cause mutations</a:t>
            </a:r>
          </a:p>
          <a:p>
            <a:pPr lvl="1"/>
            <a:r>
              <a:rPr lang="en-US" dirty="0" smtClean="0"/>
              <a:t>UV rays and chemicals can cause mutations</a:t>
            </a:r>
          </a:p>
          <a:p>
            <a:pPr lvl="1"/>
            <a:r>
              <a:rPr lang="en-US" dirty="0" smtClean="0"/>
              <a:t>Some cancer drugs use these properties to kill cancer cells. </a:t>
            </a:r>
          </a:p>
          <a:p>
            <a:pPr lvl="2"/>
            <a:r>
              <a:rPr lang="en-US" dirty="0"/>
              <a:t>e</a:t>
            </a:r>
            <a:r>
              <a:rPr lang="en-US" dirty="0" smtClean="0"/>
              <a:t>.g. radiation treatment or chemotherapy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" y="3971925"/>
            <a:ext cx="4038600" cy="2744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971925"/>
            <a:ext cx="3276600" cy="2319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140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09601"/>
            <a:ext cx="6965245" cy="914400"/>
          </a:xfrm>
        </p:spPr>
        <p:txBody>
          <a:bodyPr/>
          <a:lstStyle/>
          <a:p>
            <a:r>
              <a:rPr lang="en-US" dirty="0" smtClean="0"/>
              <a:t>Central Dogma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6897445" cy="4275269"/>
          </a:xfrm>
        </p:spPr>
        <p:txBody>
          <a:bodyPr/>
          <a:lstStyle/>
          <a:p>
            <a:r>
              <a:rPr lang="en-US" dirty="0" smtClean="0"/>
              <a:t>Transcription converts a gene into a single-stranded RNA molecule</a:t>
            </a:r>
          </a:p>
          <a:p>
            <a:r>
              <a:rPr lang="en-US" dirty="0" smtClean="0"/>
              <a:t>RNA carries DNA’s instructions out of the nucleus</a:t>
            </a:r>
          </a:p>
          <a:p>
            <a:pPr lvl="1"/>
            <a:r>
              <a:rPr lang="en-US" dirty="0" smtClean="0"/>
              <a:t>The central Dogma states that information flows in one direction from:</a:t>
            </a:r>
          </a:p>
          <a:p>
            <a:pPr marL="365760" lvl="1" indent="0">
              <a:buNone/>
            </a:pPr>
            <a:r>
              <a:rPr lang="en-US" dirty="0" smtClean="0"/>
              <a:t>                 DNA             RNA                Protein</a:t>
            </a:r>
          </a:p>
          <a:p>
            <a:pPr marL="365760" lvl="1" indent="0">
              <a:buNone/>
            </a:pP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3017519" y="3505200"/>
            <a:ext cx="762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10800000" flipH="1" flipV="1">
            <a:off x="4495800" y="3505200"/>
            <a:ext cx="868681" cy="2285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977" y="3867150"/>
            <a:ext cx="6053646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604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09601"/>
            <a:ext cx="6965245" cy="762000"/>
          </a:xfrm>
        </p:spPr>
        <p:txBody>
          <a:bodyPr/>
          <a:lstStyle/>
          <a:p>
            <a:r>
              <a:rPr lang="en-US" dirty="0" smtClean="0"/>
              <a:t>Central Dogma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1" y="1447800"/>
            <a:ext cx="4343399" cy="4275269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The central dogma includes three processes:</a:t>
            </a:r>
            <a:endParaRPr lang="en-US" sz="3200" b="1" dirty="0"/>
          </a:p>
          <a:p>
            <a:pPr lvl="1"/>
            <a:r>
              <a:rPr lang="en-US" sz="3200" dirty="0" smtClean="0"/>
              <a:t>Replication</a:t>
            </a:r>
          </a:p>
          <a:p>
            <a:pPr lvl="1"/>
            <a:r>
              <a:rPr lang="en-US" sz="3200" dirty="0" smtClean="0"/>
              <a:t>Transcription</a:t>
            </a:r>
          </a:p>
          <a:p>
            <a:pPr lvl="1"/>
            <a:r>
              <a:rPr lang="en-US" sz="3200" dirty="0" smtClean="0"/>
              <a:t>Translation</a:t>
            </a:r>
          </a:p>
          <a:p>
            <a:pPr lvl="2"/>
            <a:r>
              <a:rPr lang="en-US" sz="2400" dirty="0" smtClean="0"/>
              <a:t>RNA is a link between DNA and proteins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52600"/>
            <a:ext cx="4419600" cy="438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50" y="1981200"/>
            <a:ext cx="105410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917824"/>
            <a:ext cx="123190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0" y="4572000"/>
            <a:ext cx="106045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727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09601"/>
            <a:ext cx="6965245" cy="6095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4114800" cy="5105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RNA differs from DNA in three major ways.</a:t>
            </a:r>
          </a:p>
          <a:p>
            <a:pPr lvl="1"/>
            <a:r>
              <a:rPr lang="en-US" sz="2800" dirty="0" smtClean="0"/>
              <a:t>RNA has a </a:t>
            </a:r>
            <a:r>
              <a:rPr lang="en-US" sz="2800" b="1" u="sng" dirty="0" smtClean="0"/>
              <a:t>ribose sugar </a:t>
            </a:r>
            <a:r>
              <a:rPr lang="en-US" sz="2800" dirty="0" smtClean="0"/>
              <a:t>while DNA has </a:t>
            </a:r>
            <a:r>
              <a:rPr lang="en-US" sz="2800" b="1" u="sng" dirty="0" err="1" smtClean="0"/>
              <a:t>Deoxyribose</a:t>
            </a:r>
            <a:endParaRPr lang="en-US" sz="2800" b="1" u="sng" dirty="0" smtClean="0"/>
          </a:p>
          <a:p>
            <a:pPr lvl="1"/>
            <a:r>
              <a:rPr lang="en-US" sz="2800" dirty="0" smtClean="0"/>
              <a:t>RNA has </a:t>
            </a:r>
            <a:r>
              <a:rPr lang="en-US" sz="2800" b="1" u="sng" dirty="0" smtClean="0"/>
              <a:t>uracil</a:t>
            </a:r>
            <a:r>
              <a:rPr lang="en-US" sz="2800" dirty="0" smtClean="0"/>
              <a:t> instead of </a:t>
            </a:r>
            <a:r>
              <a:rPr lang="en-US" sz="2800" b="1" u="sng" dirty="0" smtClean="0"/>
              <a:t>thymine</a:t>
            </a:r>
            <a:r>
              <a:rPr lang="en-US" sz="2800" dirty="0" smtClean="0"/>
              <a:t> found in DNA</a:t>
            </a:r>
          </a:p>
          <a:p>
            <a:pPr lvl="1"/>
            <a:r>
              <a:rPr lang="en-US" sz="2800" dirty="0" smtClean="0"/>
              <a:t>RNA is </a:t>
            </a:r>
            <a:r>
              <a:rPr lang="en-US" sz="2800" b="1" u="sng" dirty="0" smtClean="0"/>
              <a:t>single stranded </a:t>
            </a:r>
            <a:r>
              <a:rPr lang="en-US" sz="2800" dirty="0" smtClean="0"/>
              <a:t>while DNA is </a:t>
            </a:r>
            <a:r>
              <a:rPr lang="en-US" sz="2800" b="1" u="sng" dirty="0" smtClean="0"/>
              <a:t>double stranded</a:t>
            </a:r>
            <a:endParaRPr lang="en-US" sz="2800" b="1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626" y="1219200"/>
            <a:ext cx="4306374" cy="5727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444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905000"/>
            <a:ext cx="6196405" cy="3818069"/>
          </a:xfrm>
        </p:spPr>
        <p:txBody>
          <a:bodyPr/>
          <a:lstStyle/>
          <a:p>
            <a:r>
              <a:rPr lang="en-US" dirty="0" smtClean="0"/>
              <a:t>Transcription copies DNA to make a strand of RNA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971800"/>
            <a:ext cx="7141720" cy="331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819400" y="3657600"/>
            <a:ext cx="2209800" cy="9707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824035" y="3288268"/>
            <a:ext cx="2467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RNA being transcribed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34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391400" cy="3894269"/>
          </a:xfrm>
        </p:spPr>
        <p:txBody>
          <a:bodyPr/>
          <a:lstStyle/>
          <a:p>
            <a:r>
              <a:rPr lang="en-US" dirty="0" smtClean="0"/>
              <a:t>Transcription makes three types of RNA</a:t>
            </a:r>
          </a:p>
          <a:p>
            <a:pPr lvl="1"/>
            <a:r>
              <a:rPr lang="en-US" u="sng" dirty="0" err="1" smtClean="0"/>
              <a:t>Messanger</a:t>
            </a:r>
            <a:r>
              <a:rPr lang="en-US" u="sng" dirty="0" smtClean="0"/>
              <a:t> RNA </a:t>
            </a:r>
            <a:r>
              <a:rPr lang="en-US" dirty="0" smtClean="0"/>
              <a:t>(</a:t>
            </a:r>
            <a:r>
              <a:rPr lang="en-US" b="1" u="sng" dirty="0" smtClean="0"/>
              <a:t>mRNA</a:t>
            </a:r>
            <a:r>
              <a:rPr lang="en-US" dirty="0" smtClean="0"/>
              <a:t>) carries the message that will be translated to form a protein</a:t>
            </a:r>
          </a:p>
          <a:p>
            <a:pPr lvl="1"/>
            <a:r>
              <a:rPr lang="en-US" dirty="0" smtClean="0"/>
              <a:t>Ribosomal RNA (</a:t>
            </a:r>
            <a:r>
              <a:rPr lang="en-US" b="1" u="sng" dirty="0" err="1" smtClean="0"/>
              <a:t>rRNA</a:t>
            </a:r>
            <a:r>
              <a:rPr lang="en-US" dirty="0" smtClean="0"/>
              <a:t>) forms part of ribosomes where proteins are made</a:t>
            </a:r>
          </a:p>
          <a:p>
            <a:pPr lvl="1"/>
            <a:r>
              <a:rPr lang="en-US" dirty="0" smtClean="0"/>
              <a:t>Transfer RNA (</a:t>
            </a:r>
            <a:r>
              <a:rPr lang="en-US" b="1" u="sng" dirty="0" err="1" smtClean="0"/>
              <a:t>tRNA</a:t>
            </a:r>
            <a:r>
              <a:rPr lang="en-US" dirty="0" smtClean="0"/>
              <a:t>) brings amino acids from the cytoplasm to a ribosome.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80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09601"/>
            <a:ext cx="6965245" cy="838200"/>
          </a:xfrm>
        </p:spPr>
        <p:txBody>
          <a:bodyPr/>
          <a:lstStyle/>
          <a:p>
            <a:r>
              <a:rPr lang="en-US" dirty="0" smtClean="0"/>
              <a:t>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7162800" cy="4046669"/>
          </a:xfrm>
        </p:spPr>
        <p:txBody>
          <a:bodyPr/>
          <a:lstStyle/>
          <a:p>
            <a:r>
              <a:rPr lang="en-US" dirty="0" smtClean="0"/>
              <a:t>Translation coverts an mRNA message into a protein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633663"/>
            <a:ext cx="5595937" cy="422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129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58818"/>
          </a:xfrm>
        </p:spPr>
        <p:txBody>
          <a:bodyPr/>
          <a:lstStyle/>
          <a:p>
            <a:r>
              <a:rPr lang="en-US" dirty="0" smtClean="0"/>
              <a:t>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620000" cy="3970469"/>
          </a:xfrm>
        </p:spPr>
        <p:txBody>
          <a:bodyPr/>
          <a:lstStyle/>
          <a:p>
            <a:r>
              <a:rPr lang="en-US" dirty="0" smtClean="0"/>
              <a:t>Amino acids are coded by mRNA base sequences</a:t>
            </a:r>
          </a:p>
          <a:p>
            <a:pPr lvl="1"/>
            <a:r>
              <a:rPr lang="en-US" dirty="0" smtClean="0"/>
              <a:t>Translation converts mRNA messages into proteins</a:t>
            </a:r>
          </a:p>
          <a:p>
            <a:pPr lvl="1"/>
            <a:r>
              <a:rPr lang="en-US" dirty="0" smtClean="0"/>
              <a:t>A codon is a sequence of 3 nucleotides that code for an amino acid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347181"/>
            <a:ext cx="5715000" cy="3510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816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533401"/>
            <a:ext cx="6965245" cy="1066800"/>
          </a:xfrm>
        </p:spPr>
        <p:txBody>
          <a:bodyPr/>
          <a:lstStyle/>
          <a:p>
            <a:r>
              <a:rPr lang="en-US" dirty="0" smtClean="0"/>
              <a:t>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4191000" cy="480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Amino acids are linked to become a protein</a:t>
            </a:r>
          </a:p>
          <a:p>
            <a:pPr lvl="1"/>
            <a:r>
              <a:rPr lang="en-US" sz="2800" dirty="0" smtClean="0"/>
              <a:t>An anticodon is a set of three nucleotides that is complementary to an mRNA codon.</a:t>
            </a:r>
          </a:p>
          <a:p>
            <a:pPr lvl="1"/>
            <a:r>
              <a:rPr lang="en-US" sz="2800" dirty="0" smtClean="0"/>
              <a:t>An anticodon is carried by a </a:t>
            </a:r>
            <a:r>
              <a:rPr lang="en-US" sz="2800" dirty="0" err="1" smtClean="0"/>
              <a:t>tRNA</a:t>
            </a:r>
            <a:endParaRPr lang="en-US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09800"/>
            <a:ext cx="4033837" cy="2653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680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65</TotalTime>
  <Words>429</Words>
  <Application>Microsoft Office PowerPoint</Application>
  <PresentationFormat>On-screen Show (4:3)</PresentationFormat>
  <Paragraphs>63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Pushpin</vt:lpstr>
      <vt:lpstr>Protein Synthesis: Translation and Transcription</vt:lpstr>
      <vt:lpstr>Central Dogma</vt:lpstr>
      <vt:lpstr>Central Dogma</vt:lpstr>
      <vt:lpstr>RNA</vt:lpstr>
      <vt:lpstr>Transcription</vt:lpstr>
      <vt:lpstr>Transcription</vt:lpstr>
      <vt:lpstr>Translation</vt:lpstr>
      <vt:lpstr>Translation</vt:lpstr>
      <vt:lpstr>Translation</vt:lpstr>
      <vt:lpstr>Translation</vt:lpstr>
      <vt:lpstr>Mutation</vt:lpstr>
      <vt:lpstr>Mutations</vt:lpstr>
      <vt:lpstr>Mutations</vt:lpstr>
      <vt:lpstr>Mutations</vt:lpstr>
      <vt:lpstr>Mutations</vt:lpstr>
    </vt:vector>
  </TitlesOfParts>
  <Company>WVUSD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Protein Synthesis: Translation and Transcription</dc:title>
  <dc:creator>Windows User</dc:creator>
  <cp:lastModifiedBy>Windows User</cp:lastModifiedBy>
  <cp:revision>7</cp:revision>
  <dcterms:created xsi:type="dcterms:W3CDTF">2012-11-13T05:24:02Z</dcterms:created>
  <dcterms:modified xsi:type="dcterms:W3CDTF">2012-11-13T06:29:46Z</dcterms:modified>
</cp:coreProperties>
</file>